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69" d="100"/>
          <a:sy n="69" d="100"/>
        </p:scale>
        <p:origin x="6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8F44D1D-78C9-4148-8827-C7DDAD673C69}" type="datetimeFigureOut">
              <a:rPr lang="en-US" smtClean="0"/>
              <a:t>5/11/2021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BE7B0D5-C989-4333-BF53-A958E823BED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449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F44D1D-78C9-4148-8827-C7DDAD673C69}"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7B0D5-C989-4333-BF53-A958E823BED3}" type="slidenum">
              <a:rPr lang="en-US" smtClean="0"/>
              <a:t>‹#›</a:t>
            </a:fld>
            <a:endParaRPr lang="en-US"/>
          </a:p>
        </p:txBody>
      </p:sp>
    </p:spTree>
    <p:extLst>
      <p:ext uri="{BB962C8B-B14F-4D97-AF65-F5344CB8AC3E}">
        <p14:creationId xmlns:p14="http://schemas.microsoft.com/office/powerpoint/2010/main" val="360858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44D1D-78C9-4148-8827-C7DDAD673C69}"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7B0D5-C989-4333-BF53-A958E823BED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962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44D1D-78C9-4148-8827-C7DDAD673C69}"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7B0D5-C989-4333-BF53-A958E823BED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371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44D1D-78C9-4148-8827-C7DDAD673C69}"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7B0D5-C989-4333-BF53-A958E823BED3}" type="slidenum">
              <a:rPr lang="en-US" smtClean="0"/>
              <a:t>‹#›</a:t>
            </a:fld>
            <a:endParaRPr lang="en-US"/>
          </a:p>
        </p:txBody>
      </p:sp>
    </p:spTree>
    <p:extLst>
      <p:ext uri="{BB962C8B-B14F-4D97-AF65-F5344CB8AC3E}">
        <p14:creationId xmlns:p14="http://schemas.microsoft.com/office/powerpoint/2010/main" val="4043819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44D1D-78C9-4148-8827-C7DDAD673C69}"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7B0D5-C989-4333-BF53-A958E823BED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104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44D1D-78C9-4148-8827-C7DDAD673C69}"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7B0D5-C989-4333-BF53-A958E823BED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1842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F44D1D-78C9-4148-8827-C7DDAD673C69}"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7B0D5-C989-4333-BF53-A958E823BED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7114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F44D1D-78C9-4148-8827-C7DDAD673C69}"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7B0D5-C989-4333-BF53-A958E823BED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07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F44D1D-78C9-4148-8827-C7DDAD673C69}"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7B0D5-C989-4333-BF53-A958E823BED3}" type="slidenum">
              <a:rPr lang="en-US" smtClean="0"/>
              <a:t>‹#›</a:t>
            </a:fld>
            <a:endParaRPr lang="en-US"/>
          </a:p>
        </p:txBody>
      </p:sp>
    </p:spTree>
    <p:extLst>
      <p:ext uri="{BB962C8B-B14F-4D97-AF65-F5344CB8AC3E}">
        <p14:creationId xmlns:p14="http://schemas.microsoft.com/office/powerpoint/2010/main" val="66800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F44D1D-78C9-4148-8827-C7DDAD673C69}"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7B0D5-C989-4333-BF53-A958E823BED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184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F44D1D-78C9-4148-8827-C7DDAD673C69}"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7B0D5-C989-4333-BF53-A958E823BED3}"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4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F44D1D-78C9-4148-8827-C7DDAD673C69}" type="datetimeFigureOut">
              <a:rPr lang="en-US" smtClean="0"/>
              <a:t>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E7B0D5-C989-4333-BF53-A958E823BED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60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F44D1D-78C9-4148-8827-C7DDAD673C69}" type="datetimeFigureOut">
              <a:rPr lang="en-US" smtClean="0"/>
              <a:t>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7B0D5-C989-4333-BF53-A958E823BED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487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44D1D-78C9-4148-8827-C7DDAD673C69}" type="datetimeFigureOut">
              <a:rPr lang="en-US" smtClean="0"/>
              <a:t>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E7B0D5-C989-4333-BF53-A958E823BED3}" type="slidenum">
              <a:rPr lang="en-US" smtClean="0"/>
              <a:t>‹#›</a:t>
            </a:fld>
            <a:endParaRPr lang="en-US"/>
          </a:p>
        </p:txBody>
      </p:sp>
    </p:spTree>
    <p:extLst>
      <p:ext uri="{BB962C8B-B14F-4D97-AF65-F5344CB8AC3E}">
        <p14:creationId xmlns:p14="http://schemas.microsoft.com/office/powerpoint/2010/main" val="227819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F44D1D-78C9-4148-8827-C7DDAD673C69}"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7B0D5-C989-4333-BF53-A958E823BED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75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F44D1D-78C9-4148-8827-C7DDAD673C69}"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7B0D5-C989-4333-BF53-A958E823BED3}" type="slidenum">
              <a:rPr lang="en-US" smtClean="0"/>
              <a:t>‹#›</a:t>
            </a:fld>
            <a:endParaRPr lang="en-US"/>
          </a:p>
        </p:txBody>
      </p:sp>
    </p:spTree>
    <p:extLst>
      <p:ext uri="{BB962C8B-B14F-4D97-AF65-F5344CB8AC3E}">
        <p14:creationId xmlns:p14="http://schemas.microsoft.com/office/powerpoint/2010/main" val="1750442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F44D1D-78C9-4148-8827-C7DDAD673C69}" type="datetimeFigureOut">
              <a:rPr lang="en-US" smtClean="0"/>
              <a:t>5/11/2021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E7B0D5-C989-4333-BF53-A958E823BED3}" type="slidenum">
              <a:rPr lang="en-US" smtClean="0"/>
              <a:t>‹#›</a:t>
            </a:fld>
            <a:endParaRPr lang="en-US"/>
          </a:p>
        </p:txBody>
      </p:sp>
    </p:spTree>
    <p:extLst>
      <p:ext uri="{BB962C8B-B14F-4D97-AF65-F5344CB8AC3E}">
        <p14:creationId xmlns:p14="http://schemas.microsoft.com/office/powerpoint/2010/main" val="13584731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C4AC-9802-41D6-81B3-986D6B1A7244}"/>
              </a:ext>
            </a:extLst>
          </p:cNvPr>
          <p:cNvSpPr>
            <a:spLocks noGrp="1"/>
          </p:cNvSpPr>
          <p:nvPr>
            <p:ph type="ctrTitle"/>
          </p:nvPr>
        </p:nvSpPr>
        <p:spPr>
          <a:xfrm>
            <a:off x="2327564" y="1524000"/>
            <a:ext cx="7606145" cy="4087091"/>
          </a:xfrm>
        </p:spPr>
        <p:txBody>
          <a:bodyPr/>
          <a:lstStyle/>
          <a:p>
            <a:r>
              <a:rPr lang="en-US" sz="3200" b="1" dirty="0"/>
              <a:t>Anxiety</a:t>
            </a:r>
            <a:r>
              <a:rPr lang="en-US" sz="3200" dirty="0"/>
              <a:t> </a:t>
            </a:r>
            <a:r>
              <a:rPr lang="en-US" sz="3200" b="1" dirty="0"/>
              <a:t>Disorders</a:t>
            </a:r>
            <a:br>
              <a:rPr lang="en-US" sz="3200" b="1" dirty="0"/>
            </a:br>
            <a:br>
              <a:rPr lang="en-US" sz="3200" dirty="0"/>
            </a:br>
            <a:r>
              <a:rPr lang="en-US" sz="3200" dirty="0"/>
              <a:t>Author </a:t>
            </a:r>
            <a:br>
              <a:rPr lang="en-US" sz="3200" dirty="0"/>
            </a:br>
            <a:r>
              <a:rPr lang="en-US" sz="3200" dirty="0"/>
              <a:t>Institutional Affiliation </a:t>
            </a:r>
            <a:br>
              <a:rPr lang="en-US" sz="3200" dirty="0"/>
            </a:br>
            <a:r>
              <a:rPr lang="en-US" sz="3200" dirty="0"/>
              <a:t>Instructor </a:t>
            </a:r>
            <a:br>
              <a:rPr lang="en-US" sz="3200" dirty="0"/>
            </a:br>
            <a:r>
              <a:rPr lang="en-US" sz="3200" dirty="0"/>
              <a:t>Course code</a:t>
            </a:r>
            <a:br>
              <a:rPr lang="en-US" sz="3200" dirty="0"/>
            </a:br>
            <a:r>
              <a:rPr lang="en-US" sz="3200" dirty="0"/>
              <a:t>Date of submission </a:t>
            </a:r>
            <a:br>
              <a:rPr lang="en-US" sz="3200" dirty="0"/>
            </a:br>
            <a:endParaRPr lang="en-US" sz="3200" dirty="0"/>
          </a:p>
        </p:txBody>
      </p:sp>
    </p:spTree>
    <p:extLst>
      <p:ext uri="{BB962C8B-B14F-4D97-AF65-F5344CB8AC3E}">
        <p14:creationId xmlns:p14="http://schemas.microsoft.com/office/powerpoint/2010/main" val="15171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576EB1-274C-439D-B043-A39E5BCD2738}"/>
              </a:ext>
            </a:extLst>
          </p:cNvPr>
          <p:cNvSpPr>
            <a:spLocks noGrp="1"/>
          </p:cNvSpPr>
          <p:nvPr>
            <p:ph idx="1"/>
          </p:nvPr>
        </p:nvSpPr>
        <p:spPr/>
        <p:txBody>
          <a:bodyPr>
            <a:normAutofit/>
          </a:bodyPr>
          <a:lstStyle/>
          <a:p>
            <a:pPr algn="just"/>
            <a:r>
              <a:rPr lang="en-US" sz="2000" dirty="0"/>
              <a:t>The variables that were measured in this study included: the behaviour assessment that was used to evaluate internalizing symptoms in the participating students. </a:t>
            </a:r>
          </a:p>
          <a:p>
            <a:pPr algn="just"/>
            <a:r>
              <a:rPr lang="en-US" sz="2000" dirty="0"/>
              <a:t>The scores obtained from the behavior assessment presented good interrater agreement (r = 0.53-0.74) and test-retest reliability (r = 0.7-0.8) and high internal consistencies of (α = 0.8-0.9). </a:t>
            </a:r>
          </a:p>
        </p:txBody>
      </p:sp>
    </p:spTree>
    <p:extLst>
      <p:ext uri="{BB962C8B-B14F-4D97-AF65-F5344CB8AC3E}">
        <p14:creationId xmlns:p14="http://schemas.microsoft.com/office/powerpoint/2010/main" val="399921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367F6-D089-4D92-A2A5-3716A0DA93AB}"/>
              </a:ext>
            </a:extLst>
          </p:cNvPr>
          <p:cNvSpPr>
            <a:spLocks noGrp="1"/>
          </p:cNvSpPr>
          <p:nvPr>
            <p:ph type="title"/>
          </p:nvPr>
        </p:nvSpPr>
        <p:spPr/>
        <p:txBody>
          <a:bodyPr>
            <a:noAutofit/>
          </a:bodyPr>
          <a:lstStyle/>
          <a:p>
            <a:r>
              <a:rPr lang="en-US" sz="3200" b="1" dirty="0"/>
              <a:t>Graphical representation of the observable changes </a:t>
            </a:r>
          </a:p>
        </p:txBody>
      </p:sp>
      <p:pic>
        <p:nvPicPr>
          <p:cNvPr id="4" name="Content Placeholder 3">
            <a:extLst>
              <a:ext uri="{FF2B5EF4-FFF2-40B4-BE49-F238E27FC236}">
                <a16:creationId xmlns:a16="http://schemas.microsoft.com/office/drawing/2014/main" id="{5017E331-B1F8-4183-8B47-00466F993553}"/>
              </a:ext>
            </a:extLst>
          </p:cNvPr>
          <p:cNvPicPr>
            <a:picLocks noGrp="1" noChangeAspect="1"/>
          </p:cNvPicPr>
          <p:nvPr>
            <p:ph idx="1"/>
          </p:nvPr>
        </p:nvPicPr>
        <p:blipFill>
          <a:blip r:embed="rId2"/>
          <a:stretch>
            <a:fillRect/>
          </a:stretch>
        </p:blipFill>
        <p:spPr>
          <a:xfrm>
            <a:off x="1295402" y="2438400"/>
            <a:ext cx="9601196" cy="3378339"/>
          </a:xfrm>
          <a:prstGeom prst="rect">
            <a:avLst/>
          </a:prstGeom>
        </p:spPr>
      </p:pic>
    </p:spTree>
    <p:extLst>
      <p:ext uri="{BB962C8B-B14F-4D97-AF65-F5344CB8AC3E}">
        <p14:creationId xmlns:p14="http://schemas.microsoft.com/office/powerpoint/2010/main" val="411831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75A69-6A59-469A-AAAB-C85FEA813E00}"/>
              </a:ext>
            </a:extLst>
          </p:cNvPr>
          <p:cNvSpPr>
            <a:spLocks noGrp="1"/>
          </p:cNvSpPr>
          <p:nvPr>
            <p:ph type="title"/>
          </p:nvPr>
        </p:nvSpPr>
        <p:spPr>
          <a:xfrm>
            <a:off x="1295402" y="1510145"/>
            <a:ext cx="9601196" cy="775854"/>
          </a:xfrm>
        </p:spPr>
        <p:txBody>
          <a:bodyPr/>
          <a:lstStyle/>
          <a:p>
            <a:r>
              <a:rPr lang="en-US" sz="3200" b="1" dirty="0"/>
              <a:t>Conclusion</a:t>
            </a:r>
            <a:r>
              <a:rPr lang="en-US" dirty="0"/>
              <a:t> </a:t>
            </a:r>
          </a:p>
        </p:txBody>
      </p:sp>
      <p:sp>
        <p:nvSpPr>
          <p:cNvPr id="3" name="Content Placeholder 2">
            <a:extLst>
              <a:ext uri="{FF2B5EF4-FFF2-40B4-BE49-F238E27FC236}">
                <a16:creationId xmlns:a16="http://schemas.microsoft.com/office/drawing/2014/main" id="{55592623-2C06-4B31-B5F0-F5EAE1CF53F6}"/>
              </a:ext>
            </a:extLst>
          </p:cNvPr>
          <p:cNvSpPr>
            <a:spLocks noGrp="1"/>
          </p:cNvSpPr>
          <p:nvPr>
            <p:ph idx="1"/>
          </p:nvPr>
        </p:nvSpPr>
        <p:spPr/>
        <p:txBody>
          <a:bodyPr>
            <a:normAutofit fontScale="85000" lnSpcReduction="20000"/>
          </a:bodyPr>
          <a:lstStyle/>
          <a:p>
            <a:pPr algn="just"/>
            <a:r>
              <a:rPr lang="en-US" dirty="0"/>
              <a:t>With the above intervention plan, it was observed that the problematic behaviour significantly deteriorated through the period of intervention. </a:t>
            </a:r>
          </a:p>
          <a:p>
            <a:pPr algn="just"/>
            <a:r>
              <a:rPr lang="en-US" dirty="0"/>
              <a:t>The participants recorded low levels of anxiety as the treatment progressed and remained quite stable even after the follow-up. </a:t>
            </a:r>
          </a:p>
          <a:p>
            <a:pPr algn="just"/>
            <a:r>
              <a:rPr lang="en-US" dirty="0"/>
              <a:t>The suggested intervention seemed somewhat helpful in alleviating the anxiety.</a:t>
            </a:r>
          </a:p>
          <a:p>
            <a:pPr algn="just"/>
            <a:r>
              <a:rPr lang="en-US" dirty="0"/>
              <a:t>Statistical evidence was observed in this study and the study consequently concluded that major depressive disorders among elementary school children can be addressed through mindfulness-based intervention strategies. </a:t>
            </a:r>
          </a:p>
          <a:p>
            <a:pPr algn="just"/>
            <a:r>
              <a:rPr lang="en-US" dirty="0"/>
              <a:t>The x-y graph for single design subjects indicated numerous episodes of anxiety and panic disorder during the baseline phase and a significant decrease as the treatment progressed. </a:t>
            </a:r>
          </a:p>
        </p:txBody>
      </p:sp>
    </p:spTree>
    <p:extLst>
      <p:ext uri="{BB962C8B-B14F-4D97-AF65-F5344CB8AC3E}">
        <p14:creationId xmlns:p14="http://schemas.microsoft.com/office/powerpoint/2010/main" val="10845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C256-9D7D-4F09-8B0B-7DF1D768E52E}"/>
              </a:ext>
            </a:extLst>
          </p:cNvPr>
          <p:cNvSpPr>
            <a:spLocks noGrp="1"/>
          </p:cNvSpPr>
          <p:nvPr>
            <p:ph type="title"/>
          </p:nvPr>
        </p:nvSpPr>
        <p:spPr>
          <a:xfrm>
            <a:off x="1295402" y="982133"/>
            <a:ext cx="9601196" cy="805104"/>
          </a:xfrm>
        </p:spPr>
        <p:txBody>
          <a:bodyPr/>
          <a:lstStyle/>
          <a:p>
            <a:r>
              <a:rPr lang="en-US" b="1" dirty="0"/>
              <a:t>References </a:t>
            </a:r>
          </a:p>
        </p:txBody>
      </p:sp>
      <p:sp>
        <p:nvSpPr>
          <p:cNvPr id="3" name="Content Placeholder 2">
            <a:extLst>
              <a:ext uri="{FF2B5EF4-FFF2-40B4-BE49-F238E27FC236}">
                <a16:creationId xmlns:a16="http://schemas.microsoft.com/office/drawing/2014/main" id="{D4847D98-3AC0-4305-B936-8503AEB2F9C1}"/>
              </a:ext>
            </a:extLst>
          </p:cNvPr>
          <p:cNvSpPr>
            <a:spLocks noGrp="1"/>
          </p:cNvSpPr>
          <p:nvPr>
            <p:ph idx="1"/>
          </p:nvPr>
        </p:nvSpPr>
        <p:spPr>
          <a:xfrm>
            <a:off x="1295401" y="2438399"/>
            <a:ext cx="9601196" cy="3823855"/>
          </a:xfrm>
        </p:spPr>
        <p:txBody>
          <a:bodyPr>
            <a:normAutofit fontScale="62500" lnSpcReduction="20000"/>
          </a:bodyPr>
          <a:lstStyle/>
          <a:p>
            <a:r>
              <a:rPr lang="en-US" dirty="0"/>
              <a:t>Hanie, E. H., &amp; </a:t>
            </a:r>
            <a:r>
              <a:rPr lang="en-US" dirty="0" err="1"/>
              <a:t>Stanard</a:t>
            </a:r>
            <a:r>
              <a:rPr lang="en-US" dirty="0"/>
              <a:t>, R. P. (2009). Students with Anxiety: The Role of the Professional School Counselor. Georgia School Counselors Association Journal, 16(1), 49-55.</a:t>
            </a:r>
          </a:p>
          <a:p>
            <a:r>
              <a:rPr lang="en-US" dirty="0"/>
              <a:t>Chansky, T. E. (2004). Freeing your child from anxiety: Powerful, practical strategies to overcome your child's fears, phobias, and worries. Harmony Books.</a:t>
            </a:r>
          </a:p>
          <a:p>
            <a:r>
              <a:rPr lang="en-US" dirty="0"/>
              <a:t>Dickson, J. M., &amp; MacLeod, A. K. (2004). Approach and avoidance goals and plans: Their relationship to anxiety and depression. Cognitive Therapy and Research, 28(3), 415-432.</a:t>
            </a:r>
          </a:p>
          <a:p>
            <a:r>
              <a:rPr lang="en-US" dirty="0" err="1"/>
              <a:t>Masia</a:t>
            </a:r>
            <a:r>
              <a:rPr lang="en-US" dirty="0"/>
              <a:t>-Warner, C., Klein, R. G., Dent, H. C., Fisher, P. H., </a:t>
            </a:r>
            <a:r>
              <a:rPr lang="en-US" dirty="0" err="1"/>
              <a:t>Alvir</a:t>
            </a:r>
            <a:r>
              <a:rPr lang="en-US" dirty="0"/>
              <a:t>, J., Albano, A. M., &amp; </a:t>
            </a:r>
            <a:r>
              <a:rPr lang="en-US" dirty="0" err="1"/>
              <a:t>Guardino</a:t>
            </a:r>
            <a:r>
              <a:rPr lang="en-US" dirty="0"/>
              <a:t>, M. (2005). School-based intervention for adolescents with social anxiety disorder: Results of a controlled study. Journal of abnormal child psychology, 33(6), 707-722.</a:t>
            </a:r>
          </a:p>
          <a:p>
            <a:r>
              <a:rPr lang="en-US" dirty="0"/>
              <a:t>Wagner, A. P. (2002). Worried no more: Help and hope for anxious children. Lighthouse Press.</a:t>
            </a:r>
          </a:p>
          <a:p>
            <a:r>
              <a:rPr lang="en-US" dirty="0"/>
              <a:t>Bhatia, M. S., &amp; Goyal, A. (2018). Anxiety disorders in children and adolescents: Need for early detection. Journal of postgraduate medicine, 64(2), 75.</a:t>
            </a:r>
          </a:p>
          <a:p>
            <a:r>
              <a:rPr lang="en-US" dirty="0"/>
              <a:t>A Creed, T., H Waltman, S., A Frankel, S., &amp; A Williston, M. (2016). School-based cognitive behavioural therapy: Current status and alternative approaches. Current Psychiatry Reviews, 12(1), 53-64.</a:t>
            </a:r>
          </a:p>
          <a:p>
            <a:endParaRPr lang="en-US" dirty="0"/>
          </a:p>
        </p:txBody>
      </p:sp>
    </p:spTree>
    <p:extLst>
      <p:ext uri="{BB962C8B-B14F-4D97-AF65-F5344CB8AC3E}">
        <p14:creationId xmlns:p14="http://schemas.microsoft.com/office/powerpoint/2010/main" val="380213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9D3FC-6781-46E3-917B-F83953F2D446}"/>
              </a:ext>
            </a:extLst>
          </p:cNvPr>
          <p:cNvSpPr>
            <a:spLocks noGrp="1"/>
          </p:cNvSpPr>
          <p:nvPr>
            <p:ph type="title"/>
          </p:nvPr>
        </p:nvSpPr>
        <p:spPr>
          <a:xfrm>
            <a:off x="1295402" y="1801091"/>
            <a:ext cx="9601196" cy="651164"/>
          </a:xfrm>
        </p:spPr>
        <p:txBody>
          <a:bodyPr>
            <a:normAutofit/>
          </a:bodyPr>
          <a:lstStyle/>
          <a:p>
            <a:r>
              <a:rPr lang="en-US" sz="3200" b="1" dirty="0"/>
              <a:t>Description of the practice problem </a:t>
            </a:r>
          </a:p>
        </p:txBody>
      </p:sp>
      <p:sp>
        <p:nvSpPr>
          <p:cNvPr id="3" name="Content Placeholder 2">
            <a:extLst>
              <a:ext uri="{FF2B5EF4-FFF2-40B4-BE49-F238E27FC236}">
                <a16:creationId xmlns:a16="http://schemas.microsoft.com/office/drawing/2014/main" id="{C312C586-F920-4130-8735-5CAEEBA6D2D6}"/>
              </a:ext>
            </a:extLst>
          </p:cNvPr>
          <p:cNvSpPr>
            <a:spLocks noGrp="1"/>
          </p:cNvSpPr>
          <p:nvPr>
            <p:ph idx="1"/>
          </p:nvPr>
        </p:nvSpPr>
        <p:spPr/>
        <p:txBody>
          <a:bodyPr>
            <a:normAutofit/>
          </a:bodyPr>
          <a:lstStyle/>
          <a:p>
            <a:pPr algn="just"/>
            <a:r>
              <a:rPr lang="en-US" sz="2000" dirty="0"/>
              <a:t>Evidence drawn from a plethora of past research has considered anxiety disorders as a serious and common mental health problem among children.</a:t>
            </a:r>
          </a:p>
          <a:p>
            <a:pPr algn="just"/>
            <a:r>
              <a:rPr lang="en-US" sz="2000" dirty="0"/>
              <a:t>Observably, these disorders present a variety of significant changes in the child’s behaviour. </a:t>
            </a:r>
          </a:p>
          <a:p>
            <a:pPr algn="just"/>
            <a:r>
              <a:rPr lang="en-US" sz="2000" dirty="0"/>
              <a:t>In the understanding of the relationship between emotional and social functioning in children with anxiety disorders. </a:t>
            </a:r>
          </a:p>
          <a:p>
            <a:pPr algn="just"/>
            <a:r>
              <a:rPr lang="en-US" sz="2000" dirty="0"/>
              <a:t>It is essential to understand that due to the changes in the observable </a:t>
            </a:r>
            <a:r>
              <a:rPr lang="en-US" sz="2000" dirty="0" err="1"/>
              <a:t>behaviours</a:t>
            </a:r>
            <a:r>
              <a:rPr lang="en-US" sz="2000" dirty="0"/>
              <a:t>, these children may find it difficult to effectively cope with their peers. </a:t>
            </a:r>
          </a:p>
          <a:p>
            <a:pPr algn="just"/>
            <a:endParaRPr lang="en-US" sz="2000" dirty="0"/>
          </a:p>
        </p:txBody>
      </p:sp>
    </p:spTree>
    <p:extLst>
      <p:ext uri="{BB962C8B-B14F-4D97-AF65-F5344CB8AC3E}">
        <p14:creationId xmlns:p14="http://schemas.microsoft.com/office/powerpoint/2010/main" val="100088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04EAD9-4DEF-4037-8483-982F9F8532A2}"/>
              </a:ext>
            </a:extLst>
          </p:cNvPr>
          <p:cNvSpPr>
            <a:spLocks noGrp="1"/>
          </p:cNvSpPr>
          <p:nvPr>
            <p:ph idx="1"/>
          </p:nvPr>
        </p:nvSpPr>
        <p:spPr>
          <a:xfrm>
            <a:off x="1295401" y="2382981"/>
            <a:ext cx="9601196" cy="3948545"/>
          </a:xfrm>
        </p:spPr>
        <p:txBody>
          <a:bodyPr>
            <a:normAutofit fontScale="70000" lnSpcReduction="20000"/>
          </a:bodyPr>
          <a:lstStyle/>
          <a:p>
            <a:pPr algn="just">
              <a:lnSpc>
                <a:spcPct val="170000"/>
              </a:lnSpc>
            </a:pPr>
            <a:r>
              <a:rPr lang="en-US" dirty="0"/>
              <a:t>For instance, some may prefer to isolate themselves or rather feel distracted from their normal activities. </a:t>
            </a:r>
          </a:p>
          <a:p>
            <a:pPr algn="just">
              <a:lnSpc>
                <a:spcPct val="170000"/>
              </a:lnSpc>
            </a:pPr>
            <a:r>
              <a:rPr lang="en-US" dirty="0"/>
              <a:t>The following is a description that represents a real case description drawn from my internship. </a:t>
            </a:r>
          </a:p>
          <a:p>
            <a:pPr algn="just">
              <a:lnSpc>
                <a:spcPct val="170000"/>
              </a:lnSpc>
            </a:pPr>
            <a:r>
              <a:rPr lang="en-US" dirty="0"/>
              <a:t>Gad, a young boy aged 8 approaches me. He seems normal however his breathing is rapid and shallow. </a:t>
            </a:r>
          </a:p>
          <a:p>
            <a:pPr algn="just">
              <a:lnSpc>
                <a:spcPct val="170000"/>
              </a:lnSpc>
            </a:pPr>
            <a:r>
              <a:rPr lang="en-US" dirty="0"/>
              <a:t>He says he struggles not to panic. I tell him not to panic and calm down, but he says he thinks he is going to die if I don’t help him. </a:t>
            </a:r>
          </a:p>
          <a:p>
            <a:pPr algn="just">
              <a:lnSpc>
                <a:spcPct val="170000"/>
              </a:lnSpc>
            </a:pPr>
            <a:r>
              <a:rPr lang="en-US" dirty="0"/>
              <a:t>I start talking to him in a kind of reassuring manner for close to 20 minutes to help in calming him down. </a:t>
            </a:r>
          </a:p>
          <a:p>
            <a:pPr algn="just">
              <a:lnSpc>
                <a:spcPct val="170000"/>
              </a:lnSpc>
            </a:pPr>
            <a:r>
              <a:rPr lang="en-US" dirty="0"/>
              <a:t>After this, he tells me that he thinks he is now fine and ready to go back to go. I assure him that all will be well and he can surely come back anytime if he wants to. </a:t>
            </a:r>
          </a:p>
        </p:txBody>
      </p:sp>
    </p:spTree>
    <p:extLst>
      <p:ext uri="{BB962C8B-B14F-4D97-AF65-F5344CB8AC3E}">
        <p14:creationId xmlns:p14="http://schemas.microsoft.com/office/powerpoint/2010/main" val="3725964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7BAD83-035E-4467-A3AD-1004DB42FB7F}"/>
              </a:ext>
            </a:extLst>
          </p:cNvPr>
          <p:cNvSpPr>
            <a:spLocks noGrp="1"/>
          </p:cNvSpPr>
          <p:nvPr>
            <p:ph idx="1"/>
          </p:nvPr>
        </p:nvSpPr>
        <p:spPr/>
        <p:txBody>
          <a:bodyPr>
            <a:normAutofit/>
          </a:bodyPr>
          <a:lstStyle/>
          <a:p>
            <a:pPr algn="just"/>
            <a:r>
              <a:rPr lang="en-US" sz="2000" dirty="0"/>
              <a:t>It is essential to note that the presented case scenario is representative of panic disorders that are usually characterized by repeated episodes of sudden, unexpected, intense fear that come with symptoms like heart pounding, experiencing problems with breathing and being sweaty. </a:t>
            </a:r>
          </a:p>
          <a:p>
            <a:pPr algn="just"/>
            <a:r>
              <a:rPr lang="en-US" sz="2000" dirty="0"/>
              <a:t>Some anxious children may not exhibit these symptoms because they prefer to keep their worries to themselves. </a:t>
            </a:r>
          </a:p>
          <a:p>
            <a:pPr algn="just"/>
            <a:r>
              <a:rPr lang="en-US" sz="2000" dirty="0"/>
              <a:t>Ideally, this can make it difficult to determine effective intervention strategy for their emotional challenges. </a:t>
            </a:r>
          </a:p>
        </p:txBody>
      </p:sp>
    </p:spTree>
    <p:extLst>
      <p:ext uri="{BB962C8B-B14F-4D97-AF65-F5344CB8AC3E}">
        <p14:creationId xmlns:p14="http://schemas.microsoft.com/office/powerpoint/2010/main" val="363430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05C2-9C00-4B27-BCFB-D1897AD3732F}"/>
              </a:ext>
            </a:extLst>
          </p:cNvPr>
          <p:cNvSpPr>
            <a:spLocks noGrp="1"/>
          </p:cNvSpPr>
          <p:nvPr>
            <p:ph type="title"/>
          </p:nvPr>
        </p:nvSpPr>
        <p:spPr>
          <a:xfrm>
            <a:off x="1295402" y="1468582"/>
            <a:ext cx="9601196" cy="817417"/>
          </a:xfrm>
        </p:spPr>
        <p:txBody>
          <a:bodyPr>
            <a:normAutofit/>
          </a:bodyPr>
          <a:lstStyle/>
          <a:p>
            <a:r>
              <a:rPr lang="en-US" sz="3200" b="1" dirty="0"/>
              <a:t>Research question </a:t>
            </a:r>
          </a:p>
        </p:txBody>
      </p:sp>
      <p:sp>
        <p:nvSpPr>
          <p:cNvPr id="3" name="Content Placeholder 2">
            <a:extLst>
              <a:ext uri="{FF2B5EF4-FFF2-40B4-BE49-F238E27FC236}">
                <a16:creationId xmlns:a16="http://schemas.microsoft.com/office/drawing/2014/main" id="{0C846283-2CEC-4C5C-A9EA-BED44110D6DC}"/>
              </a:ext>
            </a:extLst>
          </p:cNvPr>
          <p:cNvSpPr>
            <a:spLocks noGrp="1"/>
          </p:cNvSpPr>
          <p:nvPr>
            <p:ph idx="1"/>
          </p:nvPr>
        </p:nvSpPr>
        <p:spPr>
          <a:xfrm>
            <a:off x="1295401" y="2410691"/>
            <a:ext cx="9601196" cy="3837709"/>
          </a:xfrm>
        </p:spPr>
        <p:txBody>
          <a:bodyPr>
            <a:normAutofit fontScale="77500" lnSpcReduction="20000"/>
          </a:bodyPr>
          <a:lstStyle/>
          <a:p>
            <a:pPr algn="just"/>
            <a:r>
              <a:rPr lang="en-US" dirty="0"/>
              <a:t>The question for this current study revolves around whether Individualized Education Plans can be effective for students with anxiety disorders. </a:t>
            </a:r>
          </a:p>
          <a:p>
            <a:pPr algn="just"/>
            <a:r>
              <a:rPr lang="en-US" dirty="0"/>
              <a:t>Panic disorders such as the one presented in this scenario are associated with a particular known cause. </a:t>
            </a:r>
          </a:p>
          <a:p>
            <a:pPr algn="just"/>
            <a:r>
              <a:rPr lang="en-US" dirty="0"/>
              <a:t>School attendance is a known major cause of panic disorders among students. </a:t>
            </a:r>
          </a:p>
          <a:p>
            <a:pPr algn="just"/>
            <a:r>
              <a:rPr lang="en-US" dirty="0"/>
              <a:t>Even though total avoidance of school may help alleviate the anxiety symptoms, psychologists are advised to devise strategies to get the student back to school as quickly as possible. </a:t>
            </a:r>
          </a:p>
          <a:p>
            <a:pPr algn="just"/>
            <a:r>
              <a:rPr lang="en-US" dirty="0"/>
              <a:t>This is because extended periods out of school due to anxiety might significantly affect their academic performances. </a:t>
            </a:r>
          </a:p>
          <a:p>
            <a:pPr algn="just"/>
            <a:r>
              <a:rPr lang="en-US" dirty="0"/>
              <a:t>For this reason, appropriate measures and strategies should act to ensure measurable outcomes such as ensuring that the affected students return to school and are appropriately engaged with their education (Bhatia &amp; Goyal, 2018).</a:t>
            </a:r>
          </a:p>
        </p:txBody>
      </p:sp>
    </p:spTree>
    <p:extLst>
      <p:ext uri="{BB962C8B-B14F-4D97-AF65-F5344CB8AC3E}">
        <p14:creationId xmlns:p14="http://schemas.microsoft.com/office/powerpoint/2010/main" val="212390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CD46E-38C7-4360-9CD2-8B5118848F44}"/>
              </a:ext>
            </a:extLst>
          </p:cNvPr>
          <p:cNvSpPr>
            <a:spLocks noGrp="1"/>
          </p:cNvSpPr>
          <p:nvPr>
            <p:ph type="title"/>
          </p:nvPr>
        </p:nvSpPr>
        <p:spPr>
          <a:xfrm>
            <a:off x="1295402" y="1468582"/>
            <a:ext cx="9601196" cy="817417"/>
          </a:xfrm>
        </p:spPr>
        <p:txBody>
          <a:bodyPr>
            <a:normAutofit/>
          </a:bodyPr>
          <a:lstStyle/>
          <a:p>
            <a:r>
              <a:rPr lang="en-US" sz="3200" b="1" dirty="0"/>
              <a:t>Literature</a:t>
            </a:r>
            <a:r>
              <a:rPr lang="en-US" sz="3200" dirty="0"/>
              <a:t> </a:t>
            </a:r>
            <a:r>
              <a:rPr lang="en-US" sz="3200" b="1" dirty="0"/>
              <a:t>review</a:t>
            </a:r>
          </a:p>
        </p:txBody>
      </p:sp>
      <p:sp>
        <p:nvSpPr>
          <p:cNvPr id="3" name="Content Placeholder 2">
            <a:extLst>
              <a:ext uri="{FF2B5EF4-FFF2-40B4-BE49-F238E27FC236}">
                <a16:creationId xmlns:a16="http://schemas.microsoft.com/office/drawing/2014/main" id="{6B3FAEF6-1AF1-4303-ACCA-03318844F403}"/>
              </a:ext>
            </a:extLst>
          </p:cNvPr>
          <p:cNvSpPr>
            <a:spLocks noGrp="1"/>
          </p:cNvSpPr>
          <p:nvPr>
            <p:ph idx="1"/>
          </p:nvPr>
        </p:nvSpPr>
        <p:spPr>
          <a:xfrm>
            <a:off x="1295401" y="2452255"/>
            <a:ext cx="9601196" cy="3782290"/>
          </a:xfrm>
        </p:spPr>
        <p:txBody>
          <a:bodyPr>
            <a:normAutofit fontScale="77500" lnSpcReduction="20000"/>
          </a:bodyPr>
          <a:lstStyle/>
          <a:p>
            <a:pPr algn="just"/>
            <a:r>
              <a:rPr lang="en-US" dirty="0"/>
              <a:t>The evidence presented for this paper was particularly drawn from MEDLINE sources. </a:t>
            </a:r>
          </a:p>
          <a:p>
            <a:pPr algn="just"/>
            <a:r>
              <a:rPr lang="en-US" dirty="0"/>
              <a:t>The sources were individually read and their individual articles indexed. </a:t>
            </a:r>
          </a:p>
          <a:p>
            <a:pPr algn="just"/>
            <a:r>
              <a:rPr lang="en-US" dirty="0"/>
              <a:t>It is essential to note that MEDLINE is considered a great source for medical information because it is authoritative and peer-reviewed. </a:t>
            </a:r>
          </a:p>
          <a:p>
            <a:pPr algn="just"/>
            <a:r>
              <a:rPr lang="en-US" dirty="0"/>
              <a:t>The information presented here is not only complete but also publish the original research done by the researchers. </a:t>
            </a:r>
          </a:p>
          <a:p>
            <a:pPr algn="just"/>
            <a:r>
              <a:rPr lang="en-US" dirty="0"/>
              <a:t>Search terms such as childhood anxiety and social functioning were used to select the most reliable sources. </a:t>
            </a:r>
          </a:p>
          <a:p>
            <a:pPr algn="just"/>
            <a:r>
              <a:rPr lang="en-US" dirty="0"/>
              <a:t>Additionally, to determine the best intervention method for similar cases, searches for individual therapies were initiated on the MEDLINE database, from which numerous results emerged. </a:t>
            </a:r>
          </a:p>
          <a:p>
            <a:pPr algn="just"/>
            <a:r>
              <a:rPr lang="en-US" dirty="0"/>
              <a:t>The exclusion criterion applied to select the most appropriate was the use of age, particularly focusing on data on lower primary school children. </a:t>
            </a:r>
          </a:p>
        </p:txBody>
      </p:sp>
    </p:spTree>
    <p:extLst>
      <p:ext uri="{BB962C8B-B14F-4D97-AF65-F5344CB8AC3E}">
        <p14:creationId xmlns:p14="http://schemas.microsoft.com/office/powerpoint/2010/main" val="241603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AA9B-08D5-415E-BCD9-EEF6A30FD492}"/>
              </a:ext>
            </a:extLst>
          </p:cNvPr>
          <p:cNvSpPr>
            <a:spLocks noGrp="1"/>
          </p:cNvSpPr>
          <p:nvPr>
            <p:ph type="title"/>
          </p:nvPr>
        </p:nvSpPr>
        <p:spPr>
          <a:xfrm>
            <a:off x="1295402" y="1537855"/>
            <a:ext cx="9601196" cy="748144"/>
          </a:xfrm>
        </p:spPr>
        <p:txBody>
          <a:bodyPr>
            <a:normAutofit/>
          </a:bodyPr>
          <a:lstStyle/>
          <a:p>
            <a:r>
              <a:rPr lang="en-US" sz="3200" b="1" dirty="0"/>
              <a:t>Selected plan intervention</a:t>
            </a:r>
          </a:p>
        </p:txBody>
      </p:sp>
      <p:sp>
        <p:nvSpPr>
          <p:cNvPr id="3" name="Content Placeholder 2">
            <a:extLst>
              <a:ext uri="{FF2B5EF4-FFF2-40B4-BE49-F238E27FC236}">
                <a16:creationId xmlns:a16="http://schemas.microsoft.com/office/drawing/2014/main" id="{2747B2CA-82FD-4934-8CF4-A55A11953DBA}"/>
              </a:ext>
            </a:extLst>
          </p:cNvPr>
          <p:cNvSpPr>
            <a:spLocks noGrp="1"/>
          </p:cNvSpPr>
          <p:nvPr>
            <p:ph idx="1"/>
          </p:nvPr>
        </p:nvSpPr>
        <p:spPr>
          <a:xfrm>
            <a:off x="1295401" y="2556931"/>
            <a:ext cx="9601196" cy="3677613"/>
          </a:xfrm>
        </p:spPr>
        <p:txBody>
          <a:bodyPr>
            <a:normAutofit fontScale="77500" lnSpcReduction="20000"/>
          </a:bodyPr>
          <a:lstStyle/>
          <a:p>
            <a:pPr algn="just"/>
            <a:r>
              <a:rPr lang="en-US" dirty="0"/>
              <a:t>After an initial analysis of the client’s situation, it was evident that the immediate social environment significantly impacted his mental health. </a:t>
            </a:r>
          </a:p>
          <a:p>
            <a:pPr algn="just"/>
            <a:r>
              <a:rPr lang="en-US" dirty="0"/>
              <a:t>McLeod (2004) argued that students with high anxiety levels due to unpleasant environments were more inclined to avoid the situations rather than face them and plan on how to effectively approach them. </a:t>
            </a:r>
          </a:p>
          <a:p>
            <a:pPr algn="just"/>
            <a:r>
              <a:rPr lang="en-US" dirty="0"/>
              <a:t>In the understanding that this case scenario seemed to have developed primarily because of the school environmental problems. </a:t>
            </a:r>
          </a:p>
          <a:p>
            <a:pPr algn="just"/>
            <a:r>
              <a:rPr lang="en-US" dirty="0"/>
              <a:t>For this reason, I realized that it is important for teachers and other relevant stakeholders to create an accommodative atmosphere at school for students presenting school-related anxiety. </a:t>
            </a:r>
          </a:p>
          <a:p>
            <a:pPr algn="just"/>
            <a:r>
              <a:rPr lang="en-US" dirty="0"/>
              <a:t>In this sense, it is stated that the teachers must be supportive to effectively address the intimidating learning environment particularly for students with anxiety (Hanie &amp; </a:t>
            </a:r>
            <a:r>
              <a:rPr lang="en-US" dirty="0" err="1"/>
              <a:t>Stanard</a:t>
            </a:r>
            <a:r>
              <a:rPr lang="en-US" dirty="0"/>
              <a:t>, 2009).</a:t>
            </a:r>
          </a:p>
        </p:txBody>
      </p:sp>
    </p:spTree>
    <p:extLst>
      <p:ext uri="{BB962C8B-B14F-4D97-AF65-F5344CB8AC3E}">
        <p14:creationId xmlns:p14="http://schemas.microsoft.com/office/powerpoint/2010/main" val="278568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DF487B-8052-48D5-A3F0-D70C3B948146}"/>
              </a:ext>
            </a:extLst>
          </p:cNvPr>
          <p:cNvSpPr>
            <a:spLocks noGrp="1"/>
          </p:cNvSpPr>
          <p:nvPr>
            <p:ph idx="1"/>
          </p:nvPr>
        </p:nvSpPr>
        <p:spPr>
          <a:xfrm>
            <a:off x="1295401" y="2438400"/>
            <a:ext cx="9601196" cy="3810000"/>
          </a:xfrm>
        </p:spPr>
        <p:txBody>
          <a:bodyPr>
            <a:normAutofit/>
          </a:bodyPr>
          <a:lstStyle/>
          <a:p>
            <a:pPr algn="just"/>
            <a:r>
              <a:rPr lang="en-US" sz="2000" dirty="0"/>
              <a:t>The level of school support offered to these students would believably make a difference to help them thrive instead of shutting down and avoiding school completely. </a:t>
            </a:r>
          </a:p>
          <a:p>
            <a:pPr algn="just"/>
            <a:r>
              <a:rPr lang="en-US" sz="2000" dirty="0"/>
              <a:t>IEP plans have been recommended as effective support programs that schools can implement for such students to help them see the school environment as a safe place (Creed </a:t>
            </a:r>
            <a:r>
              <a:rPr lang="en-US" sz="2000" i="1" dirty="0"/>
              <a:t>et al. </a:t>
            </a:r>
            <a:r>
              <a:rPr lang="en-US" sz="2000" dirty="0"/>
              <a:t>2016). </a:t>
            </a:r>
          </a:p>
          <a:p>
            <a:pPr algn="just"/>
            <a:r>
              <a:rPr lang="en-US" sz="2000" dirty="0"/>
              <a:t>Chansky &amp; Wagner, (2005) observed that a safe place in this context referred to any non-threatening location that made students feel comfortable and from where they could be assisted to establish and achieve personal goals. </a:t>
            </a:r>
          </a:p>
        </p:txBody>
      </p:sp>
    </p:spTree>
    <p:extLst>
      <p:ext uri="{BB962C8B-B14F-4D97-AF65-F5344CB8AC3E}">
        <p14:creationId xmlns:p14="http://schemas.microsoft.com/office/powerpoint/2010/main" val="293042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6FBD-BE19-454F-879D-15C9E7A70266}"/>
              </a:ext>
            </a:extLst>
          </p:cNvPr>
          <p:cNvSpPr>
            <a:spLocks noGrp="1"/>
          </p:cNvSpPr>
          <p:nvPr>
            <p:ph type="title"/>
          </p:nvPr>
        </p:nvSpPr>
        <p:spPr>
          <a:xfrm>
            <a:off x="1295402" y="1620982"/>
            <a:ext cx="9601196" cy="665017"/>
          </a:xfrm>
        </p:spPr>
        <p:txBody>
          <a:bodyPr>
            <a:normAutofit/>
          </a:bodyPr>
          <a:lstStyle/>
          <a:p>
            <a:r>
              <a:rPr lang="en-US" sz="2800" b="1" dirty="0"/>
              <a:t>Single-subject Design </a:t>
            </a:r>
          </a:p>
        </p:txBody>
      </p:sp>
      <p:sp>
        <p:nvSpPr>
          <p:cNvPr id="3" name="Content Placeholder 2">
            <a:extLst>
              <a:ext uri="{FF2B5EF4-FFF2-40B4-BE49-F238E27FC236}">
                <a16:creationId xmlns:a16="http://schemas.microsoft.com/office/drawing/2014/main" id="{F02F8A71-6408-45D3-B165-98F0E94087F6}"/>
              </a:ext>
            </a:extLst>
          </p:cNvPr>
          <p:cNvSpPr>
            <a:spLocks noGrp="1"/>
          </p:cNvSpPr>
          <p:nvPr>
            <p:ph idx="1"/>
          </p:nvPr>
        </p:nvSpPr>
        <p:spPr>
          <a:xfrm>
            <a:off x="1295401" y="2424545"/>
            <a:ext cx="9601196" cy="3823855"/>
          </a:xfrm>
        </p:spPr>
        <p:txBody>
          <a:bodyPr>
            <a:normAutofit fontScale="77500" lnSpcReduction="20000"/>
          </a:bodyPr>
          <a:lstStyle/>
          <a:p>
            <a:pPr algn="just">
              <a:buFont typeface="Arial" panose="020B0604020202020204" pitchFamily="34" charset="0"/>
              <a:buChar char="•"/>
            </a:pPr>
            <a:r>
              <a:rPr lang="en-US" dirty="0"/>
              <a:t>Believably, the chosen intervention plan represents a promising option to address anxiety among lower-grade students in elementary schools. </a:t>
            </a:r>
          </a:p>
          <a:p>
            <a:pPr algn="just">
              <a:buFont typeface="Arial" panose="020B0604020202020204" pitchFamily="34" charset="0"/>
              <a:buChar char="•"/>
            </a:pPr>
            <a:r>
              <a:rPr lang="en-US" dirty="0"/>
              <a:t>This plan utilized the A-B-A design to determine the effectiveness of this mindfulness-based intervention plan designed to alleviate the intimidating situations at school for the young learners. </a:t>
            </a:r>
          </a:p>
          <a:p>
            <a:pPr algn="just">
              <a:buFont typeface="Arial" panose="020B0604020202020204" pitchFamily="34" charset="0"/>
              <a:buChar char="•"/>
            </a:pPr>
            <a:r>
              <a:rPr lang="en-US" dirty="0"/>
              <a:t>Three elementary students with similar symptoms of anxiety were enrolled on this study. The episodes of anxiety were measured on 10 occasions at baseline, during the intervention and even after for follow-ups. </a:t>
            </a:r>
          </a:p>
          <a:p>
            <a:pPr algn="just">
              <a:buFont typeface="Arial" panose="020B0604020202020204" pitchFamily="34" charset="0"/>
              <a:buChar char="•"/>
            </a:pPr>
            <a:r>
              <a:rPr lang="en-US" dirty="0"/>
              <a:t>Using visual observation to determine improvements after the intervention, 2 of the research participants showed improvements in anxiety. </a:t>
            </a:r>
          </a:p>
          <a:p>
            <a:pPr algn="just">
              <a:buFont typeface="Arial" panose="020B0604020202020204" pitchFamily="34" charset="0"/>
              <a:buChar char="•"/>
            </a:pPr>
            <a:r>
              <a:rPr lang="en-US" dirty="0"/>
              <a:t>To effectively measure the amplitude of change for the observably small number of participants in this study, the n-of-1 trial strategy was applicable in this context. </a:t>
            </a:r>
          </a:p>
          <a:p>
            <a:pPr algn="just">
              <a:buFont typeface="Arial" panose="020B0604020202020204" pitchFamily="34" charset="0"/>
              <a:buChar char="•"/>
            </a:pPr>
            <a:r>
              <a:rPr lang="en-US" dirty="0"/>
              <a:t>The hypothesis stated that the students would exhibit reduced anxiety levels at the end of the intervention compared to the baseline scores. </a:t>
            </a:r>
          </a:p>
        </p:txBody>
      </p:sp>
    </p:spTree>
    <p:extLst>
      <p:ext uri="{BB962C8B-B14F-4D97-AF65-F5344CB8AC3E}">
        <p14:creationId xmlns:p14="http://schemas.microsoft.com/office/powerpoint/2010/main" val="17241803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33</TotalTime>
  <Words>1467</Words>
  <Application>Microsoft Office PowerPoint</Application>
  <PresentationFormat>Widescreen</PresentationFormat>
  <Paragraphs>63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Garamond</vt:lpstr>
      <vt:lpstr>Organic</vt:lpstr>
      <vt:lpstr>Anxiety Disorders  Author  Institutional Affiliation  Instructor  Course code Date of submission  </vt:lpstr>
      <vt:lpstr>Description of the practice problem </vt:lpstr>
      <vt:lpstr>PowerPoint Presentation</vt:lpstr>
      <vt:lpstr>PowerPoint Presentation</vt:lpstr>
      <vt:lpstr>Research question </vt:lpstr>
      <vt:lpstr>Literature review</vt:lpstr>
      <vt:lpstr>Selected plan intervention</vt:lpstr>
      <vt:lpstr>PowerPoint Presentation</vt:lpstr>
      <vt:lpstr>Single-subject Design </vt:lpstr>
      <vt:lpstr>PowerPoint Presentation</vt:lpstr>
      <vt:lpstr>Graphical representation of the observable changes </vt:lpstr>
      <vt:lpstr>Conclusion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steveyoung640@gmail.com</dc:creator>
  <cp:lastModifiedBy>steveyoung640@gmail.com</cp:lastModifiedBy>
  <cp:revision>26</cp:revision>
  <dcterms:created xsi:type="dcterms:W3CDTF">2021-05-11T04:49:14Z</dcterms:created>
  <dcterms:modified xsi:type="dcterms:W3CDTF">2021-05-11T05:22:40Z</dcterms:modified>
</cp:coreProperties>
</file>