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58" r:id="rId5"/>
    <p:sldId id="259" r:id="rId6"/>
    <p:sldId id="260" r:id="rId7"/>
    <p:sldId id="267" r:id="rId8"/>
    <p:sldId id="271" r:id="rId9"/>
    <p:sldId id="272" r:id="rId10"/>
    <p:sldId id="261" r:id="rId11"/>
    <p:sldId id="266" r:id="rId12"/>
    <p:sldId id="268" r:id="rId13"/>
    <p:sldId id="262" r:id="rId14"/>
    <p:sldId id="265" r:id="rId15"/>
    <p:sldId id="263" r:id="rId16"/>
    <p:sldId id="270" r:id="rId17"/>
    <p:sldId id="26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3" autoAdjust="0"/>
    <p:restoredTop sz="94660"/>
  </p:normalViewPr>
  <p:slideViewPr>
    <p:cSldViewPr snapToGrid="0">
      <p:cViewPr varScale="1">
        <p:scale>
          <a:sx n="69" d="100"/>
          <a:sy n="69" d="100"/>
        </p:scale>
        <p:origin x="60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EB1A4-AC08-4D7D-929B-9BF49C8FC561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909-889F-4355-B84C-B0813550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505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EB1A4-AC08-4D7D-929B-9BF49C8FC561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909-889F-4355-B84C-B0813550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832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EB1A4-AC08-4D7D-929B-9BF49C8FC561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909-889F-4355-B84C-B0813550807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818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EB1A4-AC08-4D7D-929B-9BF49C8FC561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909-889F-4355-B84C-B0813550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6806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EB1A4-AC08-4D7D-929B-9BF49C8FC561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909-889F-4355-B84C-B0813550807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9039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EB1A4-AC08-4D7D-929B-9BF49C8FC561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909-889F-4355-B84C-B0813550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5778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EB1A4-AC08-4D7D-929B-9BF49C8FC561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909-889F-4355-B84C-B0813550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384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EB1A4-AC08-4D7D-929B-9BF49C8FC561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909-889F-4355-B84C-B0813550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26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EB1A4-AC08-4D7D-929B-9BF49C8FC561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909-889F-4355-B84C-B0813550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855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EB1A4-AC08-4D7D-929B-9BF49C8FC561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909-889F-4355-B84C-B0813550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045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EB1A4-AC08-4D7D-929B-9BF49C8FC561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909-889F-4355-B84C-B0813550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840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EB1A4-AC08-4D7D-929B-9BF49C8FC561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909-889F-4355-B84C-B0813550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1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EB1A4-AC08-4D7D-929B-9BF49C8FC561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909-889F-4355-B84C-B0813550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95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EB1A4-AC08-4D7D-929B-9BF49C8FC561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909-889F-4355-B84C-B0813550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198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EB1A4-AC08-4D7D-929B-9BF49C8FC561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909-889F-4355-B84C-B0813550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34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EB1A4-AC08-4D7D-929B-9BF49C8FC561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3E909-889F-4355-B84C-B0813550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81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EEB1A4-AC08-4D7D-929B-9BF49C8FC561}" type="datetimeFigureOut">
              <a:rPr lang="en-US" smtClean="0"/>
              <a:t>4/9/2021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5C3E909-889F-4355-B84C-B0813550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27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wioxJLW02s?feature=oembed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wioxJLW02s" TargetMode="External"/><Relationship Id="rId2" Type="http://schemas.openxmlformats.org/officeDocument/2006/relationships/hyperlink" Target="http://www.gaelicmatters.com/irish-pub-culture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Rrco4b7vrL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Rrco4b7vrL0?feature=oembed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FFDE3-058E-4837-838F-4BDEBC8673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983673"/>
            <a:ext cx="7766936" cy="4461163"/>
          </a:xfrm>
        </p:spPr>
        <p:txBody>
          <a:bodyPr/>
          <a:lstStyle/>
          <a:p>
            <a:pPr algn="ctr"/>
            <a:r>
              <a:rPr lang="en-US" sz="2800" b="1" dirty="0"/>
              <a:t>Irish American</a:t>
            </a:r>
            <a:br>
              <a:rPr lang="en-US" sz="2800" b="1" dirty="0"/>
            </a:br>
            <a:br>
              <a:rPr lang="en-US" sz="2800" b="1" dirty="0"/>
            </a:br>
            <a:br>
              <a:rPr lang="en-US" sz="2800" dirty="0"/>
            </a:b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Author</a:t>
            </a:r>
            <a:br>
              <a:rPr lang="en-US" sz="2800" dirty="0"/>
            </a:br>
            <a:r>
              <a:rPr lang="en-US" sz="2800" dirty="0"/>
              <a:t>Institutional Affiliation </a:t>
            </a:r>
            <a:br>
              <a:rPr lang="en-US" sz="2800" dirty="0"/>
            </a:br>
            <a:r>
              <a:rPr lang="en-US" sz="2800" dirty="0"/>
              <a:t>Instructor</a:t>
            </a:r>
            <a:br>
              <a:rPr lang="en-US" sz="2800" dirty="0"/>
            </a:br>
            <a:r>
              <a:rPr lang="en-US" sz="2800" dirty="0"/>
              <a:t>Course code</a:t>
            </a:r>
            <a:br>
              <a:rPr lang="en-US" sz="2800" dirty="0"/>
            </a:br>
            <a:r>
              <a:rPr lang="en-US" sz="2800" dirty="0"/>
              <a:t>Date of submission</a:t>
            </a:r>
            <a:br>
              <a:rPr lang="en-U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60114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C9D61-8664-4489-9AFF-805972878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Communication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9EFE85-5901-4DED-A79E-138A54A50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Irish-Americans place a lot of emphasis on their communication styles. </a:t>
            </a:r>
          </a:p>
          <a:p>
            <a:pPr algn="just"/>
            <a:r>
              <a:rPr lang="en-US" dirty="0"/>
              <a:t>In this culture, telling jokes and being witty is very common. </a:t>
            </a:r>
          </a:p>
          <a:p>
            <a:pPr algn="just"/>
            <a:r>
              <a:rPr lang="en-US" dirty="0"/>
              <a:t>Verbal communication is an art in this culture with an increased tendency to be poetic and lyrical consequently resulting in verbal eloquence. </a:t>
            </a:r>
          </a:p>
          <a:p>
            <a:pPr algn="just"/>
            <a:r>
              <a:rPr lang="en-US" dirty="0"/>
              <a:t>Acts of bragging and exaggeration during communication may be looked on with suspicion. </a:t>
            </a:r>
          </a:p>
          <a:p>
            <a:pPr algn="just"/>
            <a:r>
              <a:rPr lang="en-US" dirty="0"/>
              <a:t>In this culture, it is courteous to remain polite during conversations with so much focus on avoiding conflicts when disagreements occur. </a:t>
            </a:r>
          </a:p>
          <a:p>
            <a:pPr algn="just"/>
            <a:r>
              <a:rPr lang="en-US" dirty="0"/>
              <a:t>Irish-Americans may find the English language more convenient during conversations, however, Irish Gaelic is also used in a majority of the conversations involving people of this culture.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93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89B32F7-D045-4984-A302-F3FF94F313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6931" y="1930399"/>
            <a:ext cx="3295578" cy="257232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3EB0663-EDAF-48E5-903F-7CC3A6478543}"/>
              </a:ext>
            </a:extLst>
          </p:cNvPr>
          <p:cNvSpPr/>
          <p:nvPr/>
        </p:nvSpPr>
        <p:spPr>
          <a:xfrm>
            <a:off x="4142508" y="3105835"/>
            <a:ext cx="50014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 this culture, telling jokes and being witty is very common. </a:t>
            </a:r>
          </a:p>
        </p:txBody>
      </p:sp>
    </p:spTree>
    <p:extLst>
      <p:ext uri="{BB962C8B-B14F-4D97-AF65-F5344CB8AC3E}">
        <p14:creationId xmlns:p14="http://schemas.microsoft.com/office/powerpoint/2010/main" val="4009764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9D6D70E-57F0-4CCD-A4FD-A244871368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930400"/>
            <a:ext cx="2619375" cy="174307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3660432-DDD7-48C0-B121-E37B2ACCCEE1}"/>
              </a:ext>
            </a:extLst>
          </p:cNvPr>
          <p:cNvSpPr/>
          <p:nvPr/>
        </p:nvSpPr>
        <p:spPr>
          <a:xfrm>
            <a:off x="3479810" y="2039081"/>
            <a:ext cx="561109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Verbal communication is an art in this culture with an increased tendency to be poetic and lyrical consequently resulting in verbal eloquence</a:t>
            </a:r>
          </a:p>
        </p:txBody>
      </p:sp>
    </p:spTree>
    <p:extLst>
      <p:ext uri="{BB962C8B-B14F-4D97-AF65-F5344CB8AC3E}">
        <p14:creationId xmlns:p14="http://schemas.microsoft.com/office/powerpoint/2010/main" val="41609854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CBBCB-C8DD-401E-8F53-0131E470B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Meeting and greeting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A9692-CE06-4147-8FAB-9DC5400D8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Irish-Americans usually prefer to shake hands during their meetings. In such situations, a firm handshake with eye contact is expected. </a:t>
            </a:r>
          </a:p>
          <a:p>
            <a:pPr algn="just"/>
            <a:r>
              <a:rPr lang="en-US" dirty="0"/>
              <a:t>Similarly, they are expected to shake hands with everyone present at a social gathering or in a business meeting as a form of greeting, an act they are expected to do when leaving (Clancy </a:t>
            </a:r>
            <a:r>
              <a:rPr lang="en-US" i="1" dirty="0"/>
              <a:t>et al. </a:t>
            </a:r>
            <a:r>
              <a:rPr lang="en-US" dirty="0"/>
              <a:t>1995). </a:t>
            </a:r>
          </a:p>
          <a:p>
            <a:pPr algn="just"/>
            <a:r>
              <a:rPr lang="en-US" dirty="0"/>
              <a:t>While greeting, Irish-Americans are expected to put a smile on their faces. </a:t>
            </a:r>
          </a:p>
          <a:p>
            <a:pPr algn="just"/>
            <a:r>
              <a:rPr lang="en-US" dirty="0"/>
              <a:t>Meetings may involve the engagement in verbal banters, and taking pride in themselves during their discussions. </a:t>
            </a:r>
          </a:p>
          <a:p>
            <a:pPr algn="just"/>
            <a:r>
              <a:rPr lang="en-US" dirty="0"/>
              <a:t>In contrast to the Americans, Irish-Americans may conduct their meetings in several venues, not necessarily the office. </a:t>
            </a:r>
          </a:p>
          <a:p>
            <a:pPr algn="just"/>
            <a:r>
              <a:rPr lang="en-US" dirty="0"/>
              <a:t>This allows the participants to be on an equal footing.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6081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5FF3B90-05F8-4B33-9EE7-C56DFB3B2F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3" y="1930400"/>
            <a:ext cx="3118811" cy="306149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1F0F399-01F6-4B3A-8A0C-E367F516B804}"/>
              </a:ext>
            </a:extLst>
          </p:cNvPr>
          <p:cNvSpPr/>
          <p:nvPr/>
        </p:nvSpPr>
        <p:spPr>
          <a:xfrm>
            <a:off x="3796144" y="2967335"/>
            <a:ext cx="53478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Irish-Americans usually prefer to shake hands during their meetings. In such situations, a firm handshake with eye contact is expected.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034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B7E86-6405-4B56-89D2-D1D94CA2D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Don’ts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6FC19-2957-4F60-819E-08AE9187F9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It is important not to refer to those from the Republic of Ireland as British. This may offend many individuals from Northern Ireland. </a:t>
            </a:r>
          </a:p>
          <a:p>
            <a:pPr algn="just"/>
            <a:r>
              <a:rPr lang="en-US" dirty="0"/>
              <a:t>Avoid stereotyping Irish individuals. Irish may perceive well stereotypes relating to alcohol and drunkenness (Howe, 1995). </a:t>
            </a:r>
          </a:p>
          <a:p>
            <a:pPr algn="just"/>
            <a:r>
              <a:rPr lang="en-US" dirty="0"/>
              <a:t>Lastly, it is important to try not to dominate conversations as this can be interpreted as pretentious and impolite. </a:t>
            </a:r>
          </a:p>
          <a:p>
            <a:endParaRPr lang="en-US" dirty="0"/>
          </a:p>
        </p:txBody>
      </p:sp>
      <p:pic>
        <p:nvPicPr>
          <p:cNvPr id="4" name="Online Media 3" title="Things Not To Say To Irish People">
            <a:hlinkClick r:id="" action="ppaction://media"/>
            <a:extLst>
              <a:ext uri="{FF2B5EF4-FFF2-40B4-BE49-F238E27FC236}">
                <a16:creationId xmlns:a16="http://schemas.microsoft.com/office/drawing/2014/main" id="{2ECE7556-6668-4A40-9467-15B57399493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26836" y="4100975"/>
            <a:ext cx="2540000" cy="143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25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F4CFD81-D886-4236-A0FE-B823799469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0704" y="1668101"/>
            <a:ext cx="2721913" cy="272378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FE228E0-A5B3-413A-A488-B714116E4426}"/>
              </a:ext>
            </a:extLst>
          </p:cNvPr>
          <p:cNvSpPr/>
          <p:nvPr/>
        </p:nvSpPr>
        <p:spPr>
          <a:xfrm>
            <a:off x="4322617" y="1668101"/>
            <a:ext cx="547254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Avoid stereotyping Irish individuals. Irish may perceive well stereotypes relating to alcohol and drunkenness</a:t>
            </a:r>
          </a:p>
        </p:txBody>
      </p:sp>
    </p:spTree>
    <p:extLst>
      <p:ext uri="{BB962C8B-B14F-4D97-AF65-F5344CB8AC3E}">
        <p14:creationId xmlns:p14="http://schemas.microsoft.com/office/powerpoint/2010/main" val="3093276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91E39-1BFB-4D61-B2D1-BF26FB832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References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D429D-E1D4-4103-B551-CFE517CC71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Clancy, P., &amp; </a:t>
            </a:r>
            <a:r>
              <a:rPr lang="en-US" dirty="0" err="1"/>
              <a:t>Drudy</a:t>
            </a:r>
            <a:r>
              <a:rPr lang="en-US" dirty="0"/>
              <a:t>, S. Kathleen Lynch, Liam O'Dowd (Eds.) (1995). Irish Society: Sociological Perspectives. Dublin: Institute of Public Administration.</a:t>
            </a:r>
          </a:p>
          <a:p>
            <a:pPr algn="just"/>
            <a:r>
              <a:rPr lang="en-US" dirty="0"/>
              <a:t>Howe, L. (1995). Curtin, Chris, Hastings </a:t>
            </a:r>
            <a:r>
              <a:rPr lang="en-US" dirty="0" err="1"/>
              <a:t>Donnan</a:t>
            </a:r>
            <a:r>
              <a:rPr lang="en-US" dirty="0"/>
              <a:t> and Thomas M. Wilson (eds) Irish urban cultures. INTERNATIONAL JOURNAL OF URBAN AND REGIONAL RESEARCH, 19, 170-170.</a:t>
            </a:r>
          </a:p>
          <a:p>
            <a:pPr algn="just"/>
            <a:r>
              <a:rPr lang="en-US" dirty="0"/>
              <a:t>Gaelic Matters. (2011). Irish Pub Culture - more than drinking. Retrieved from </a:t>
            </a:r>
            <a:r>
              <a:rPr lang="en-US" dirty="0">
                <a:hlinkClick r:id="rId2"/>
              </a:rPr>
              <a:t>http://www.gaelicmatters.com/irish-pub-culture.html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BBC Three. (2017). Things Not To Say To Irish People. Retrieved from: </a:t>
            </a:r>
            <a:r>
              <a:rPr lang="en-US" dirty="0">
                <a:hlinkClick r:id="rId3"/>
              </a:rPr>
              <a:t>https://www.youtube.com/watch?v=ZwioxJLW02s</a:t>
            </a:r>
            <a:endParaRPr lang="en-US" dirty="0"/>
          </a:p>
          <a:p>
            <a:pPr algn="just"/>
            <a:r>
              <a:rPr lang="en-US" dirty="0"/>
              <a:t>Dating Beyond Boarders. (2018). TRUTH or MYTH: Irish React to Stereotypes. </a:t>
            </a:r>
            <a:r>
              <a:rPr lang="en-US"/>
              <a:t>Retrieved from: </a:t>
            </a:r>
            <a:r>
              <a:rPr lang="en-US">
                <a:hlinkClick r:id="rId4"/>
              </a:rPr>
              <a:t>https://www.youtube.com/watch?v=Rrco4b7vrL0</a:t>
            </a:r>
            <a:endParaRPr lang="en-US"/>
          </a:p>
          <a:p>
            <a:pPr algn="just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919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66658-58B4-4CC9-9A8D-AA363BCA2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Introduction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C0452-6E6C-44F2-B59A-904F2FAE8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575030" cy="3880773"/>
          </a:xfrm>
        </p:spPr>
        <p:txBody>
          <a:bodyPr/>
          <a:lstStyle/>
          <a:p>
            <a:pPr algn="just"/>
            <a:r>
              <a:rPr lang="en-US" dirty="0"/>
              <a:t>Social customs refer to shared actions and </a:t>
            </a:r>
            <a:r>
              <a:rPr lang="en-US" dirty="0" err="1"/>
              <a:t>behaviours</a:t>
            </a:r>
            <a:r>
              <a:rPr lang="en-US" dirty="0"/>
              <a:t> that a particular culture is expected to follow. </a:t>
            </a:r>
          </a:p>
          <a:p>
            <a:pPr algn="just"/>
            <a:r>
              <a:rPr lang="en-US" dirty="0"/>
              <a:t>Essentially, it is these social customs and conventions that make people from different cultures behave differently from others. </a:t>
            </a:r>
          </a:p>
          <a:p>
            <a:pPr algn="just"/>
            <a:r>
              <a:rPr lang="en-US" dirty="0"/>
              <a:t>Social customs cut across a number of issues which include naming conventions, religion, communication styles, taboos, greeting styles and personal space.</a:t>
            </a:r>
          </a:p>
          <a:p>
            <a:pPr algn="just"/>
            <a:r>
              <a:rPr lang="en-US" dirty="0"/>
              <a:t>Ideally, social customs play a significant role in influencing how people of different cultures and backgrounds express themselves. </a:t>
            </a:r>
          </a:p>
          <a:p>
            <a:pPr algn="just"/>
            <a:r>
              <a:rPr lang="en-US" dirty="0"/>
              <a:t>The following is a representation of the social customs and protocols associated with the Irish-American people. </a:t>
            </a:r>
          </a:p>
        </p:txBody>
      </p:sp>
    </p:spTree>
    <p:extLst>
      <p:ext uri="{BB962C8B-B14F-4D97-AF65-F5344CB8AC3E}">
        <p14:creationId xmlns:p14="http://schemas.microsoft.com/office/powerpoint/2010/main" val="2827432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4FDC4ED-776C-4E5E-A5E4-3AE1898EB6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930400"/>
            <a:ext cx="2619375" cy="174307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6610F8E-EA9C-4723-952B-652386916726}"/>
              </a:ext>
            </a:extLst>
          </p:cNvPr>
          <p:cNvSpPr/>
          <p:nvPr/>
        </p:nvSpPr>
        <p:spPr>
          <a:xfrm>
            <a:off x="3296709" y="2122208"/>
            <a:ext cx="5638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/>
              <a:t>Ideally, social customs play a significant role in influencing how people of different cultures and backgrounds express themselves. </a:t>
            </a:r>
          </a:p>
        </p:txBody>
      </p:sp>
    </p:spTree>
    <p:extLst>
      <p:ext uri="{BB962C8B-B14F-4D97-AF65-F5344CB8AC3E}">
        <p14:creationId xmlns:p14="http://schemas.microsoft.com/office/powerpoint/2010/main" val="2462110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B01BC-1D39-4510-94E8-B0F19D183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Naming conventions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448B1-F8DA-43D4-9B1E-467B9D4E6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9505757" cy="447573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Irish naming conventions are similar to American conventions. Most of the people are given names followed by surnames. </a:t>
            </a:r>
          </a:p>
          <a:p>
            <a:pPr algn="just"/>
            <a:r>
              <a:rPr lang="en-US" dirty="0"/>
              <a:t>Irish-Americans have surnames that are observably of Gaelic origin. </a:t>
            </a:r>
          </a:p>
          <a:p>
            <a:pPr algn="just"/>
            <a:r>
              <a:rPr lang="en-US" dirty="0"/>
              <a:t>These names have been significantly influenced by English consequently leading to the anglicization of many Irish names besides the adoption of English names as well (Clancy </a:t>
            </a:r>
            <a:r>
              <a:rPr lang="en-US" i="1" dirty="0"/>
              <a:t>et al. </a:t>
            </a:r>
            <a:r>
              <a:rPr lang="en-US" dirty="0"/>
              <a:t>1995).  </a:t>
            </a:r>
          </a:p>
          <a:p>
            <a:pPr algn="just"/>
            <a:r>
              <a:rPr lang="en-US" dirty="0"/>
              <a:t>It is important to note that not all Irish-American have conformed to the English influence. </a:t>
            </a:r>
          </a:p>
          <a:p>
            <a:pPr algn="just"/>
            <a:r>
              <a:rPr lang="en-US" dirty="0"/>
              <a:t>For this reason, several surnames have emerged within a single-family. </a:t>
            </a:r>
          </a:p>
          <a:p>
            <a:pPr algn="just"/>
            <a:r>
              <a:rPr lang="en-US" dirty="0"/>
              <a:t>The use of epithets has been common among Irish-Americans. </a:t>
            </a:r>
          </a:p>
          <a:p>
            <a:pPr algn="just"/>
            <a:r>
              <a:rPr lang="en-US" dirty="0"/>
              <a:t>The first name can be modified by an adjective to particularly distinguish the bearer from other people. </a:t>
            </a:r>
          </a:p>
          <a:p>
            <a:pPr algn="just"/>
            <a:r>
              <a:rPr lang="en-US" dirty="0"/>
              <a:t>For instance, </a:t>
            </a:r>
            <a:r>
              <a:rPr lang="en-US" dirty="0" err="1"/>
              <a:t>Mór</a:t>
            </a:r>
            <a:r>
              <a:rPr lang="en-US" dirty="0"/>
              <a:t> and </a:t>
            </a:r>
            <a:r>
              <a:rPr lang="en-US" dirty="0" err="1"/>
              <a:t>Óg</a:t>
            </a:r>
            <a:r>
              <a:rPr lang="en-US" dirty="0"/>
              <a:t> can be used to distinguish between two people with similar names like father and son. </a:t>
            </a:r>
          </a:p>
        </p:txBody>
      </p:sp>
    </p:spTree>
    <p:extLst>
      <p:ext uri="{BB962C8B-B14F-4D97-AF65-F5344CB8AC3E}">
        <p14:creationId xmlns:p14="http://schemas.microsoft.com/office/powerpoint/2010/main" val="2147342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A1ADC-17DB-4676-96D7-FDC4D6873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19200"/>
            <a:ext cx="8596668" cy="711200"/>
          </a:xfrm>
        </p:spPr>
        <p:txBody>
          <a:bodyPr/>
          <a:lstStyle/>
          <a:p>
            <a:r>
              <a:rPr lang="en-US" b="1" dirty="0"/>
              <a:t>Cont</a:t>
            </a:r>
            <a:r>
              <a:rPr lang="en-US" dirty="0"/>
              <a:t>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C3AC6-7CFE-4D7C-880E-5E49582CB9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Some people still have Irish Gaelic names while others have anglicized names.</a:t>
            </a:r>
          </a:p>
          <a:p>
            <a:pPr algn="just"/>
            <a:r>
              <a:rPr lang="en-US" dirty="0"/>
              <a:t>Surnames are usually patronymic and are passed down through generations. </a:t>
            </a:r>
          </a:p>
          <a:p>
            <a:pPr algn="just"/>
            <a:r>
              <a:rPr lang="en-US" dirty="0"/>
              <a:t>Irish-American children usually take on their father’s surnames.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965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D3B27-210B-49AF-ADC5-082A30B75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Space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1E3C6-26D0-4EE2-9517-BECE36186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464194" cy="3880773"/>
          </a:xfrm>
        </p:spPr>
        <p:txBody>
          <a:bodyPr/>
          <a:lstStyle/>
          <a:p>
            <a:pPr algn="just"/>
            <a:r>
              <a:rPr lang="en-US" dirty="0"/>
              <a:t>Space has been considered an important aspect in a cultural framework. </a:t>
            </a:r>
          </a:p>
          <a:p>
            <a:pPr algn="just"/>
            <a:r>
              <a:rPr lang="en-US" dirty="0"/>
              <a:t>Terms such as personal space have been used to describe this phenomenon. </a:t>
            </a:r>
          </a:p>
          <a:p>
            <a:pPr algn="just"/>
            <a:r>
              <a:rPr lang="en-US" dirty="0"/>
              <a:t>In Irish-American culture, space has been used in the elaboration of culture. </a:t>
            </a:r>
          </a:p>
          <a:p>
            <a:pPr algn="just"/>
            <a:r>
              <a:rPr lang="en-US" dirty="0"/>
              <a:t>For instance, 6-8 inches of space may be indicative of intimate relations. </a:t>
            </a:r>
          </a:p>
          <a:p>
            <a:pPr algn="just"/>
            <a:r>
              <a:rPr lang="en-US" dirty="0"/>
              <a:t>Most Irish-Americans have been found to present social distancing in public spaces. </a:t>
            </a:r>
          </a:p>
          <a:p>
            <a:pPr algn="just"/>
            <a:r>
              <a:rPr lang="en-US" dirty="0"/>
              <a:t>Some authors have observed that Irish individuals are less likely to be physically affectionate in both their interpersonal and family relationships. </a:t>
            </a:r>
          </a:p>
        </p:txBody>
      </p:sp>
    </p:spTree>
    <p:extLst>
      <p:ext uri="{BB962C8B-B14F-4D97-AF65-F5344CB8AC3E}">
        <p14:creationId xmlns:p14="http://schemas.microsoft.com/office/powerpoint/2010/main" val="3311404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3A44137-2371-4C0E-9578-CB12FAD889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930399"/>
            <a:ext cx="2733675" cy="226752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763D1E0-674C-47EF-9552-A186E546E070}"/>
              </a:ext>
            </a:extLst>
          </p:cNvPr>
          <p:cNvSpPr/>
          <p:nvPr/>
        </p:nvSpPr>
        <p:spPr>
          <a:xfrm>
            <a:off x="3411009" y="2357735"/>
            <a:ext cx="52231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Irish individuals are less likely to be physically affectionate in both their interpersonal and family relationships</a:t>
            </a:r>
          </a:p>
        </p:txBody>
      </p:sp>
    </p:spTree>
    <p:extLst>
      <p:ext uri="{BB962C8B-B14F-4D97-AF65-F5344CB8AC3E}">
        <p14:creationId xmlns:p14="http://schemas.microsoft.com/office/powerpoint/2010/main" val="998605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C6917-0A18-4959-B05A-AD3B750A6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05344"/>
            <a:ext cx="8596668" cy="725055"/>
          </a:xfrm>
        </p:spPr>
        <p:txBody>
          <a:bodyPr/>
          <a:lstStyle/>
          <a:p>
            <a:pPr algn="ctr"/>
            <a:r>
              <a:rPr lang="en-US" b="1" dirty="0"/>
              <a:t>Stereotypes about the Irish people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48D04-0420-4533-9234-B9CB4158A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284084" cy="3880773"/>
          </a:xfrm>
        </p:spPr>
        <p:txBody>
          <a:bodyPr/>
          <a:lstStyle/>
          <a:p>
            <a:pPr algn="just"/>
            <a:r>
              <a:rPr lang="en-US" dirty="0"/>
              <a:t>Concerning the stereotypes against the Irish people, firstly, the people of this culture have been largely labelled as drunks. </a:t>
            </a:r>
          </a:p>
          <a:p>
            <a:pPr algn="just"/>
            <a:r>
              <a:rPr lang="en-US" dirty="0"/>
              <a:t>Arguably, based on these stereotypes, Ireland has been argued to have the highest proportion of drinkers. </a:t>
            </a:r>
          </a:p>
          <a:p>
            <a:pPr algn="just"/>
            <a:r>
              <a:rPr lang="en-US" dirty="0"/>
              <a:t>Another stereotype is that Irish are violent. </a:t>
            </a:r>
          </a:p>
          <a:p>
            <a:pPr algn="just"/>
            <a:endParaRPr lang="en-US" dirty="0"/>
          </a:p>
        </p:txBody>
      </p:sp>
      <p:pic>
        <p:nvPicPr>
          <p:cNvPr id="4" name="Online Media 3" title="TRUTH or MYTH: Irish React to Stereotypes">
            <a:hlinkClick r:id="" action="ppaction://media"/>
            <a:extLst>
              <a:ext uri="{FF2B5EF4-FFF2-40B4-BE49-F238E27FC236}">
                <a16:creationId xmlns:a16="http://schemas.microsoft.com/office/drawing/2014/main" id="{BB11D04B-BE94-47E1-BA85-D9F283F0A489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40691" y="3833668"/>
            <a:ext cx="2540000" cy="143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238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2FF4B-AB55-48D7-A14A-2173CEED2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22218"/>
            <a:ext cx="8596668" cy="808182"/>
          </a:xfrm>
        </p:spPr>
        <p:txBody>
          <a:bodyPr/>
          <a:lstStyle/>
          <a:p>
            <a:r>
              <a:rPr lang="en-US" b="1" dirty="0"/>
              <a:t>Cont..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2598B-E597-4A4F-BEEA-C244DCB44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have been arguments stating that Ireland is a remarkably a violent country with an observably high rates of assaults. </a:t>
            </a:r>
          </a:p>
          <a:p>
            <a:r>
              <a:rPr lang="en-US" dirty="0"/>
              <a:t>For this presentation, the last stereotype associated with Irish people is the idea that all Irish have red hair. </a:t>
            </a:r>
          </a:p>
          <a:p>
            <a:r>
              <a:rPr lang="en-US" dirty="0"/>
              <a:t>Yes, noticeably, a majority of the Irish are ed-haired and for this reason, this has continued to become a major stereotype.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56946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118</TotalTime>
  <Words>1094</Words>
  <Application>Microsoft Office PowerPoint</Application>
  <PresentationFormat>Widescreen</PresentationFormat>
  <Paragraphs>65</Paragraphs>
  <Slides>17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Wingdings 3</vt:lpstr>
      <vt:lpstr>Facet</vt:lpstr>
      <vt:lpstr>Irish American     Author Institutional Affiliation  Instructor Course code Date of submission </vt:lpstr>
      <vt:lpstr>Introduction </vt:lpstr>
      <vt:lpstr>PowerPoint Presentation</vt:lpstr>
      <vt:lpstr>Naming conventions </vt:lpstr>
      <vt:lpstr>Cont..</vt:lpstr>
      <vt:lpstr>Space </vt:lpstr>
      <vt:lpstr>PowerPoint Presentation</vt:lpstr>
      <vt:lpstr>Stereotypes about the Irish people </vt:lpstr>
      <vt:lpstr>Cont..</vt:lpstr>
      <vt:lpstr>Communication </vt:lpstr>
      <vt:lpstr>PowerPoint Presentation</vt:lpstr>
      <vt:lpstr>PowerPoint Presentation</vt:lpstr>
      <vt:lpstr>Meeting and greeting </vt:lpstr>
      <vt:lpstr>PowerPoint Presentation</vt:lpstr>
      <vt:lpstr>Don’ts </vt:lpstr>
      <vt:lpstr>PowerPoint Presentation</vt:lpstr>
      <vt:lpstr>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steveyoung640@gmail.com</dc:creator>
  <cp:lastModifiedBy>steveyoung640@gmail.com</cp:lastModifiedBy>
  <cp:revision>56</cp:revision>
  <dcterms:created xsi:type="dcterms:W3CDTF">2021-04-08T21:53:10Z</dcterms:created>
  <dcterms:modified xsi:type="dcterms:W3CDTF">2021-04-08T23:51:37Z</dcterms:modified>
</cp:coreProperties>
</file>