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sldIdLst>
    <p:sldId id="256" r:id="rId2"/>
    <p:sldId id="258" r:id="rId3"/>
    <p:sldId id="257" r:id="rId4"/>
    <p:sldId id="259" r:id="rId5"/>
    <p:sldId id="260" r:id="rId6"/>
    <p:sldId id="261" r:id="rId7"/>
    <p:sldId id="270" r:id="rId8"/>
    <p:sldId id="271" r:id="rId9"/>
    <p:sldId id="268" r:id="rId10"/>
    <p:sldId id="262" r:id="rId11"/>
    <p:sldId id="263" r:id="rId12"/>
    <p:sldId id="264" r:id="rId13"/>
    <p:sldId id="265" r:id="rId14"/>
    <p:sldId id="272" r:id="rId15"/>
    <p:sldId id="269" r:id="rId16"/>
    <p:sldId id="266" r:id="rId17"/>
    <p:sldId id="267" r:id="rId18"/>
    <p:sldId id="273" r:id="rId19"/>
    <p:sldId id="274" r:id="rId20"/>
    <p:sldId id="277" r:id="rId21"/>
    <p:sldId id="275" r:id="rId22"/>
    <p:sldId id="27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8" autoAdjust="0"/>
    <p:restoredTop sz="94660"/>
  </p:normalViewPr>
  <p:slideViewPr>
    <p:cSldViewPr snapToGrid="0">
      <p:cViewPr varScale="1">
        <p:scale>
          <a:sx n="69" d="100"/>
          <a:sy n="69" d="100"/>
        </p:scale>
        <p:origin x="60"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The</a:t>
            </a:r>
            <a:r>
              <a:rPr lang="en-US" baseline="0" dirty="0" smtClean="0"/>
              <a:t> value of exports and Imports in Nigeria (Million dollars)</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Imports of Goods</c:v>
                </c:pt>
              </c:strCache>
            </c:strRef>
          </c:tx>
          <c:spPr>
            <a:solidFill>
              <a:schemeClr val="accent1"/>
            </a:solidFill>
            <a:ln>
              <a:noFill/>
            </a:ln>
            <a:effectLst/>
          </c:spPr>
          <c:invertIfNegative val="0"/>
          <c:cat>
            <c:numRef>
              <c:f>Sheet1!$A$2:$A$5</c:f>
              <c:numCache>
                <c:formatCode>General</c:formatCode>
                <c:ptCount val="4"/>
                <c:pt idx="0">
                  <c:v>2015</c:v>
                </c:pt>
                <c:pt idx="1">
                  <c:v>2016</c:v>
                </c:pt>
                <c:pt idx="2">
                  <c:v>2017</c:v>
                </c:pt>
                <c:pt idx="3">
                  <c:v>2018</c:v>
                </c:pt>
              </c:numCache>
            </c:numRef>
          </c:cat>
          <c:val>
            <c:numRef>
              <c:f>Sheet1!$B$2:$B$5</c:f>
              <c:numCache>
                <c:formatCode>General</c:formatCode>
                <c:ptCount val="4"/>
                <c:pt idx="0" formatCode="#,##0">
                  <c:v>48000</c:v>
                </c:pt>
                <c:pt idx="1">
                  <c:v>39000</c:v>
                </c:pt>
                <c:pt idx="2">
                  <c:v>31273</c:v>
                </c:pt>
                <c:pt idx="3">
                  <c:v>43007</c:v>
                </c:pt>
              </c:numCache>
            </c:numRef>
          </c:val>
          <c:extLst>
            <c:ext xmlns:c16="http://schemas.microsoft.com/office/drawing/2014/chart" uri="{C3380CC4-5D6E-409C-BE32-E72D297353CC}">
              <c16:uniqueId val="{00000000-74EF-46F7-B3DD-8094183FF6A6}"/>
            </c:ext>
          </c:extLst>
        </c:ser>
        <c:ser>
          <c:idx val="1"/>
          <c:order val="1"/>
          <c:tx>
            <c:strRef>
              <c:f>Sheet1!$C$1</c:f>
              <c:strCache>
                <c:ptCount val="1"/>
                <c:pt idx="0">
                  <c:v>Exports of goods</c:v>
                </c:pt>
              </c:strCache>
            </c:strRef>
          </c:tx>
          <c:spPr>
            <a:solidFill>
              <a:schemeClr val="accent2"/>
            </a:solidFill>
            <a:ln>
              <a:noFill/>
            </a:ln>
            <a:effectLst/>
          </c:spPr>
          <c:invertIfNegative val="0"/>
          <c:cat>
            <c:numRef>
              <c:f>Sheet1!$A$2:$A$5</c:f>
              <c:numCache>
                <c:formatCode>General</c:formatCode>
                <c:ptCount val="4"/>
                <c:pt idx="0">
                  <c:v>2015</c:v>
                </c:pt>
                <c:pt idx="1">
                  <c:v>2016</c:v>
                </c:pt>
                <c:pt idx="2">
                  <c:v>2017</c:v>
                </c:pt>
                <c:pt idx="3">
                  <c:v>2018</c:v>
                </c:pt>
              </c:numCache>
            </c:numRef>
          </c:cat>
          <c:val>
            <c:numRef>
              <c:f>Sheet1!$C$2:$C$5</c:f>
              <c:numCache>
                <c:formatCode>General</c:formatCode>
                <c:ptCount val="4"/>
                <c:pt idx="0">
                  <c:v>48400</c:v>
                </c:pt>
                <c:pt idx="1">
                  <c:v>32800</c:v>
                </c:pt>
                <c:pt idx="2">
                  <c:v>44468</c:v>
                </c:pt>
                <c:pt idx="3">
                  <c:v>60547</c:v>
                </c:pt>
              </c:numCache>
            </c:numRef>
          </c:val>
          <c:extLst>
            <c:ext xmlns:c16="http://schemas.microsoft.com/office/drawing/2014/chart" uri="{C3380CC4-5D6E-409C-BE32-E72D297353CC}">
              <c16:uniqueId val="{00000001-74EF-46F7-B3DD-8094183FF6A6}"/>
            </c:ext>
          </c:extLst>
        </c:ser>
        <c:dLbls>
          <c:showLegendKey val="0"/>
          <c:showVal val="0"/>
          <c:showCatName val="0"/>
          <c:showSerName val="0"/>
          <c:showPercent val="0"/>
          <c:showBubbleSize val="0"/>
        </c:dLbls>
        <c:gapWidth val="219"/>
        <c:overlap val="-27"/>
        <c:axId val="373781032"/>
        <c:axId val="373778080"/>
      </c:barChart>
      <c:catAx>
        <c:axId val="37378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778080"/>
        <c:crosses val="autoZero"/>
        <c:auto val="1"/>
        <c:lblAlgn val="ctr"/>
        <c:lblOffset val="100"/>
        <c:noMultiLvlLbl val="0"/>
      </c:catAx>
      <c:valAx>
        <c:axId val="373778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7810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GDP Comparison (Million</a:t>
            </a:r>
            <a:r>
              <a:rPr lang="en-US" baseline="0" dirty="0" smtClean="0"/>
              <a:t> dollars)</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cked"/>
        <c:varyColors val="0"/>
        <c:ser>
          <c:idx val="0"/>
          <c:order val="0"/>
          <c:tx>
            <c:strRef>
              <c:f>Sheet1!$B$1</c:f>
              <c:strCache>
                <c:ptCount val="1"/>
                <c:pt idx="0">
                  <c:v>Nigeria</c:v>
                </c:pt>
              </c:strCache>
            </c:strRef>
          </c:tx>
          <c:spPr>
            <a:ln w="28575" cap="rnd">
              <a:solidFill>
                <a:schemeClr val="accent1"/>
              </a:solidFill>
              <a:round/>
            </a:ln>
            <a:effectLst/>
          </c:spPr>
          <c:marker>
            <c:symbol val="none"/>
          </c:marker>
          <c:cat>
            <c:numRef>
              <c:f>Sheet1!$A$2:$A$5</c:f>
              <c:numCache>
                <c:formatCode>General</c:formatCode>
                <c:ptCount val="4"/>
                <c:pt idx="0">
                  <c:v>1990</c:v>
                </c:pt>
                <c:pt idx="1">
                  <c:v>1995</c:v>
                </c:pt>
                <c:pt idx="2">
                  <c:v>2000</c:v>
                </c:pt>
                <c:pt idx="3">
                  <c:v>2010</c:v>
                </c:pt>
              </c:numCache>
            </c:numRef>
          </c:cat>
          <c:val>
            <c:numRef>
              <c:f>Sheet1!$B$2:$B$5</c:f>
              <c:numCache>
                <c:formatCode>#,##0</c:formatCode>
                <c:ptCount val="4"/>
                <c:pt idx="0">
                  <c:v>27174</c:v>
                </c:pt>
                <c:pt idx="1">
                  <c:v>56807</c:v>
                </c:pt>
                <c:pt idx="2">
                  <c:v>57477</c:v>
                </c:pt>
                <c:pt idx="3">
                  <c:v>297458</c:v>
                </c:pt>
              </c:numCache>
            </c:numRef>
          </c:val>
          <c:smooth val="0"/>
          <c:extLst>
            <c:ext xmlns:c16="http://schemas.microsoft.com/office/drawing/2014/chart" uri="{C3380CC4-5D6E-409C-BE32-E72D297353CC}">
              <c16:uniqueId val="{00000000-DC2A-47FE-8768-7AC1834D159C}"/>
            </c:ext>
          </c:extLst>
        </c:ser>
        <c:ser>
          <c:idx val="1"/>
          <c:order val="1"/>
          <c:tx>
            <c:strRef>
              <c:f>Sheet1!$C$1</c:f>
              <c:strCache>
                <c:ptCount val="1"/>
                <c:pt idx="0">
                  <c:v>Democractic Republic of Congo</c:v>
                </c:pt>
              </c:strCache>
            </c:strRef>
          </c:tx>
          <c:spPr>
            <a:ln w="28575" cap="rnd">
              <a:solidFill>
                <a:schemeClr val="accent2"/>
              </a:solidFill>
              <a:round/>
            </a:ln>
            <a:effectLst/>
          </c:spPr>
          <c:marker>
            <c:symbol val="none"/>
          </c:marker>
          <c:cat>
            <c:numRef>
              <c:f>Sheet1!$A$2:$A$5</c:f>
              <c:numCache>
                <c:formatCode>General</c:formatCode>
                <c:ptCount val="4"/>
                <c:pt idx="0">
                  <c:v>1990</c:v>
                </c:pt>
                <c:pt idx="1">
                  <c:v>1995</c:v>
                </c:pt>
                <c:pt idx="2">
                  <c:v>2000</c:v>
                </c:pt>
                <c:pt idx="3">
                  <c:v>2010</c:v>
                </c:pt>
              </c:numCache>
            </c:numRef>
          </c:cat>
          <c:val>
            <c:numRef>
              <c:f>Sheet1!$C$2:$C$5</c:f>
              <c:numCache>
                <c:formatCode>#,##0</c:formatCode>
                <c:ptCount val="4"/>
                <c:pt idx="0">
                  <c:v>40006</c:v>
                </c:pt>
                <c:pt idx="1">
                  <c:v>47450</c:v>
                </c:pt>
                <c:pt idx="2" formatCode="General">
                  <c:v>19147</c:v>
                </c:pt>
                <c:pt idx="3" formatCode="General">
                  <c:v>18702</c:v>
                </c:pt>
              </c:numCache>
            </c:numRef>
          </c:val>
          <c:smooth val="0"/>
          <c:extLst>
            <c:ext xmlns:c16="http://schemas.microsoft.com/office/drawing/2014/chart" uri="{C3380CC4-5D6E-409C-BE32-E72D297353CC}">
              <c16:uniqueId val="{00000001-DC2A-47FE-8768-7AC1834D159C}"/>
            </c:ext>
          </c:extLst>
        </c:ser>
        <c:dLbls>
          <c:showLegendKey val="0"/>
          <c:showVal val="0"/>
          <c:showCatName val="0"/>
          <c:showSerName val="0"/>
          <c:showPercent val="0"/>
          <c:showBubbleSize val="0"/>
        </c:dLbls>
        <c:smooth val="0"/>
        <c:axId val="368425512"/>
        <c:axId val="368429776"/>
      </c:lineChart>
      <c:catAx>
        <c:axId val="368425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29776"/>
        <c:crosses val="autoZero"/>
        <c:auto val="1"/>
        <c:lblAlgn val="ctr"/>
        <c:lblOffset val="100"/>
        <c:noMultiLvlLbl val="0"/>
      </c:catAx>
      <c:valAx>
        <c:axId val="368429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25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The</a:t>
            </a:r>
            <a:r>
              <a:rPr lang="en-US" baseline="0" dirty="0" smtClean="0"/>
              <a:t> value of imports and exports in DRC (Million dollars)</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Value of imports</c:v>
                </c:pt>
              </c:strCache>
            </c:strRef>
          </c:tx>
          <c:spPr>
            <a:solidFill>
              <a:schemeClr val="accent1"/>
            </a:solidFill>
            <a:ln>
              <a:noFill/>
            </a:ln>
            <a:effectLst/>
          </c:spPr>
          <c:invertIfNegative val="0"/>
          <c:cat>
            <c:numRef>
              <c:f>Sheet1!$A$2:$A$5</c:f>
              <c:numCache>
                <c:formatCode>General</c:formatCode>
                <c:ptCount val="4"/>
                <c:pt idx="0">
                  <c:v>2015</c:v>
                </c:pt>
                <c:pt idx="1">
                  <c:v>2016</c:v>
                </c:pt>
                <c:pt idx="2">
                  <c:v>2017</c:v>
                </c:pt>
                <c:pt idx="3">
                  <c:v>2018</c:v>
                </c:pt>
              </c:numCache>
            </c:numRef>
          </c:cat>
          <c:val>
            <c:numRef>
              <c:f>Sheet1!$B$2:$B$5</c:f>
              <c:numCache>
                <c:formatCode>General</c:formatCode>
                <c:ptCount val="4"/>
                <c:pt idx="0">
                  <c:v>6200</c:v>
                </c:pt>
                <c:pt idx="1">
                  <c:v>4800</c:v>
                </c:pt>
                <c:pt idx="2">
                  <c:v>4900</c:v>
                </c:pt>
                <c:pt idx="3">
                  <c:v>6200</c:v>
                </c:pt>
              </c:numCache>
            </c:numRef>
          </c:val>
          <c:extLst>
            <c:ext xmlns:c16="http://schemas.microsoft.com/office/drawing/2014/chart" uri="{C3380CC4-5D6E-409C-BE32-E72D297353CC}">
              <c16:uniqueId val="{00000000-FE87-47DF-9964-587C49AEAF03}"/>
            </c:ext>
          </c:extLst>
        </c:ser>
        <c:ser>
          <c:idx val="1"/>
          <c:order val="1"/>
          <c:tx>
            <c:strRef>
              <c:f>Sheet1!$C$1</c:f>
              <c:strCache>
                <c:ptCount val="1"/>
                <c:pt idx="0">
                  <c:v>Vakue of exports</c:v>
                </c:pt>
              </c:strCache>
            </c:strRef>
          </c:tx>
          <c:spPr>
            <a:solidFill>
              <a:schemeClr val="accent2"/>
            </a:solidFill>
            <a:ln>
              <a:noFill/>
            </a:ln>
            <a:effectLst/>
          </c:spPr>
          <c:invertIfNegative val="0"/>
          <c:cat>
            <c:numRef>
              <c:f>Sheet1!$A$2:$A$5</c:f>
              <c:numCache>
                <c:formatCode>General</c:formatCode>
                <c:ptCount val="4"/>
                <c:pt idx="0">
                  <c:v>2015</c:v>
                </c:pt>
                <c:pt idx="1">
                  <c:v>2016</c:v>
                </c:pt>
                <c:pt idx="2">
                  <c:v>2017</c:v>
                </c:pt>
                <c:pt idx="3">
                  <c:v>2018</c:v>
                </c:pt>
              </c:numCache>
            </c:numRef>
          </c:cat>
          <c:val>
            <c:numRef>
              <c:f>Sheet1!$C$2:$C$5</c:f>
              <c:numCache>
                <c:formatCode>General</c:formatCode>
                <c:ptCount val="4"/>
                <c:pt idx="0">
                  <c:v>5800</c:v>
                </c:pt>
                <c:pt idx="1">
                  <c:v>5400</c:v>
                </c:pt>
                <c:pt idx="2">
                  <c:v>7900</c:v>
                </c:pt>
                <c:pt idx="3">
                  <c:v>6800</c:v>
                </c:pt>
              </c:numCache>
            </c:numRef>
          </c:val>
          <c:extLst>
            <c:ext xmlns:c16="http://schemas.microsoft.com/office/drawing/2014/chart" uri="{C3380CC4-5D6E-409C-BE32-E72D297353CC}">
              <c16:uniqueId val="{00000001-FE87-47DF-9964-587C49AEAF03}"/>
            </c:ext>
          </c:extLst>
        </c:ser>
        <c:dLbls>
          <c:showLegendKey val="0"/>
          <c:showVal val="0"/>
          <c:showCatName val="0"/>
          <c:showSerName val="0"/>
          <c:showPercent val="0"/>
          <c:showBubbleSize val="0"/>
        </c:dLbls>
        <c:gapWidth val="219"/>
        <c:overlap val="-27"/>
        <c:axId val="372635496"/>
        <c:axId val="372631560"/>
      </c:barChart>
      <c:catAx>
        <c:axId val="37263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31560"/>
        <c:crosses val="autoZero"/>
        <c:auto val="1"/>
        <c:lblAlgn val="ctr"/>
        <c:lblOffset val="100"/>
        <c:noMultiLvlLbl val="0"/>
      </c:catAx>
      <c:valAx>
        <c:axId val="37263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354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smtClean="0">
                <a:latin typeface="Poor Richard" panose="02080502050505020702" pitchFamily="18" charset="0"/>
              </a:rPr>
              <a:t>Graphical</a:t>
            </a:r>
            <a:r>
              <a:rPr lang="en-US" b="1" baseline="0" dirty="0" smtClean="0">
                <a:latin typeface="Poor Richard" panose="02080502050505020702" pitchFamily="18" charset="0"/>
              </a:rPr>
              <a:t> comparison of inflation rates (%)</a:t>
            </a:r>
            <a:endParaRPr lang="en-US" b="1" dirty="0">
              <a:latin typeface="Poor Richard" panose="02080502050505020702" pitchFamily="18" charset="0"/>
            </a:endParaRPr>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Nigeria</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Sheet1!$A$2:$A$5</c:f>
              <c:numCache>
                <c:formatCode>General</c:formatCode>
                <c:ptCount val="4"/>
                <c:pt idx="0">
                  <c:v>2015</c:v>
                </c:pt>
                <c:pt idx="1">
                  <c:v>2016</c:v>
                </c:pt>
                <c:pt idx="2">
                  <c:v>2017</c:v>
                </c:pt>
                <c:pt idx="3">
                  <c:v>2018</c:v>
                </c:pt>
              </c:numCache>
            </c:numRef>
          </c:cat>
          <c:val>
            <c:numRef>
              <c:f>Sheet1!$B$2:$B$5</c:f>
              <c:numCache>
                <c:formatCode>General</c:formatCode>
                <c:ptCount val="4"/>
                <c:pt idx="0">
                  <c:v>9.01</c:v>
                </c:pt>
                <c:pt idx="1">
                  <c:v>15.7</c:v>
                </c:pt>
                <c:pt idx="2">
                  <c:v>12.09</c:v>
                </c:pt>
                <c:pt idx="3">
                  <c:v>12.88</c:v>
                </c:pt>
              </c:numCache>
            </c:numRef>
          </c:val>
          <c:smooth val="0"/>
          <c:extLst>
            <c:ext xmlns:c16="http://schemas.microsoft.com/office/drawing/2014/chart" uri="{C3380CC4-5D6E-409C-BE32-E72D297353CC}">
              <c16:uniqueId val="{00000000-6805-411B-8C7E-7C8BA7012CD4}"/>
            </c:ext>
          </c:extLst>
        </c:ser>
        <c:ser>
          <c:idx val="1"/>
          <c:order val="1"/>
          <c:tx>
            <c:strRef>
              <c:f>Sheet1!$C$1</c:f>
              <c:strCache>
                <c:ptCount val="1"/>
                <c:pt idx="0">
                  <c:v>DRC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Sheet1!$A$2:$A$5</c:f>
              <c:numCache>
                <c:formatCode>General</c:formatCode>
                <c:ptCount val="4"/>
                <c:pt idx="0">
                  <c:v>2015</c:v>
                </c:pt>
                <c:pt idx="1">
                  <c:v>2016</c:v>
                </c:pt>
                <c:pt idx="2">
                  <c:v>2017</c:v>
                </c:pt>
                <c:pt idx="3">
                  <c:v>2018</c:v>
                </c:pt>
              </c:numCache>
            </c:numRef>
          </c:cat>
          <c:val>
            <c:numRef>
              <c:f>Sheet1!$C$2:$C$5</c:f>
              <c:numCache>
                <c:formatCode>General</c:formatCode>
                <c:ptCount val="4"/>
                <c:pt idx="0">
                  <c:v>0.74</c:v>
                </c:pt>
                <c:pt idx="1">
                  <c:v>3.75</c:v>
                </c:pt>
                <c:pt idx="2">
                  <c:v>1.5</c:v>
                </c:pt>
                <c:pt idx="3">
                  <c:v>11.5</c:v>
                </c:pt>
              </c:numCache>
            </c:numRef>
          </c:val>
          <c:smooth val="0"/>
          <c:extLst>
            <c:ext xmlns:c16="http://schemas.microsoft.com/office/drawing/2014/chart" uri="{C3380CC4-5D6E-409C-BE32-E72D297353CC}">
              <c16:uniqueId val="{00000001-6805-411B-8C7E-7C8BA7012CD4}"/>
            </c:ext>
          </c:extLst>
        </c:ser>
        <c:dLbls>
          <c:showLegendKey val="0"/>
          <c:showVal val="0"/>
          <c:showCatName val="0"/>
          <c:showSerName val="0"/>
          <c:showPercent val="0"/>
          <c:showBubbleSize val="0"/>
        </c:dLbls>
        <c:marker val="1"/>
        <c:smooth val="0"/>
        <c:axId val="372096272"/>
        <c:axId val="372099880"/>
      </c:lineChart>
      <c:catAx>
        <c:axId val="37209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99880"/>
        <c:crosses val="autoZero"/>
        <c:auto val="1"/>
        <c:lblAlgn val="ctr"/>
        <c:lblOffset val="100"/>
        <c:noMultiLvlLbl val="0"/>
      </c:catAx>
      <c:valAx>
        <c:axId val="37209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962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Comparison</a:t>
            </a:r>
            <a:r>
              <a:rPr lang="en-US" baseline="0" dirty="0" smtClean="0"/>
              <a:t> of national debt in relation to GDP (%)</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Nigeria</c:v>
                </c:pt>
              </c:strCache>
            </c:strRef>
          </c:tx>
          <c:spPr>
            <a:solidFill>
              <a:schemeClr val="accent1"/>
            </a:solidFill>
            <a:ln>
              <a:noFill/>
            </a:ln>
            <a:effectLst/>
          </c:spPr>
          <c:invertIfNegative val="0"/>
          <c:cat>
            <c:numRef>
              <c:f>Sheet1!$A$2:$A$5</c:f>
              <c:numCache>
                <c:formatCode>General</c:formatCode>
                <c:ptCount val="4"/>
                <c:pt idx="0">
                  <c:v>2015</c:v>
                </c:pt>
                <c:pt idx="1">
                  <c:v>2016</c:v>
                </c:pt>
                <c:pt idx="2">
                  <c:v>2017</c:v>
                </c:pt>
                <c:pt idx="3">
                  <c:v>2018</c:v>
                </c:pt>
              </c:numCache>
            </c:numRef>
          </c:cat>
          <c:val>
            <c:numRef>
              <c:f>Sheet1!$B$2:$B$5</c:f>
              <c:numCache>
                <c:formatCode>General</c:formatCode>
                <c:ptCount val="4"/>
                <c:pt idx="0">
                  <c:v>20.329999999999998</c:v>
                </c:pt>
                <c:pt idx="1">
                  <c:v>23.41</c:v>
                </c:pt>
                <c:pt idx="2">
                  <c:v>25.34</c:v>
                </c:pt>
                <c:pt idx="3">
                  <c:v>27.66</c:v>
                </c:pt>
              </c:numCache>
            </c:numRef>
          </c:val>
          <c:extLst>
            <c:ext xmlns:c16="http://schemas.microsoft.com/office/drawing/2014/chart" uri="{C3380CC4-5D6E-409C-BE32-E72D297353CC}">
              <c16:uniqueId val="{00000000-44CD-4BFC-BF37-E43069D66710}"/>
            </c:ext>
          </c:extLst>
        </c:ser>
        <c:ser>
          <c:idx val="1"/>
          <c:order val="1"/>
          <c:tx>
            <c:strRef>
              <c:f>Sheet1!$C$1</c:f>
              <c:strCache>
                <c:ptCount val="1"/>
                <c:pt idx="0">
                  <c:v>DRC</c:v>
                </c:pt>
              </c:strCache>
            </c:strRef>
          </c:tx>
          <c:spPr>
            <a:solidFill>
              <a:schemeClr val="accent2"/>
            </a:solidFill>
            <a:ln>
              <a:noFill/>
            </a:ln>
            <a:effectLst/>
          </c:spPr>
          <c:invertIfNegative val="0"/>
          <c:cat>
            <c:numRef>
              <c:f>Sheet1!$A$2:$A$5</c:f>
              <c:numCache>
                <c:formatCode>General</c:formatCode>
                <c:ptCount val="4"/>
                <c:pt idx="0">
                  <c:v>2015</c:v>
                </c:pt>
                <c:pt idx="1">
                  <c:v>2016</c:v>
                </c:pt>
                <c:pt idx="2">
                  <c:v>2017</c:v>
                </c:pt>
                <c:pt idx="3">
                  <c:v>2018</c:v>
                </c:pt>
              </c:numCache>
            </c:numRef>
          </c:cat>
          <c:val>
            <c:numRef>
              <c:f>Sheet1!$C$2:$C$5</c:f>
              <c:numCache>
                <c:formatCode>General</c:formatCode>
                <c:ptCount val="4"/>
                <c:pt idx="0">
                  <c:v>17</c:v>
                </c:pt>
                <c:pt idx="1">
                  <c:v>21.75</c:v>
                </c:pt>
                <c:pt idx="2">
                  <c:v>19.05</c:v>
                </c:pt>
                <c:pt idx="3">
                  <c:v>15.3</c:v>
                </c:pt>
              </c:numCache>
            </c:numRef>
          </c:val>
          <c:extLst>
            <c:ext xmlns:c16="http://schemas.microsoft.com/office/drawing/2014/chart" uri="{C3380CC4-5D6E-409C-BE32-E72D297353CC}">
              <c16:uniqueId val="{00000001-44CD-4BFC-BF37-E43069D66710}"/>
            </c:ext>
          </c:extLst>
        </c:ser>
        <c:dLbls>
          <c:showLegendKey val="0"/>
          <c:showVal val="0"/>
          <c:showCatName val="0"/>
          <c:showSerName val="0"/>
          <c:showPercent val="0"/>
          <c:showBubbleSize val="0"/>
        </c:dLbls>
        <c:gapWidth val="219"/>
        <c:overlap val="-27"/>
        <c:axId val="372631888"/>
        <c:axId val="372629592"/>
      </c:barChart>
      <c:catAx>
        <c:axId val="372631888"/>
        <c:scaling>
          <c:orientation val="minMax"/>
        </c:scaling>
        <c:delete val="0"/>
        <c:axPos val="b"/>
        <c:title>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29592"/>
        <c:crosses val="autoZero"/>
        <c:auto val="1"/>
        <c:lblAlgn val="ctr"/>
        <c:lblOffset val="100"/>
        <c:noMultiLvlLbl val="0"/>
      </c:catAx>
      <c:valAx>
        <c:axId val="372629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smtClean="0"/>
                  <a:t>National</a:t>
                </a:r>
                <a:r>
                  <a:rPr lang="en-US" baseline="0" dirty="0" smtClean="0"/>
                  <a:t> debt in relation to GDP</a:t>
                </a:r>
                <a:endParaRPr lang="en-US" dirty="0"/>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318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EEBBE5-00D2-44D0-8E29-68286DD2B631}" type="datetimeFigureOut">
              <a:rPr lang="en-US" smtClean="0"/>
              <a:t>1/11/2021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5C00B-856A-4340-B4FA-B4E24CA53988}" type="slidenum">
              <a:rPr lang="en-US" smtClean="0"/>
              <a:t>‹#›</a:t>
            </a:fld>
            <a:endParaRPr lang="en-US"/>
          </a:p>
        </p:txBody>
      </p:sp>
    </p:spTree>
    <p:extLst>
      <p:ext uri="{BB962C8B-B14F-4D97-AF65-F5344CB8AC3E}">
        <p14:creationId xmlns:p14="http://schemas.microsoft.com/office/powerpoint/2010/main" val="3691255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Nigeria is a west-African country with an approximate population of 202</a:t>
            </a:r>
            <a:r>
              <a:rPr lang="en-US" baseline="0" dirty="0" smtClean="0"/>
              <a:t> million people.</a:t>
            </a:r>
          </a:p>
          <a:p>
            <a:r>
              <a:rPr lang="en-US" baseline="0" dirty="0" smtClean="0"/>
              <a:t>The country is blessed with various mineral resources and boasts of being the leading exporter of petroleum oil in Africa.</a:t>
            </a:r>
          </a:p>
          <a:p>
            <a:r>
              <a:rPr lang="en-US" baseline="0" dirty="0" smtClean="0"/>
              <a:t>Similarly, the country is also one of the largest reserves of natural gas on the African continent.</a:t>
            </a:r>
            <a:endParaRPr lang="en-US" dirty="0"/>
          </a:p>
        </p:txBody>
      </p:sp>
      <p:sp>
        <p:nvSpPr>
          <p:cNvPr id="4" name="Slide Number Placeholder 3"/>
          <p:cNvSpPr>
            <a:spLocks noGrp="1"/>
          </p:cNvSpPr>
          <p:nvPr>
            <p:ph type="sldNum" sz="quarter" idx="10"/>
          </p:nvPr>
        </p:nvSpPr>
        <p:spPr/>
        <p:txBody>
          <a:bodyPr/>
          <a:lstStyle/>
          <a:p>
            <a:fld id="{45F5C00B-856A-4340-B4FA-B4E24CA53988}" type="slidenum">
              <a:rPr lang="en-US" smtClean="0"/>
              <a:t>2</a:t>
            </a:fld>
            <a:endParaRPr lang="en-US"/>
          </a:p>
        </p:txBody>
      </p:sp>
    </p:spTree>
    <p:extLst>
      <p:ext uri="{BB962C8B-B14F-4D97-AF65-F5344CB8AC3E}">
        <p14:creationId xmlns:p14="http://schemas.microsoft.com/office/powerpoint/2010/main" val="2921052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like any other African country, Nigeria is ethnically diverse and consists of 36 autonomous states.</a:t>
            </a:r>
          </a:p>
          <a:p>
            <a:r>
              <a:rPr lang="en-US" dirty="0" smtClean="0"/>
              <a:t>For</a:t>
            </a:r>
            <a:r>
              <a:rPr lang="en-US" baseline="0" dirty="0" smtClean="0"/>
              <a:t> this reason, the government has continued to face an uphill task in its attempt to unite the country that is divided along the Christian south and the Islamic north.</a:t>
            </a:r>
          </a:p>
          <a:p>
            <a:r>
              <a:rPr lang="en-US" baseline="0" dirty="0" smtClean="0"/>
              <a:t>As, a leading exporter of crude oils, the country’s economy is fairly stable save for the issue of unending corruption.</a:t>
            </a:r>
            <a:endParaRPr lang="en-US" dirty="0"/>
          </a:p>
        </p:txBody>
      </p:sp>
      <p:sp>
        <p:nvSpPr>
          <p:cNvPr id="4" name="Slide Number Placeholder 3"/>
          <p:cNvSpPr>
            <a:spLocks noGrp="1"/>
          </p:cNvSpPr>
          <p:nvPr>
            <p:ph type="sldNum" sz="quarter" idx="10"/>
          </p:nvPr>
        </p:nvSpPr>
        <p:spPr/>
        <p:txBody>
          <a:bodyPr/>
          <a:lstStyle/>
          <a:p>
            <a:fld id="{45F5C00B-856A-4340-B4FA-B4E24CA53988}" type="slidenum">
              <a:rPr lang="en-US" smtClean="0"/>
              <a:t>3</a:t>
            </a:fld>
            <a:endParaRPr lang="en-US"/>
          </a:p>
        </p:txBody>
      </p:sp>
    </p:spTree>
    <p:extLst>
      <p:ext uri="{BB962C8B-B14F-4D97-AF65-F5344CB8AC3E}">
        <p14:creationId xmlns:p14="http://schemas.microsoft.com/office/powerpoint/2010/main" val="3748313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Poverty rates in the country currently stands at 40%, an indication that close to 83 million people live below the poverty index.</a:t>
            </a:r>
          </a:p>
          <a:p>
            <a:r>
              <a:rPr lang="en-US" dirty="0" smtClean="0"/>
              <a:t>Although</a:t>
            </a:r>
            <a:r>
              <a:rPr lang="en-US" baseline="0" dirty="0" smtClean="0"/>
              <a:t> the government has initiated various efforts aimed at mitigating poverty, a significant percentage of the population are observably poor because of low education levels especially in the rural areas.</a:t>
            </a:r>
          </a:p>
          <a:p>
            <a:r>
              <a:rPr lang="en-US" dirty="0" smtClean="0"/>
              <a:t>Experts</a:t>
            </a:r>
            <a:r>
              <a:rPr lang="en-US" baseline="0" dirty="0" smtClean="0"/>
              <a:t> at the world bank have argued that the country’s rising poverty rates can be attributed to a significant rise in the national population against a slow growth in the economy.</a:t>
            </a:r>
          </a:p>
          <a:p>
            <a:r>
              <a:rPr lang="en-US" baseline="0" dirty="0" smtClean="0"/>
              <a:t>The government has observably been unable to create sufficient opportunities for the growing population.</a:t>
            </a:r>
            <a:endParaRPr lang="en-US" dirty="0"/>
          </a:p>
        </p:txBody>
      </p:sp>
      <p:sp>
        <p:nvSpPr>
          <p:cNvPr id="4" name="Slide Number Placeholder 3"/>
          <p:cNvSpPr>
            <a:spLocks noGrp="1"/>
          </p:cNvSpPr>
          <p:nvPr>
            <p:ph type="sldNum" sz="quarter" idx="10"/>
          </p:nvPr>
        </p:nvSpPr>
        <p:spPr/>
        <p:txBody>
          <a:bodyPr/>
          <a:lstStyle/>
          <a:p>
            <a:fld id="{45F5C00B-856A-4340-B4FA-B4E24CA53988}" type="slidenum">
              <a:rPr lang="en-US" smtClean="0"/>
              <a:t>4</a:t>
            </a:fld>
            <a:endParaRPr lang="en-US"/>
          </a:p>
        </p:txBody>
      </p:sp>
    </p:spTree>
    <p:extLst>
      <p:ext uri="{BB962C8B-B14F-4D97-AF65-F5344CB8AC3E}">
        <p14:creationId xmlns:p14="http://schemas.microsoft.com/office/powerpoint/2010/main" val="2925087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F5C00B-856A-4340-B4FA-B4E24CA53988}" type="slidenum">
              <a:rPr lang="en-US" smtClean="0"/>
              <a:t>5</a:t>
            </a:fld>
            <a:endParaRPr lang="en-US"/>
          </a:p>
        </p:txBody>
      </p:sp>
    </p:spTree>
    <p:extLst>
      <p:ext uri="{BB962C8B-B14F-4D97-AF65-F5344CB8AC3E}">
        <p14:creationId xmlns:p14="http://schemas.microsoft.com/office/powerpoint/2010/main" val="2572094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Besides crude oil, the country also exports cocoa beans and rubber to India, the United States and the European Union accounting for over 70% of national annual GDP.</a:t>
            </a:r>
          </a:p>
          <a:p>
            <a:r>
              <a:rPr lang="en-US" dirty="0" smtClean="0"/>
              <a:t>Currently, the country’s national debt amounts to 30 % of the national GDP requiring the federal government to set aside 1.31 billion dollars annually to service external debts. </a:t>
            </a:r>
          </a:p>
          <a:p>
            <a:r>
              <a:rPr lang="en-US" dirty="0" smtClean="0"/>
              <a:t>For this reason, the country has a huge national debt which requires a share of the national budget annually for debt repayment. </a:t>
            </a:r>
          </a:p>
          <a:p>
            <a:endParaRPr lang="en-US" dirty="0"/>
          </a:p>
        </p:txBody>
      </p:sp>
      <p:sp>
        <p:nvSpPr>
          <p:cNvPr id="4" name="Slide Number Placeholder 3"/>
          <p:cNvSpPr>
            <a:spLocks noGrp="1"/>
          </p:cNvSpPr>
          <p:nvPr>
            <p:ph type="sldNum" sz="quarter" idx="10"/>
          </p:nvPr>
        </p:nvSpPr>
        <p:spPr/>
        <p:txBody>
          <a:bodyPr/>
          <a:lstStyle/>
          <a:p>
            <a:fld id="{45F5C00B-856A-4340-B4FA-B4E24CA53988}" type="slidenum">
              <a:rPr lang="en-US" smtClean="0"/>
              <a:t>6</a:t>
            </a:fld>
            <a:endParaRPr lang="en-US"/>
          </a:p>
        </p:txBody>
      </p:sp>
    </p:spTree>
    <p:extLst>
      <p:ext uri="{BB962C8B-B14F-4D97-AF65-F5344CB8AC3E}">
        <p14:creationId xmlns:p14="http://schemas.microsoft.com/office/powerpoint/2010/main" val="2274554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country’s main export is the petroleum oil that accounts for over 70% of the exports annually. However, the country largely depends on the international</a:t>
            </a:r>
            <a:r>
              <a:rPr lang="en-US" baseline="0" dirty="0" smtClean="0"/>
              <a:t> market forces for good returns on oil. </a:t>
            </a:r>
          </a:p>
          <a:p>
            <a:r>
              <a:rPr lang="en-US" baseline="0" dirty="0" smtClean="0"/>
              <a:t>In this note, it is important to understand that the government’s attempt to promote and diversify exports has been hampered due to frequent decline in global oil prices.</a:t>
            </a:r>
          </a:p>
          <a:p>
            <a:r>
              <a:rPr lang="en-US" dirty="0" smtClean="0"/>
              <a:t>Institutions must be strengthened and the government should intervene by improving infrastructure and education in order to reduce chronic poverty and stimulate growth.</a:t>
            </a:r>
          </a:p>
        </p:txBody>
      </p:sp>
      <p:sp>
        <p:nvSpPr>
          <p:cNvPr id="4" name="Slide Number Placeholder 3"/>
          <p:cNvSpPr>
            <a:spLocks noGrp="1"/>
          </p:cNvSpPr>
          <p:nvPr>
            <p:ph type="sldNum" sz="quarter" idx="10"/>
          </p:nvPr>
        </p:nvSpPr>
        <p:spPr/>
        <p:txBody>
          <a:bodyPr/>
          <a:lstStyle/>
          <a:p>
            <a:fld id="{45F5C00B-856A-4340-B4FA-B4E24CA53988}" type="slidenum">
              <a:rPr lang="en-US" smtClean="0"/>
              <a:t>7</a:t>
            </a:fld>
            <a:endParaRPr lang="en-US"/>
          </a:p>
        </p:txBody>
      </p:sp>
    </p:spTree>
    <p:extLst>
      <p:ext uri="{BB962C8B-B14F-4D97-AF65-F5344CB8AC3E}">
        <p14:creationId xmlns:p14="http://schemas.microsoft.com/office/powerpoint/2010/main" val="2845216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DRC is a country in</a:t>
            </a:r>
            <a:r>
              <a:rPr lang="en-US" baseline="0" dirty="0" smtClean="0"/>
              <a:t> Central Africa where despite gaining independence in 1960, approximately 80% of the population live in poverty due to political instabilities.</a:t>
            </a:r>
          </a:p>
          <a:p>
            <a:endParaRPr lang="en-US" dirty="0"/>
          </a:p>
        </p:txBody>
      </p:sp>
      <p:sp>
        <p:nvSpPr>
          <p:cNvPr id="4" name="Slide Number Placeholder 3"/>
          <p:cNvSpPr>
            <a:spLocks noGrp="1"/>
          </p:cNvSpPr>
          <p:nvPr>
            <p:ph type="sldNum" sz="quarter" idx="10"/>
          </p:nvPr>
        </p:nvSpPr>
        <p:spPr/>
        <p:txBody>
          <a:bodyPr/>
          <a:lstStyle/>
          <a:p>
            <a:fld id="{45F5C00B-856A-4340-B4FA-B4E24CA53988}" type="slidenum">
              <a:rPr lang="en-US" smtClean="0"/>
              <a:t>10</a:t>
            </a:fld>
            <a:endParaRPr lang="en-US"/>
          </a:p>
        </p:txBody>
      </p:sp>
    </p:spTree>
    <p:extLst>
      <p:ext uri="{BB962C8B-B14F-4D97-AF65-F5344CB8AC3E}">
        <p14:creationId xmlns:p14="http://schemas.microsoft.com/office/powerpoint/2010/main" val="3123622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Democratic Republic of Congo</a:t>
            </a:r>
            <a:r>
              <a:rPr lang="en-US" baseline="0" dirty="0" smtClean="0"/>
              <a:t> is yet to recover from a series of conflicts that broke out in the 1960s after disputed elections.</a:t>
            </a:r>
          </a:p>
          <a:p>
            <a:r>
              <a:rPr lang="en-US" baseline="0" dirty="0" smtClean="0"/>
              <a:t>Wars in the region have been the major contributor to regions underdevelopment. </a:t>
            </a:r>
            <a:endParaRPr lang="en-US" dirty="0"/>
          </a:p>
        </p:txBody>
      </p:sp>
      <p:sp>
        <p:nvSpPr>
          <p:cNvPr id="4" name="Slide Number Placeholder 3"/>
          <p:cNvSpPr>
            <a:spLocks noGrp="1"/>
          </p:cNvSpPr>
          <p:nvPr>
            <p:ph type="sldNum" sz="quarter" idx="10"/>
          </p:nvPr>
        </p:nvSpPr>
        <p:spPr/>
        <p:txBody>
          <a:bodyPr/>
          <a:lstStyle/>
          <a:p>
            <a:fld id="{45F5C00B-856A-4340-B4FA-B4E24CA53988}" type="slidenum">
              <a:rPr lang="en-US" smtClean="0"/>
              <a:t>11</a:t>
            </a:fld>
            <a:endParaRPr lang="en-US"/>
          </a:p>
        </p:txBody>
      </p:sp>
    </p:spTree>
    <p:extLst>
      <p:ext uri="{BB962C8B-B14F-4D97-AF65-F5344CB8AC3E}">
        <p14:creationId xmlns:p14="http://schemas.microsoft.com/office/powerpoint/2010/main" val="1453082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though,</a:t>
            </a:r>
            <a:r>
              <a:rPr lang="en-US" baseline="0" dirty="0" smtClean="0"/>
              <a:t> the country’s economy is not doing well, there is high government expenditure besides revenue stagnation which has consequently resulted in high inflation rates in the central African country. </a:t>
            </a:r>
          </a:p>
          <a:p>
            <a:r>
              <a:rPr lang="en-US" dirty="0" smtClean="0"/>
              <a:t>The country’s success in international greatly depends on</a:t>
            </a:r>
            <a:r>
              <a:rPr lang="en-US" baseline="0" dirty="0" smtClean="0"/>
              <a:t> the global prices of cobalt and copper, a decline in the global prices significantly affects the country’s economic growth.</a:t>
            </a:r>
            <a:endParaRPr lang="en-US" dirty="0"/>
          </a:p>
        </p:txBody>
      </p:sp>
      <p:sp>
        <p:nvSpPr>
          <p:cNvPr id="4" name="Slide Number Placeholder 3"/>
          <p:cNvSpPr>
            <a:spLocks noGrp="1"/>
          </p:cNvSpPr>
          <p:nvPr>
            <p:ph type="sldNum" sz="quarter" idx="10"/>
          </p:nvPr>
        </p:nvSpPr>
        <p:spPr/>
        <p:txBody>
          <a:bodyPr/>
          <a:lstStyle/>
          <a:p>
            <a:fld id="{45F5C00B-856A-4340-B4FA-B4E24CA53988}" type="slidenum">
              <a:rPr lang="en-US" smtClean="0"/>
              <a:t>13</a:t>
            </a:fld>
            <a:endParaRPr lang="en-US"/>
          </a:p>
        </p:txBody>
      </p:sp>
    </p:spTree>
    <p:extLst>
      <p:ext uri="{BB962C8B-B14F-4D97-AF65-F5344CB8AC3E}">
        <p14:creationId xmlns:p14="http://schemas.microsoft.com/office/powerpoint/2010/main" val="2798457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It has been argued that inefficient tax collection, underdeveloped domestic</a:t>
            </a:r>
            <a:r>
              <a:rPr lang="en-US" baseline="0" dirty="0" smtClean="0"/>
              <a:t> </a:t>
            </a:r>
            <a:r>
              <a:rPr lang="en-US" dirty="0" smtClean="0"/>
              <a:t>capital markets, insufficient access to external capital markets</a:t>
            </a:r>
            <a:r>
              <a:rPr lang="en-US" baseline="0" dirty="0" smtClean="0"/>
              <a:t> and </a:t>
            </a:r>
            <a:r>
              <a:rPr lang="en-US" dirty="0" smtClean="0"/>
              <a:t>political instability</a:t>
            </a:r>
            <a:r>
              <a:rPr lang="en-US" baseline="0" dirty="0" smtClean="0"/>
              <a:t> are the major barriers in the country’s way of becoming a leading exporter and a driver of African growth. </a:t>
            </a:r>
            <a:endParaRPr lang="en-US" dirty="0"/>
          </a:p>
        </p:txBody>
      </p:sp>
      <p:sp>
        <p:nvSpPr>
          <p:cNvPr id="4" name="Slide Number Placeholder 3"/>
          <p:cNvSpPr>
            <a:spLocks noGrp="1"/>
          </p:cNvSpPr>
          <p:nvPr>
            <p:ph type="sldNum" sz="quarter" idx="10"/>
          </p:nvPr>
        </p:nvSpPr>
        <p:spPr/>
        <p:txBody>
          <a:bodyPr/>
          <a:lstStyle/>
          <a:p>
            <a:fld id="{45F5C00B-856A-4340-B4FA-B4E24CA53988}" type="slidenum">
              <a:rPr lang="en-US" smtClean="0"/>
              <a:t>14</a:t>
            </a:fld>
            <a:endParaRPr lang="en-US"/>
          </a:p>
        </p:txBody>
      </p:sp>
    </p:spTree>
    <p:extLst>
      <p:ext uri="{BB962C8B-B14F-4D97-AF65-F5344CB8AC3E}">
        <p14:creationId xmlns:p14="http://schemas.microsoft.com/office/powerpoint/2010/main" val="810727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Nigeria’s inflation</a:t>
            </a:r>
            <a:r>
              <a:rPr lang="en-US" baseline="0" dirty="0" smtClean="0"/>
              <a:t> has been observably higher most of the countries within the sub-Saharan Africa because of high unemployment rate and unsteady global oil prices which continue to fluctuate over the years.</a:t>
            </a:r>
          </a:p>
          <a:p>
            <a:r>
              <a:rPr lang="en-US" baseline="0" dirty="0" smtClean="0"/>
              <a:t>Because of the high inflation, prices of goods have shot up in the meantime with banks also raising their interest rates to maintain their profit margins.</a:t>
            </a:r>
          </a:p>
          <a:p>
            <a:r>
              <a:rPr lang="en-US" dirty="0" smtClean="0"/>
              <a:t>The</a:t>
            </a:r>
            <a:r>
              <a:rPr lang="en-US" baseline="0" dirty="0" smtClean="0"/>
              <a:t> inflation rates in DRC are observably high due to heavy external borrowing followed by high government spending. </a:t>
            </a:r>
          </a:p>
          <a:p>
            <a:r>
              <a:rPr lang="en-US" baseline="0" dirty="0" smtClean="0"/>
              <a:t>The country’s economy has remained generally unstable because of the unending conflicts in the Eastern regions especially in the Kivu District.</a:t>
            </a:r>
          </a:p>
          <a:p>
            <a:endParaRPr lang="en-US" dirty="0"/>
          </a:p>
        </p:txBody>
      </p:sp>
      <p:sp>
        <p:nvSpPr>
          <p:cNvPr id="4" name="Slide Number Placeholder 3"/>
          <p:cNvSpPr>
            <a:spLocks noGrp="1"/>
          </p:cNvSpPr>
          <p:nvPr>
            <p:ph type="sldNum" sz="quarter" idx="10"/>
          </p:nvPr>
        </p:nvSpPr>
        <p:spPr/>
        <p:txBody>
          <a:bodyPr/>
          <a:lstStyle/>
          <a:p>
            <a:fld id="{45F5C00B-856A-4340-B4FA-B4E24CA53988}" type="slidenum">
              <a:rPr lang="en-US" smtClean="0"/>
              <a:t>18</a:t>
            </a:fld>
            <a:endParaRPr lang="en-US"/>
          </a:p>
        </p:txBody>
      </p:sp>
    </p:spTree>
    <p:extLst>
      <p:ext uri="{BB962C8B-B14F-4D97-AF65-F5344CB8AC3E}">
        <p14:creationId xmlns:p14="http://schemas.microsoft.com/office/powerpoint/2010/main" val="1787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statista.com/statistics/383195/national-debt-of-nigeria-in-relation-to-gross-domestic-product-gdp/" TargetMode="External"/><Relationship Id="rId2" Type="http://schemas.openxmlformats.org/officeDocument/2006/relationships/hyperlink" Target="https://www.statista.com/statistics/1044558/national-debt-of-democratic-republic-of-congo-in-relation-to-gross-domestic-product-gdp/" TargetMode="External"/><Relationship Id="rId1" Type="http://schemas.openxmlformats.org/officeDocument/2006/relationships/slideLayout" Target="../slideLayouts/slideLayout2.xml"/><Relationship Id="rId4" Type="http://schemas.openxmlformats.org/officeDocument/2006/relationships/hyperlink" Target="https://www.worldbank.org/en/country/drc/overview"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04109" y="1011382"/>
            <a:ext cx="9800503" cy="3765999"/>
          </a:xfrm>
        </p:spPr>
        <p:txBody>
          <a:bodyPr>
            <a:normAutofit fontScale="90000"/>
          </a:bodyPr>
          <a:lstStyle/>
          <a:p>
            <a:pPr algn="ctr"/>
            <a:r>
              <a:rPr lang="en-US" sz="3200" b="1" dirty="0" smtClean="0">
                <a:latin typeface="Poor Richard" panose="02080502050505020702" pitchFamily="18" charset="0"/>
              </a:rPr>
              <a:t>Country Comparison </a:t>
            </a:r>
            <a:r>
              <a:rPr lang="en-US" sz="3200" dirty="0" smtClean="0">
                <a:latin typeface="Poor Richard" panose="02080502050505020702" pitchFamily="18" charset="0"/>
              </a:rPr>
              <a:t/>
            </a:r>
            <a:br>
              <a:rPr lang="en-US" sz="3200" dirty="0" smtClean="0">
                <a:latin typeface="Poor Richard" panose="02080502050505020702" pitchFamily="18" charset="0"/>
              </a:rPr>
            </a:br>
            <a:r>
              <a:rPr lang="en-US" sz="3200" dirty="0">
                <a:latin typeface="Poor Richard" panose="02080502050505020702" pitchFamily="18" charset="0"/>
              </a:rPr>
              <a:t/>
            </a:r>
            <a:br>
              <a:rPr lang="en-US" sz="3200" dirty="0">
                <a:latin typeface="Poor Richard" panose="02080502050505020702" pitchFamily="18" charset="0"/>
              </a:rPr>
            </a:br>
            <a:r>
              <a:rPr lang="en-US" sz="3200" dirty="0" smtClean="0">
                <a:latin typeface="Poor Richard" panose="02080502050505020702" pitchFamily="18" charset="0"/>
              </a:rPr>
              <a:t/>
            </a:r>
            <a:br>
              <a:rPr lang="en-US" sz="3200" dirty="0" smtClean="0">
                <a:latin typeface="Poor Richard" panose="02080502050505020702" pitchFamily="18" charset="0"/>
              </a:rPr>
            </a:br>
            <a:r>
              <a:rPr lang="en-US" sz="3200" dirty="0" smtClean="0">
                <a:latin typeface="Poor Richard" panose="02080502050505020702" pitchFamily="18" charset="0"/>
              </a:rPr>
              <a:t>Author </a:t>
            </a:r>
            <a:br>
              <a:rPr lang="en-US" sz="3200" dirty="0" smtClean="0">
                <a:latin typeface="Poor Richard" panose="02080502050505020702" pitchFamily="18" charset="0"/>
              </a:rPr>
            </a:br>
            <a:r>
              <a:rPr lang="en-US" sz="3200" dirty="0" smtClean="0">
                <a:latin typeface="Poor Richard" panose="02080502050505020702" pitchFamily="18" charset="0"/>
              </a:rPr>
              <a:t>Institutional Affiliation </a:t>
            </a:r>
            <a:br>
              <a:rPr lang="en-US" sz="3200" dirty="0" smtClean="0">
                <a:latin typeface="Poor Richard" panose="02080502050505020702" pitchFamily="18" charset="0"/>
              </a:rPr>
            </a:br>
            <a:r>
              <a:rPr lang="en-US" sz="3200" dirty="0" smtClean="0">
                <a:latin typeface="Poor Richard" panose="02080502050505020702" pitchFamily="18" charset="0"/>
              </a:rPr>
              <a:t>Instructor </a:t>
            </a:r>
            <a:br>
              <a:rPr lang="en-US" sz="3200" dirty="0" smtClean="0">
                <a:latin typeface="Poor Richard" panose="02080502050505020702" pitchFamily="18" charset="0"/>
              </a:rPr>
            </a:br>
            <a:r>
              <a:rPr lang="en-US" sz="3200" dirty="0" smtClean="0">
                <a:latin typeface="Poor Richard" panose="02080502050505020702" pitchFamily="18" charset="0"/>
              </a:rPr>
              <a:t>Course code </a:t>
            </a:r>
            <a:br>
              <a:rPr lang="en-US" sz="3200" dirty="0" smtClean="0">
                <a:latin typeface="Poor Richard" panose="02080502050505020702" pitchFamily="18" charset="0"/>
              </a:rPr>
            </a:br>
            <a:r>
              <a:rPr lang="en-US" sz="3200" dirty="0" smtClean="0">
                <a:latin typeface="Poor Richard" panose="02080502050505020702" pitchFamily="18" charset="0"/>
              </a:rPr>
              <a:t>Date of submission </a:t>
            </a:r>
            <a:endParaRPr lang="en-US" sz="3200" dirty="0">
              <a:latin typeface="Poor Richard" panose="02080502050505020702" pitchFamily="18" charset="0"/>
            </a:endParaRPr>
          </a:p>
        </p:txBody>
      </p:sp>
    </p:spTree>
    <p:extLst>
      <p:ext uri="{BB962C8B-B14F-4D97-AF65-F5344CB8AC3E}">
        <p14:creationId xmlns:p14="http://schemas.microsoft.com/office/powerpoint/2010/main" val="3367536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8691" y="624110"/>
            <a:ext cx="9855921" cy="678217"/>
          </a:xfrm>
        </p:spPr>
        <p:txBody>
          <a:bodyPr/>
          <a:lstStyle/>
          <a:p>
            <a:pPr algn="ctr"/>
            <a:r>
              <a:rPr lang="en-US" dirty="0" smtClean="0">
                <a:latin typeface="Poor Richard" panose="02080502050505020702" pitchFamily="18" charset="0"/>
              </a:rPr>
              <a:t>The Federal Republic of Nigeria </a:t>
            </a:r>
            <a:endParaRPr lang="en-US" dirty="0">
              <a:latin typeface="Poor Richard" panose="02080502050505020702" pitchFamily="18" charset="0"/>
            </a:endParaRPr>
          </a:p>
        </p:txBody>
      </p:sp>
      <p:sp>
        <p:nvSpPr>
          <p:cNvPr id="3" name="Content Placeholder 2"/>
          <p:cNvSpPr>
            <a:spLocks noGrp="1"/>
          </p:cNvSpPr>
          <p:nvPr>
            <p:ph idx="1"/>
          </p:nvPr>
        </p:nvSpPr>
        <p:spPr>
          <a:xfrm>
            <a:off x="1648691" y="1302327"/>
            <a:ext cx="9855921" cy="4608895"/>
          </a:xfrm>
        </p:spPr>
        <p:txBody>
          <a:bodyPr>
            <a:normAutofit/>
          </a:bodyPr>
          <a:lstStyle/>
          <a:p>
            <a:pPr algn="just">
              <a:lnSpc>
                <a:spcPct val="200000"/>
              </a:lnSpc>
            </a:pPr>
            <a:r>
              <a:rPr lang="en-US" sz="2000" dirty="0">
                <a:latin typeface="Poor Richard" panose="02080502050505020702" pitchFamily="18" charset="0"/>
              </a:rPr>
              <a:t>The Federal Republic of Nigeria is one of the sovereign states in Africa, located in the western part of Africa, the country covers a total land area of about 910, 768 square kilometres. </a:t>
            </a:r>
            <a:endParaRPr lang="en-US" sz="2000" dirty="0" smtClean="0">
              <a:latin typeface="Poor Richard" panose="02080502050505020702" pitchFamily="18" charset="0"/>
            </a:endParaRPr>
          </a:p>
          <a:p>
            <a:pPr algn="just">
              <a:lnSpc>
                <a:spcPct val="200000"/>
              </a:lnSpc>
            </a:pPr>
            <a:r>
              <a:rPr lang="en-US" sz="2000" dirty="0">
                <a:latin typeface="Poor Richard" panose="02080502050505020702" pitchFamily="18" charset="0"/>
              </a:rPr>
              <a:t>It is essential to note that a significant portion of the country’s policies were drafted by the colonial master Britain during the 19th century. </a:t>
            </a:r>
            <a:endParaRPr lang="en-US" sz="2000" dirty="0" smtClean="0">
              <a:latin typeface="Poor Richard" panose="02080502050505020702" pitchFamily="18" charset="0"/>
            </a:endParaRPr>
          </a:p>
          <a:p>
            <a:pPr algn="just">
              <a:lnSpc>
                <a:spcPct val="200000"/>
              </a:lnSpc>
            </a:pPr>
            <a:r>
              <a:rPr lang="en-US" sz="2000" dirty="0">
                <a:latin typeface="Poor Richard" panose="02080502050505020702" pitchFamily="18" charset="0"/>
              </a:rPr>
              <a:t>Initially, following the country’s attainment of self-rule, Nigeria has been under military rule for nearly 16 years before transitioning to a civilian government in </a:t>
            </a:r>
            <a:r>
              <a:rPr lang="en-US" sz="2000" dirty="0" smtClean="0">
                <a:latin typeface="Poor Richard" panose="02080502050505020702" pitchFamily="18" charset="0"/>
              </a:rPr>
              <a:t>1999</a:t>
            </a:r>
            <a:r>
              <a:rPr lang="en-US" sz="2000" dirty="0">
                <a:latin typeface="Poor Richard" panose="02080502050505020702" pitchFamily="18" charset="0"/>
              </a:rPr>
              <a:t> (</a:t>
            </a:r>
            <a:r>
              <a:rPr lang="en-US" sz="2000" dirty="0" smtClean="0">
                <a:latin typeface="Poor Richard" panose="02080502050505020702" pitchFamily="18" charset="0"/>
              </a:rPr>
              <a:t>Rebolledo, 2009). </a:t>
            </a:r>
            <a:endParaRPr lang="en-US" sz="2000" dirty="0">
              <a:latin typeface="Poor Richard" panose="02080502050505020702" pitchFamily="18" charset="0"/>
            </a:endParaRPr>
          </a:p>
        </p:txBody>
      </p:sp>
    </p:spTree>
    <p:extLst>
      <p:ext uri="{BB962C8B-B14F-4D97-AF65-F5344CB8AC3E}">
        <p14:creationId xmlns:p14="http://schemas.microsoft.com/office/powerpoint/2010/main" val="1802169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7127" y="1427018"/>
            <a:ext cx="9897485" cy="4484204"/>
          </a:xfrm>
        </p:spPr>
        <p:txBody>
          <a:bodyPr>
            <a:normAutofit lnSpcReduction="10000"/>
          </a:bodyPr>
          <a:lstStyle/>
          <a:p>
            <a:pPr algn="just">
              <a:lnSpc>
                <a:spcPct val="200000"/>
              </a:lnSpc>
            </a:pPr>
            <a:r>
              <a:rPr lang="en-US" sz="2000" dirty="0">
                <a:latin typeface="Poor Richard" panose="02080502050505020702" pitchFamily="18" charset="0"/>
              </a:rPr>
              <a:t>Even though the country has made significant steps in terms of development since attaining independence, it is worth noting that run away corruption is still a major issue in the petroleum-based economy</a:t>
            </a:r>
            <a:r>
              <a:rPr lang="en-US" sz="2000" dirty="0" smtClean="0">
                <a:latin typeface="Poor Richard" panose="02080502050505020702" pitchFamily="18" charset="0"/>
              </a:rPr>
              <a:t>.</a:t>
            </a:r>
          </a:p>
          <a:p>
            <a:pPr algn="just">
              <a:lnSpc>
                <a:spcPct val="200000"/>
              </a:lnSpc>
            </a:pPr>
            <a:r>
              <a:rPr lang="en-US" sz="2000" dirty="0">
                <a:latin typeface="Poor Richard" panose="02080502050505020702" pitchFamily="18" charset="0"/>
              </a:rPr>
              <a:t>Similarly, the government continues to face a daunting task in attempting to unite a country that is largely divided along religious and ethnic lines. </a:t>
            </a:r>
            <a:endParaRPr lang="en-US" sz="2000" dirty="0" smtClean="0">
              <a:latin typeface="Poor Richard" panose="02080502050505020702" pitchFamily="18" charset="0"/>
            </a:endParaRPr>
          </a:p>
          <a:p>
            <a:pPr algn="just">
              <a:lnSpc>
                <a:spcPct val="200000"/>
              </a:lnSpc>
            </a:pPr>
            <a:r>
              <a:rPr lang="en-US" sz="2000" dirty="0">
                <a:latin typeface="Poor Richard" panose="02080502050505020702" pitchFamily="18" charset="0"/>
              </a:rPr>
              <a:t>Nigeria is considered a key player in the economy of West Africa. The country boasts of extensive oil fields and natural gas reserves in </a:t>
            </a:r>
            <a:r>
              <a:rPr lang="en-US" sz="2000" dirty="0" smtClean="0">
                <a:latin typeface="Poor Richard" panose="02080502050505020702" pitchFamily="18" charset="0"/>
              </a:rPr>
              <a:t>Africa</a:t>
            </a:r>
            <a:r>
              <a:rPr lang="en-US" sz="2000" dirty="0">
                <a:latin typeface="Poor Richard" panose="02080502050505020702" pitchFamily="18" charset="0"/>
              </a:rPr>
              <a:t> </a:t>
            </a:r>
            <a:r>
              <a:rPr lang="en-US" sz="2000" dirty="0" smtClean="0">
                <a:latin typeface="Poor Richard" panose="02080502050505020702" pitchFamily="18" charset="0"/>
              </a:rPr>
              <a:t>(World Bank, 2020).</a:t>
            </a:r>
            <a:endParaRPr lang="en-US" sz="2000" dirty="0">
              <a:latin typeface="Poor Richard" panose="02080502050505020702" pitchFamily="18" charset="0"/>
            </a:endParaRPr>
          </a:p>
        </p:txBody>
      </p:sp>
    </p:spTree>
    <p:extLst>
      <p:ext uri="{BB962C8B-B14F-4D97-AF65-F5344CB8AC3E}">
        <p14:creationId xmlns:p14="http://schemas.microsoft.com/office/powerpoint/2010/main" val="1702216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3273" y="1496291"/>
            <a:ext cx="9911339" cy="4414931"/>
          </a:xfrm>
        </p:spPr>
        <p:txBody>
          <a:bodyPr>
            <a:noAutofit/>
          </a:bodyPr>
          <a:lstStyle/>
          <a:p>
            <a:pPr algn="just">
              <a:lnSpc>
                <a:spcPct val="210000"/>
              </a:lnSpc>
            </a:pPr>
            <a:r>
              <a:rPr lang="en-US" sz="1600" dirty="0">
                <a:latin typeface="Poor Richard" panose="02080502050505020702" pitchFamily="18" charset="0"/>
              </a:rPr>
              <a:t>Consisting of 36 autonomous states, the country can be considered diverse, however much of the political landscape is dominated by the ruling party APC consequently helping in fulfilling most of the federal economic policies across the Nigerian states. </a:t>
            </a:r>
            <a:endParaRPr lang="en-US" sz="1600" dirty="0" smtClean="0">
              <a:latin typeface="Poor Richard" panose="02080502050505020702" pitchFamily="18" charset="0"/>
            </a:endParaRPr>
          </a:p>
          <a:p>
            <a:pPr algn="just">
              <a:lnSpc>
                <a:spcPct val="210000"/>
              </a:lnSpc>
            </a:pPr>
            <a:r>
              <a:rPr lang="en-US" sz="1600" dirty="0">
                <a:latin typeface="Poor Richard" panose="02080502050505020702" pitchFamily="18" charset="0"/>
              </a:rPr>
              <a:t>In terms of economy, close to 40 % of the national population live below the poverty line in a country whose economy largely depends on petroleum which accounts for approximately 80 % of the total </a:t>
            </a:r>
            <a:r>
              <a:rPr lang="en-US" sz="1600" dirty="0" smtClean="0">
                <a:latin typeface="Poor Richard" panose="02080502050505020702" pitchFamily="18" charset="0"/>
              </a:rPr>
              <a:t>exports</a:t>
            </a:r>
            <a:r>
              <a:rPr lang="en-US" sz="1600" dirty="0">
                <a:latin typeface="Poor Richard" panose="02080502050505020702" pitchFamily="18" charset="0"/>
              </a:rPr>
              <a:t> </a:t>
            </a:r>
            <a:r>
              <a:rPr lang="en-US" sz="1600" dirty="0">
                <a:latin typeface="Poor Richard" panose="02080502050505020702" pitchFamily="18" charset="0"/>
              </a:rPr>
              <a:t>(</a:t>
            </a:r>
            <a:r>
              <a:rPr lang="en-US" sz="1600" dirty="0" smtClean="0">
                <a:latin typeface="Poor Richard" panose="02080502050505020702" pitchFamily="18" charset="0"/>
              </a:rPr>
              <a:t>Kavalsky </a:t>
            </a:r>
            <a:r>
              <a:rPr lang="en-US" sz="1600" i="1" dirty="0" smtClean="0">
                <a:latin typeface="Poor Richard" panose="02080502050505020702" pitchFamily="18" charset="0"/>
              </a:rPr>
              <a:t>et al</a:t>
            </a:r>
            <a:r>
              <a:rPr lang="en-US" sz="1600" dirty="0" smtClean="0">
                <a:latin typeface="Poor Richard" panose="02080502050505020702" pitchFamily="18" charset="0"/>
              </a:rPr>
              <a:t>. 2010).</a:t>
            </a:r>
            <a:endParaRPr lang="en-US" sz="1600" dirty="0" smtClean="0">
              <a:latin typeface="Poor Richard" panose="02080502050505020702" pitchFamily="18" charset="0"/>
            </a:endParaRPr>
          </a:p>
          <a:p>
            <a:pPr algn="just">
              <a:lnSpc>
                <a:spcPct val="210000"/>
              </a:lnSpc>
            </a:pPr>
            <a:r>
              <a:rPr lang="en-US" sz="1600" dirty="0">
                <a:latin typeface="Poor Richard" panose="02080502050505020702" pitchFamily="18" charset="0"/>
              </a:rPr>
              <a:t>Unemployment in Nigeria is influenced by education levels whereby individuals who have acquired education are more likely to be employed as compared those without education who constitute a large fraction of the poor living below the poverty line. </a:t>
            </a:r>
          </a:p>
        </p:txBody>
      </p:sp>
    </p:spTree>
    <p:extLst>
      <p:ext uri="{BB962C8B-B14F-4D97-AF65-F5344CB8AC3E}">
        <p14:creationId xmlns:p14="http://schemas.microsoft.com/office/powerpoint/2010/main" val="2199423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4836" y="1440873"/>
            <a:ext cx="9869776" cy="4470349"/>
          </a:xfrm>
        </p:spPr>
        <p:txBody>
          <a:bodyPr>
            <a:normAutofit/>
          </a:bodyPr>
          <a:lstStyle/>
          <a:p>
            <a:pPr algn="just">
              <a:lnSpc>
                <a:spcPct val="200000"/>
              </a:lnSpc>
            </a:pPr>
            <a:r>
              <a:rPr lang="en-US" dirty="0">
                <a:latin typeface="Poor Richard" panose="02080502050505020702" pitchFamily="18" charset="0"/>
              </a:rPr>
              <a:t>In the 1990s, to reduce the overreliance on the government and to particularly improve the quality of life, the federal government privatized many state-run organizations, especially in the communications, power and transportations. </a:t>
            </a:r>
            <a:endParaRPr lang="en-US" dirty="0" smtClean="0">
              <a:latin typeface="Poor Richard" panose="02080502050505020702" pitchFamily="18" charset="0"/>
            </a:endParaRPr>
          </a:p>
          <a:p>
            <a:pPr algn="just">
              <a:lnSpc>
                <a:spcPct val="200000"/>
              </a:lnSpc>
            </a:pPr>
            <a:r>
              <a:rPr lang="en-US" dirty="0">
                <a:latin typeface="Poor Richard" panose="02080502050505020702" pitchFamily="18" charset="0"/>
              </a:rPr>
              <a:t>Besides agriculture, the country’s economy greatly relies on the international oil prices which have continued to result in very unsteady revenue flow which the government counters by accessing loan facilities </a:t>
            </a:r>
            <a:r>
              <a:rPr lang="en-US" dirty="0" smtClean="0">
                <a:latin typeface="Poor Richard" panose="02080502050505020702" pitchFamily="18" charset="0"/>
              </a:rPr>
              <a:t>from </a:t>
            </a:r>
            <a:r>
              <a:rPr lang="en-US" dirty="0">
                <a:latin typeface="Poor Richard" panose="02080502050505020702" pitchFamily="18" charset="0"/>
              </a:rPr>
              <a:t>international lenders such as the IMF. </a:t>
            </a:r>
            <a:endParaRPr lang="en-US" dirty="0" smtClean="0">
              <a:latin typeface="Poor Richard" panose="02080502050505020702" pitchFamily="18" charset="0"/>
            </a:endParaRPr>
          </a:p>
        </p:txBody>
      </p:sp>
    </p:spTree>
    <p:extLst>
      <p:ext uri="{BB962C8B-B14F-4D97-AF65-F5344CB8AC3E}">
        <p14:creationId xmlns:p14="http://schemas.microsoft.com/office/powerpoint/2010/main" val="4082028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3273" y="1510145"/>
            <a:ext cx="9911339" cy="4401077"/>
          </a:xfrm>
        </p:spPr>
        <p:txBody>
          <a:bodyPr>
            <a:normAutofit/>
          </a:bodyPr>
          <a:lstStyle/>
          <a:p>
            <a:pPr algn="just">
              <a:lnSpc>
                <a:spcPct val="200000"/>
              </a:lnSpc>
            </a:pPr>
            <a:r>
              <a:rPr lang="en-US" dirty="0">
                <a:latin typeface="Poor Richard" panose="02080502050505020702" pitchFamily="18" charset="0"/>
              </a:rPr>
              <a:t>Besides crude oil, the country also exports cocoa beans and rubber to India, the United States and the European Union accounting for over 70% of national annual GDP</a:t>
            </a:r>
            <a:r>
              <a:rPr lang="en-US" dirty="0" smtClean="0">
                <a:latin typeface="Poor Richard" panose="02080502050505020702" pitchFamily="18" charset="0"/>
              </a:rPr>
              <a:t>.</a:t>
            </a:r>
          </a:p>
          <a:p>
            <a:pPr algn="just">
              <a:lnSpc>
                <a:spcPct val="200000"/>
              </a:lnSpc>
            </a:pPr>
            <a:r>
              <a:rPr lang="en-US" dirty="0">
                <a:latin typeface="Poor Richard" panose="02080502050505020702" pitchFamily="18" charset="0"/>
              </a:rPr>
              <a:t>Currently, the country’s national debt amounts to 30 % of the national GDP requiring the federal government to set aside 1.31 billion dollars annually to service external debts</a:t>
            </a:r>
            <a:r>
              <a:rPr lang="en-US" dirty="0">
                <a:latin typeface="Poor Richard" panose="02080502050505020702" pitchFamily="18" charset="0"/>
              </a:rPr>
              <a:t>. (</a:t>
            </a:r>
            <a:r>
              <a:rPr lang="en-US" dirty="0" smtClean="0">
                <a:latin typeface="Poor Richard" panose="02080502050505020702" pitchFamily="18" charset="0"/>
              </a:rPr>
              <a:t>UDEH </a:t>
            </a:r>
            <a:r>
              <a:rPr lang="en-US" i="1" dirty="0" smtClean="0">
                <a:latin typeface="Poor Richard" panose="02080502050505020702" pitchFamily="18" charset="0"/>
              </a:rPr>
              <a:t>et al. </a:t>
            </a:r>
            <a:r>
              <a:rPr lang="en-US" dirty="0" smtClean="0">
                <a:latin typeface="Poor Richard" panose="02080502050505020702" pitchFamily="18" charset="0"/>
              </a:rPr>
              <a:t>2016). </a:t>
            </a:r>
            <a:endParaRPr lang="en-US" dirty="0" smtClean="0">
              <a:latin typeface="Poor Richard" panose="02080502050505020702" pitchFamily="18" charset="0"/>
            </a:endParaRPr>
          </a:p>
          <a:p>
            <a:pPr algn="just">
              <a:lnSpc>
                <a:spcPct val="200000"/>
              </a:lnSpc>
            </a:pPr>
            <a:r>
              <a:rPr lang="en-US" dirty="0">
                <a:latin typeface="Poor Richard" panose="02080502050505020702" pitchFamily="18" charset="0"/>
              </a:rPr>
              <a:t>For this reason, the country has a huge national debt which requires a share of the national budget annually for debt repayment. </a:t>
            </a:r>
          </a:p>
          <a:p>
            <a:endParaRPr lang="en-US" dirty="0"/>
          </a:p>
        </p:txBody>
      </p:sp>
    </p:spTree>
    <p:extLst>
      <p:ext uri="{BB962C8B-B14F-4D97-AF65-F5344CB8AC3E}">
        <p14:creationId xmlns:p14="http://schemas.microsoft.com/office/powerpoint/2010/main" val="922317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7127" y="1905000"/>
            <a:ext cx="9897485" cy="4006222"/>
          </a:xfrm>
        </p:spPr>
        <p:txBody>
          <a:bodyPr/>
          <a:lstStyle/>
          <a:p>
            <a:pPr algn="just">
              <a:lnSpc>
                <a:spcPct val="200000"/>
              </a:lnSpc>
            </a:pPr>
            <a:r>
              <a:rPr lang="en-US" dirty="0">
                <a:latin typeface="Poor Richard" panose="02080502050505020702" pitchFamily="18" charset="0"/>
              </a:rPr>
              <a:t>In Nigeria, trade accounts for over 30% of the national GDP annually. As observed, the country’s main foreign exchange earner is the petroleum oils; exported to India, China and the United States. </a:t>
            </a:r>
            <a:endParaRPr lang="en-US" dirty="0" smtClean="0">
              <a:latin typeface="Poor Richard" panose="02080502050505020702" pitchFamily="18" charset="0"/>
            </a:endParaRPr>
          </a:p>
          <a:p>
            <a:pPr algn="just">
              <a:lnSpc>
                <a:spcPct val="200000"/>
              </a:lnSpc>
            </a:pPr>
            <a:r>
              <a:rPr lang="en-US" dirty="0">
                <a:latin typeface="Poor Richard" panose="02080502050505020702" pitchFamily="18" charset="0"/>
              </a:rPr>
              <a:t>In international trade, Nigeria seeks to promote and diversify its exports by reinforcing national competitiveness through the reduction of subsidies. However, this is usually hampered by the global decline in oil prices. </a:t>
            </a:r>
          </a:p>
        </p:txBody>
      </p:sp>
    </p:spTree>
    <p:extLst>
      <p:ext uri="{BB962C8B-B14F-4D97-AF65-F5344CB8AC3E}">
        <p14:creationId xmlns:p14="http://schemas.microsoft.com/office/powerpoint/2010/main" val="541838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214641400"/>
              </p:ext>
            </p:extLst>
          </p:nvPr>
        </p:nvGraphicFramePr>
        <p:xfrm>
          <a:off x="1620838" y="1413164"/>
          <a:ext cx="9883775" cy="44986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70490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1819" y="624110"/>
            <a:ext cx="9772793" cy="1024581"/>
          </a:xfrm>
        </p:spPr>
        <p:txBody>
          <a:bodyPr>
            <a:normAutofit/>
          </a:bodyPr>
          <a:lstStyle/>
          <a:p>
            <a:pPr algn="ctr"/>
            <a:r>
              <a:rPr lang="en-US" dirty="0" smtClean="0">
                <a:latin typeface="Poor Richard" panose="02080502050505020702" pitchFamily="18" charset="0"/>
              </a:rPr>
              <a:t>An image showing the position of Nigeria in Africa </a:t>
            </a:r>
            <a:endParaRPr lang="en-US" dirty="0">
              <a:latin typeface="Poor Richard" panose="02080502050505020702" pitchFamily="18" charset="0"/>
            </a:endParaRPr>
          </a:p>
        </p:txBody>
      </p:sp>
      <p:pic>
        <p:nvPicPr>
          <p:cNvPr id="5" name="Content Placeholder 4"/>
          <p:cNvPicPr>
            <a:picLocks noGrp="1" noChangeAspect="1"/>
          </p:cNvPicPr>
          <p:nvPr>
            <p:ph idx="1"/>
          </p:nvPr>
        </p:nvPicPr>
        <p:blipFill>
          <a:blip r:embed="rId2"/>
          <a:stretch>
            <a:fillRect/>
          </a:stretch>
        </p:blipFill>
        <p:spPr>
          <a:xfrm>
            <a:off x="1731818" y="1648691"/>
            <a:ext cx="9130145" cy="4263159"/>
          </a:xfrm>
          <a:prstGeom prst="rect">
            <a:avLst/>
          </a:prstGeom>
        </p:spPr>
      </p:pic>
    </p:spTree>
    <p:extLst>
      <p:ext uri="{BB962C8B-B14F-4D97-AF65-F5344CB8AC3E}">
        <p14:creationId xmlns:p14="http://schemas.microsoft.com/office/powerpoint/2010/main" val="1894121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9419" y="624110"/>
            <a:ext cx="9925194" cy="595090"/>
          </a:xfrm>
        </p:spPr>
        <p:txBody>
          <a:bodyPr>
            <a:normAutofit fontScale="90000"/>
          </a:bodyPr>
          <a:lstStyle/>
          <a:p>
            <a:pPr algn="ctr"/>
            <a:r>
              <a:rPr lang="en-US" dirty="0" smtClean="0">
                <a:latin typeface="Poor Richard" panose="02080502050505020702" pitchFamily="18" charset="0"/>
              </a:rPr>
              <a:t>The Democratic Republic of Congo</a:t>
            </a:r>
            <a:endParaRPr lang="en-US" dirty="0">
              <a:latin typeface="Poor Richard" panose="02080502050505020702" pitchFamily="18" charset="0"/>
            </a:endParaRPr>
          </a:p>
        </p:txBody>
      </p:sp>
      <p:sp>
        <p:nvSpPr>
          <p:cNvPr id="3" name="Content Placeholder 2"/>
          <p:cNvSpPr>
            <a:spLocks noGrp="1"/>
          </p:cNvSpPr>
          <p:nvPr>
            <p:ph idx="1"/>
          </p:nvPr>
        </p:nvSpPr>
        <p:spPr>
          <a:xfrm>
            <a:off x="1579419" y="1219200"/>
            <a:ext cx="9925193" cy="4692022"/>
          </a:xfrm>
        </p:spPr>
        <p:txBody>
          <a:bodyPr>
            <a:normAutofit fontScale="92500"/>
          </a:bodyPr>
          <a:lstStyle/>
          <a:p>
            <a:pPr algn="just">
              <a:lnSpc>
                <a:spcPct val="200000"/>
              </a:lnSpc>
            </a:pPr>
            <a:r>
              <a:rPr lang="en-US" dirty="0">
                <a:latin typeface="Poor Richard" panose="02080502050505020702" pitchFamily="18" charset="0"/>
              </a:rPr>
              <a:t>The Democratic Republic of Congo is an African sovereign state located in central Africa in the region bordering the Atlantic Ocean. The country covers a total land area of approximately 2, 344, 858 square kilometres. </a:t>
            </a:r>
            <a:endParaRPr lang="en-US" dirty="0" smtClean="0">
              <a:latin typeface="Poor Richard" panose="02080502050505020702" pitchFamily="18" charset="0"/>
            </a:endParaRPr>
          </a:p>
          <a:p>
            <a:pPr algn="just">
              <a:lnSpc>
                <a:spcPct val="200000"/>
              </a:lnSpc>
            </a:pPr>
            <a:r>
              <a:rPr lang="en-US" dirty="0">
                <a:latin typeface="Poor Richard" panose="02080502050505020702" pitchFamily="18" charset="0"/>
              </a:rPr>
              <a:t>Even though the Democratic Republic of Congo gained her independence from Belgium in 1960, the early years of self-rule were characterized by political and social instabilities. </a:t>
            </a:r>
            <a:endParaRPr lang="en-US" dirty="0" smtClean="0">
              <a:latin typeface="Poor Richard" panose="02080502050505020702" pitchFamily="18" charset="0"/>
            </a:endParaRPr>
          </a:p>
          <a:p>
            <a:pPr algn="just">
              <a:lnSpc>
                <a:spcPct val="200000"/>
              </a:lnSpc>
            </a:pPr>
            <a:r>
              <a:rPr lang="en-US" dirty="0">
                <a:latin typeface="Poor Richard" panose="02080502050505020702" pitchFamily="18" charset="0"/>
              </a:rPr>
              <a:t>Colonel Mobutu seized the country’s leadership through a coup in 1965 consequently ruling the country for nearly 32 years during which were marred by electoral malpractices. </a:t>
            </a:r>
            <a:endParaRPr lang="en-US" dirty="0" smtClean="0">
              <a:latin typeface="Poor Richard" panose="02080502050505020702" pitchFamily="18" charset="0"/>
            </a:endParaRPr>
          </a:p>
          <a:p>
            <a:pPr algn="just">
              <a:lnSpc>
                <a:spcPct val="200000"/>
              </a:lnSpc>
            </a:pPr>
            <a:r>
              <a:rPr lang="en-US" dirty="0">
                <a:latin typeface="Poor Richard" panose="02080502050505020702" pitchFamily="18" charset="0"/>
              </a:rPr>
              <a:t>The history of the DRC is one of political instability and dismal economic </a:t>
            </a:r>
            <a:r>
              <a:rPr lang="en-US" dirty="0" smtClean="0">
                <a:latin typeface="Poor Richard" panose="02080502050505020702" pitchFamily="18" charset="0"/>
              </a:rPr>
              <a:t>performance despite </a:t>
            </a:r>
            <a:r>
              <a:rPr lang="en-US" dirty="0">
                <a:latin typeface="Poor Richard" panose="02080502050505020702" pitchFamily="18" charset="0"/>
              </a:rPr>
              <a:t>a remarkably rich resource base.</a:t>
            </a:r>
            <a:endParaRPr lang="en-US" dirty="0">
              <a:latin typeface="Poor Richard" panose="02080502050505020702" pitchFamily="18" charset="0"/>
            </a:endParaRPr>
          </a:p>
        </p:txBody>
      </p:sp>
    </p:spTree>
    <p:extLst>
      <p:ext uri="{BB962C8B-B14F-4D97-AF65-F5344CB8AC3E}">
        <p14:creationId xmlns:p14="http://schemas.microsoft.com/office/powerpoint/2010/main" val="3331882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7127" y="1233055"/>
            <a:ext cx="9897485" cy="4678167"/>
          </a:xfrm>
        </p:spPr>
        <p:txBody>
          <a:bodyPr/>
          <a:lstStyle/>
          <a:p>
            <a:pPr algn="just">
              <a:lnSpc>
                <a:spcPct val="200000"/>
              </a:lnSpc>
            </a:pPr>
            <a:r>
              <a:rPr lang="en-US" dirty="0">
                <a:latin typeface="Poor Richard" panose="02080502050505020702" pitchFamily="18" charset="0"/>
              </a:rPr>
              <a:t>Although the country has gone through various elections, most of them have resulted in significant civil and political unrest in the central African nation. In this view, it can be understood that the failure to hold credible elections in the country has led to the creation of several armed opposition groups, particularly in the eastern region. </a:t>
            </a:r>
            <a:endParaRPr lang="en-US" dirty="0" smtClean="0">
              <a:latin typeface="Poor Richard" panose="02080502050505020702" pitchFamily="18" charset="0"/>
            </a:endParaRPr>
          </a:p>
          <a:p>
            <a:pPr algn="just">
              <a:lnSpc>
                <a:spcPct val="200000"/>
              </a:lnSpc>
            </a:pPr>
            <a:r>
              <a:rPr lang="en-US" dirty="0">
                <a:latin typeface="Poor Richard" panose="02080502050505020702" pitchFamily="18" charset="0"/>
              </a:rPr>
              <a:t>Even though Mobutu’s government received considerable support from the US government and was fairly stable, the Rwandan genocide and disenfranchisement led to its decline due to the development of the first Congo war. </a:t>
            </a:r>
            <a:endParaRPr lang="en-US" dirty="0" smtClean="0">
              <a:latin typeface="Poor Richard" panose="02080502050505020702" pitchFamily="18" charset="0"/>
            </a:endParaRPr>
          </a:p>
          <a:p>
            <a:pPr algn="just">
              <a:lnSpc>
                <a:spcPct val="200000"/>
              </a:lnSpc>
            </a:pPr>
            <a:endParaRPr lang="en-US" dirty="0">
              <a:latin typeface="Poor Richard" panose="02080502050505020702" pitchFamily="18" charset="0"/>
            </a:endParaRPr>
          </a:p>
        </p:txBody>
      </p:sp>
    </p:spTree>
    <p:extLst>
      <p:ext uri="{BB962C8B-B14F-4D97-AF65-F5344CB8AC3E}">
        <p14:creationId xmlns:p14="http://schemas.microsoft.com/office/powerpoint/2010/main" val="362940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79419" y="1066800"/>
            <a:ext cx="9925193" cy="4844422"/>
          </a:xfrm>
        </p:spPr>
        <p:txBody>
          <a:bodyPr>
            <a:normAutofit lnSpcReduction="10000"/>
          </a:bodyPr>
          <a:lstStyle/>
          <a:p>
            <a:pPr algn="just">
              <a:lnSpc>
                <a:spcPct val="200000"/>
              </a:lnSpc>
            </a:pPr>
            <a:r>
              <a:rPr lang="en-US" dirty="0" smtClean="0">
                <a:latin typeface="Poor Richard" panose="02080502050505020702" pitchFamily="18" charset="0"/>
              </a:rPr>
              <a:t>Matamba</a:t>
            </a:r>
            <a:r>
              <a:rPr lang="en-US" dirty="0" smtClean="0">
                <a:latin typeface="Poor Richard" panose="02080502050505020702" pitchFamily="18" charset="0"/>
              </a:rPr>
              <a:t> </a:t>
            </a:r>
            <a:r>
              <a:rPr lang="en-US" dirty="0">
                <a:latin typeface="Poor Richard" panose="02080502050505020702" pitchFamily="18" charset="0"/>
              </a:rPr>
              <a:t>(</a:t>
            </a:r>
            <a:r>
              <a:rPr lang="en-US" dirty="0" smtClean="0">
                <a:latin typeface="Poor Richard" panose="02080502050505020702" pitchFamily="18" charset="0"/>
              </a:rPr>
              <a:t>2011) </a:t>
            </a:r>
            <a:r>
              <a:rPr lang="en-US" dirty="0">
                <a:latin typeface="Poor Richard" panose="02080502050505020702" pitchFamily="18" charset="0"/>
              </a:rPr>
              <a:t>argues that the second Congo war that occurred between 1998 to 2003 negatively impacted the country’s economic development. </a:t>
            </a:r>
            <a:endParaRPr lang="en-US" dirty="0" smtClean="0">
              <a:latin typeface="Poor Richard" panose="02080502050505020702" pitchFamily="18" charset="0"/>
            </a:endParaRPr>
          </a:p>
          <a:p>
            <a:pPr algn="just">
              <a:lnSpc>
                <a:spcPct val="200000"/>
              </a:lnSpc>
            </a:pPr>
            <a:r>
              <a:rPr lang="en-US" dirty="0">
                <a:latin typeface="Poor Richard" panose="02080502050505020702" pitchFamily="18" charset="0"/>
              </a:rPr>
              <a:t>During this period of war, the country’s economy was devastated with the death of nearly 6 million people. </a:t>
            </a:r>
            <a:endParaRPr lang="en-US" dirty="0" smtClean="0">
              <a:latin typeface="Poor Richard" panose="02080502050505020702" pitchFamily="18" charset="0"/>
            </a:endParaRPr>
          </a:p>
          <a:p>
            <a:pPr algn="just">
              <a:lnSpc>
                <a:spcPct val="200000"/>
              </a:lnSpc>
            </a:pPr>
            <a:r>
              <a:rPr lang="en-US" dirty="0">
                <a:latin typeface="Poor Richard" panose="02080502050505020702" pitchFamily="18" charset="0"/>
              </a:rPr>
              <a:t>Additionally, human rights were frequently abused with stringent restrictions on civil liberties. The Democratic Republic of Congo is generally a mining economy; however, the unending political instability has been considered a major setback to development besides corruption. </a:t>
            </a:r>
            <a:endParaRPr lang="en-US" dirty="0" smtClean="0">
              <a:latin typeface="Poor Richard" panose="02080502050505020702" pitchFamily="18" charset="0"/>
            </a:endParaRPr>
          </a:p>
          <a:p>
            <a:pPr algn="just">
              <a:lnSpc>
                <a:spcPct val="200000"/>
              </a:lnSpc>
            </a:pPr>
            <a:r>
              <a:rPr lang="en-US" dirty="0">
                <a:latin typeface="Poor Richard" panose="02080502050505020702" pitchFamily="18" charset="0"/>
              </a:rPr>
              <a:t>The political turmoil and the tense social </a:t>
            </a:r>
            <a:r>
              <a:rPr lang="en-US" dirty="0" smtClean="0">
                <a:latin typeface="Poor Richard" panose="02080502050505020702" pitchFamily="18" charset="0"/>
              </a:rPr>
              <a:t>climate has made almost impossible for any form of tangible development and growth to take place in the region. </a:t>
            </a:r>
            <a:endParaRPr lang="en-US" dirty="0">
              <a:latin typeface="Poor Richard" panose="02080502050505020702" pitchFamily="18" charset="0"/>
            </a:endParaRPr>
          </a:p>
        </p:txBody>
      </p:sp>
    </p:spTree>
    <p:extLst>
      <p:ext uri="{BB962C8B-B14F-4D97-AF65-F5344CB8AC3E}">
        <p14:creationId xmlns:p14="http://schemas.microsoft.com/office/powerpoint/2010/main" val="3058383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7127" y="789709"/>
            <a:ext cx="9897485" cy="5121513"/>
          </a:xfrm>
        </p:spPr>
        <p:txBody>
          <a:bodyPr>
            <a:normAutofit fontScale="92500" lnSpcReduction="10000"/>
          </a:bodyPr>
          <a:lstStyle/>
          <a:p>
            <a:pPr algn="just">
              <a:lnSpc>
                <a:spcPct val="200000"/>
              </a:lnSpc>
            </a:pPr>
            <a:r>
              <a:rPr lang="en-US" dirty="0">
                <a:latin typeface="Poor Richard" panose="02080502050505020702" pitchFamily="18" charset="0"/>
              </a:rPr>
              <a:t>Due to the unending corruption in the country with very little economic development, the country’s public debt currently stands at 6, 098 million euros. </a:t>
            </a:r>
            <a:endParaRPr lang="en-US" dirty="0" smtClean="0">
              <a:latin typeface="Poor Richard" panose="02080502050505020702" pitchFamily="18" charset="0"/>
            </a:endParaRPr>
          </a:p>
          <a:p>
            <a:pPr algn="just">
              <a:lnSpc>
                <a:spcPct val="200000"/>
              </a:lnSpc>
            </a:pPr>
            <a:r>
              <a:rPr lang="en-US" dirty="0">
                <a:latin typeface="Poor Richard" panose="02080502050505020702" pitchFamily="18" charset="0"/>
              </a:rPr>
              <a:t>In 2018, the national debt amounted to nearly 15% of the GDP. As of 2020, the country’s unemployment rate stood at 4.3%, representing a 0.1% increase from the year before. </a:t>
            </a:r>
            <a:endParaRPr lang="en-US" dirty="0" smtClean="0">
              <a:latin typeface="Poor Richard" panose="02080502050505020702" pitchFamily="18" charset="0"/>
            </a:endParaRPr>
          </a:p>
          <a:p>
            <a:pPr algn="just">
              <a:lnSpc>
                <a:spcPct val="200000"/>
              </a:lnSpc>
            </a:pPr>
            <a:r>
              <a:rPr lang="en-US" dirty="0">
                <a:latin typeface="Poor Richard" panose="02080502050505020702" pitchFamily="18" charset="0"/>
              </a:rPr>
              <a:t>Approximately 72% of the overall population observably live below the poverty line an indication that the country is one of the poorest in Africa. </a:t>
            </a:r>
            <a:endParaRPr lang="en-US" dirty="0" smtClean="0">
              <a:latin typeface="Poor Richard" panose="02080502050505020702" pitchFamily="18" charset="0"/>
            </a:endParaRPr>
          </a:p>
          <a:p>
            <a:pPr algn="just">
              <a:lnSpc>
                <a:spcPct val="200000"/>
              </a:lnSpc>
            </a:pPr>
            <a:r>
              <a:rPr lang="en-US" dirty="0" smtClean="0">
                <a:latin typeface="Poor Richard" panose="02080502050505020702" pitchFamily="18" charset="0"/>
              </a:rPr>
              <a:t>The country’s economic situation largely depends on the international prices for cobalt and copper. For instance, the country registered a decline in economic growth from 5.8% in 2017 to 4.4% in 2018 due to a decline in global prices of these commodities.</a:t>
            </a:r>
            <a:endParaRPr lang="en-US" dirty="0">
              <a:latin typeface="Poor Richard" panose="02080502050505020702" pitchFamily="18" charset="0"/>
            </a:endParaRPr>
          </a:p>
        </p:txBody>
      </p:sp>
    </p:spTree>
    <p:extLst>
      <p:ext uri="{BB962C8B-B14F-4D97-AF65-F5344CB8AC3E}">
        <p14:creationId xmlns:p14="http://schemas.microsoft.com/office/powerpoint/2010/main" val="3459712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6401" y="969818"/>
            <a:ext cx="9828211" cy="4941404"/>
          </a:xfrm>
        </p:spPr>
        <p:txBody>
          <a:bodyPr>
            <a:normAutofit fontScale="92500" lnSpcReduction="10000"/>
          </a:bodyPr>
          <a:lstStyle/>
          <a:p>
            <a:pPr algn="just">
              <a:lnSpc>
                <a:spcPct val="200000"/>
              </a:lnSpc>
            </a:pPr>
            <a:r>
              <a:rPr lang="en-US" dirty="0" smtClean="0">
                <a:latin typeface="Poor Richard" panose="02080502050505020702" pitchFamily="18" charset="0"/>
              </a:rPr>
              <a:t>As a member state of the SADC, the country’s major exports include copper, cobalt, diamonds and gold. It is essential to understand that the major trading partners for this country include China, Zambia and South Korea. </a:t>
            </a:r>
          </a:p>
          <a:p>
            <a:pPr algn="just">
              <a:lnSpc>
                <a:spcPct val="200000"/>
              </a:lnSpc>
            </a:pPr>
            <a:r>
              <a:rPr lang="en-US" dirty="0" smtClean="0">
                <a:latin typeface="Poor Richard" panose="02080502050505020702" pitchFamily="18" charset="0"/>
              </a:rPr>
              <a:t>The country’s major imports include drugs, machinery, fuel and equipment. Based on a report by the World Bank, DRC has a potential becoming a leading exporter of land resources and driver of African growth, however, corruption and the unending wars in the eastern Kivu region have made this seem impossible.</a:t>
            </a:r>
          </a:p>
          <a:p>
            <a:pPr algn="just">
              <a:lnSpc>
                <a:spcPct val="200000"/>
              </a:lnSpc>
            </a:pPr>
            <a:r>
              <a:rPr lang="en-US" dirty="0" smtClean="0">
                <a:latin typeface="Poor Richard" panose="02080502050505020702" pitchFamily="18" charset="0"/>
              </a:rPr>
              <a:t>The country arguably has a bright future in terms of development, however it is yet to fully recover from the series of conflicts that broke out in the 1990s.</a:t>
            </a:r>
          </a:p>
          <a:p>
            <a:pPr algn="just">
              <a:lnSpc>
                <a:spcPct val="200000"/>
              </a:lnSpc>
            </a:pPr>
            <a:r>
              <a:rPr lang="en-US" dirty="0" smtClean="0">
                <a:latin typeface="Poor Richard" panose="02080502050505020702" pitchFamily="18" charset="0"/>
              </a:rPr>
              <a:t>Also, the country’s debt risk remains moderate, however the government is observably struggling to implement most of its policies due to the fairly weak revenues.</a:t>
            </a:r>
            <a:endParaRPr lang="en-US" dirty="0">
              <a:latin typeface="Poor Richard" panose="02080502050505020702" pitchFamily="18" charset="0"/>
            </a:endParaRPr>
          </a:p>
        </p:txBody>
      </p:sp>
    </p:spTree>
    <p:extLst>
      <p:ext uri="{BB962C8B-B14F-4D97-AF65-F5344CB8AC3E}">
        <p14:creationId xmlns:p14="http://schemas.microsoft.com/office/powerpoint/2010/main" val="1209339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983" y="624110"/>
            <a:ext cx="9883630" cy="525817"/>
          </a:xfrm>
        </p:spPr>
        <p:txBody>
          <a:bodyPr>
            <a:normAutofit fontScale="90000"/>
          </a:bodyPr>
          <a:lstStyle/>
          <a:p>
            <a:pPr algn="ctr"/>
            <a:r>
              <a:rPr lang="en-US" dirty="0" smtClean="0">
                <a:latin typeface="Poor Richard" panose="02080502050505020702" pitchFamily="18" charset="0"/>
              </a:rPr>
              <a:t>An image showing the position of the DRC</a:t>
            </a:r>
            <a:endParaRPr lang="en-US" dirty="0">
              <a:latin typeface="Poor Richard" panose="02080502050505020702" pitchFamily="18" charset="0"/>
            </a:endParaRPr>
          </a:p>
        </p:txBody>
      </p:sp>
      <p:pic>
        <p:nvPicPr>
          <p:cNvPr id="5" name="Content Placeholder 4"/>
          <p:cNvPicPr>
            <a:picLocks noGrp="1" noChangeAspect="1"/>
          </p:cNvPicPr>
          <p:nvPr>
            <p:ph idx="1"/>
          </p:nvPr>
        </p:nvPicPr>
        <p:blipFill>
          <a:blip r:embed="rId2"/>
          <a:stretch>
            <a:fillRect/>
          </a:stretch>
        </p:blipFill>
        <p:spPr>
          <a:xfrm>
            <a:off x="1620982" y="1246909"/>
            <a:ext cx="9185563" cy="4890655"/>
          </a:xfrm>
          <a:prstGeom prst="rect">
            <a:avLst/>
          </a:prstGeom>
        </p:spPr>
      </p:pic>
    </p:spTree>
    <p:extLst>
      <p:ext uri="{BB962C8B-B14F-4D97-AF65-F5344CB8AC3E}">
        <p14:creationId xmlns:p14="http://schemas.microsoft.com/office/powerpoint/2010/main" val="2881052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565" y="624110"/>
            <a:ext cx="9939048" cy="456545"/>
          </a:xfrm>
        </p:spPr>
        <p:txBody>
          <a:bodyPr>
            <a:normAutofit fontScale="90000"/>
          </a:bodyPr>
          <a:lstStyle/>
          <a:p>
            <a:pPr algn="ctr"/>
            <a:r>
              <a:rPr lang="en-US" dirty="0" smtClean="0">
                <a:latin typeface="Poor Richard" panose="02080502050505020702" pitchFamily="18" charset="0"/>
              </a:rPr>
              <a:t>Gross Domestic Product</a:t>
            </a:r>
            <a:endParaRPr lang="en-US" dirty="0">
              <a:latin typeface="Poor Richard" panose="02080502050505020702" pitchFamily="18"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001042028"/>
              </p:ext>
            </p:extLst>
          </p:nvPr>
        </p:nvGraphicFramePr>
        <p:xfrm>
          <a:off x="1565565" y="1080655"/>
          <a:ext cx="9939048" cy="48311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60955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684332222"/>
              </p:ext>
            </p:extLst>
          </p:nvPr>
        </p:nvGraphicFramePr>
        <p:xfrm>
          <a:off x="1593850" y="1905000"/>
          <a:ext cx="9910763" cy="4006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0260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val="1315650899"/>
              </p:ext>
            </p:extLst>
          </p:nvPr>
        </p:nvGraphicFramePr>
        <p:xfrm>
          <a:off x="1731963" y="1905000"/>
          <a:ext cx="9772650" cy="40068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36036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04521425"/>
              </p:ext>
            </p:extLst>
          </p:nvPr>
        </p:nvGraphicFramePr>
        <p:xfrm>
          <a:off x="1620838" y="2133600"/>
          <a:ext cx="9883775" cy="3778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749450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7127" y="624110"/>
            <a:ext cx="9897485" cy="567381"/>
          </a:xfrm>
        </p:spPr>
        <p:txBody>
          <a:bodyPr>
            <a:normAutofit fontScale="90000"/>
          </a:bodyPr>
          <a:lstStyle/>
          <a:p>
            <a:pPr algn="ctr"/>
            <a:r>
              <a:rPr lang="en-US" b="1" dirty="0" smtClean="0">
                <a:latin typeface="Poor Richard" panose="02080502050505020702" pitchFamily="18" charset="0"/>
              </a:rPr>
              <a:t>Similarities </a:t>
            </a:r>
            <a:endParaRPr lang="en-US" b="1" dirty="0">
              <a:latin typeface="Poor Richard" panose="02080502050505020702" pitchFamily="18" charset="0"/>
            </a:endParaRPr>
          </a:p>
        </p:txBody>
      </p:sp>
      <p:sp>
        <p:nvSpPr>
          <p:cNvPr id="3" name="Content Placeholder 2"/>
          <p:cNvSpPr>
            <a:spLocks noGrp="1"/>
          </p:cNvSpPr>
          <p:nvPr>
            <p:ph idx="1"/>
          </p:nvPr>
        </p:nvSpPr>
        <p:spPr>
          <a:xfrm>
            <a:off x="1607127" y="1302327"/>
            <a:ext cx="9897485" cy="4608895"/>
          </a:xfrm>
        </p:spPr>
        <p:txBody>
          <a:bodyPr/>
          <a:lstStyle/>
          <a:p>
            <a:pPr algn="just">
              <a:lnSpc>
                <a:spcPct val="200000"/>
              </a:lnSpc>
            </a:pPr>
            <a:r>
              <a:rPr lang="en-US" dirty="0" smtClean="0">
                <a:latin typeface="Poor Richard" panose="02080502050505020702" pitchFamily="18" charset="0"/>
              </a:rPr>
              <a:t>Both countries are developing economies with significant portion of their populations still living in poverty. </a:t>
            </a:r>
          </a:p>
          <a:p>
            <a:pPr algn="just">
              <a:lnSpc>
                <a:spcPct val="200000"/>
              </a:lnSpc>
            </a:pPr>
            <a:r>
              <a:rPr lang="en-US" dirty="0" smtClean="0">
                <a:latin typeface="Poor Richard" panose="02080502050505020702" pitchFamily="18" charset="0"/>
              </a:rPr>
              <a:t>Both countries are struggling to address the issues of insecurity. </a:t>
            </a:r>
          </a:p>
          <a:p>
            <a:pPr algn="just">
              <a:lnSpc>
                <a:spcPct val="200000"/>
              </a:lnSpc>
            </a:pPr>
            <a:r>
              <a:rPr lang="en-US" dirty="0" smtClean="0">
                <a:latin typeface="Poor Richard" panose="02080502050505020702" pitchFamily="18" charset="0"/>
              </a:rPr>
              <a:t>Corruption is still a major issue in both countries </a:t>
            </a:r>
          </a:p>
          <a:p>
            <a:pPr algn="just">
              <a:lnSpc>
                <a:spcPct val="200000"/>
              </a:lnSpc>
            </a:pPr>
            <a:r>
              <a:rPr lang="en-US" dirty="0" smtClean="0">
                <a:latin typeface="Poor Richard" panose="02080502050505020702" pitchFamily="18" charset="0"/>
              </a:rPr>
              <a:t>The governments of these countries still lack the ability to create capacity for their populations.</a:t>
            </a:r>
          </a:p>
          <a:p>
            <a:pPr algn="just">
              <a:lnSpc>
                <a:spcPct val="200000"/>
              </a:lnSpc>
            </a:pPr>
            <a:r>
              <a:rPr lang="en-US" dirty="0" smtClean="0">
                <a:latin typeface="Poor Richard" panose="02080502050505020702" pitchFamily="18" charset="0"/>
              </a:rPr>
              <a:t>Both countries depend on the exportation of  land resources for the sustenance of the economy. </a:t>
            </a:r>
          </a:p>
          <a:p>
            <a:pPr algn="just">
              <a:lnSpc>
                <a:spcPct val="200000"/>
              </a:lnSpc>
            </a:pPr>
            <a:r>
              <a:rPr lang="en-US" dirty="0" smtClean="0">
                <a:latin typeface="Poor Richard" panose="02080502050505020702" pitchFamily="18" charset="0"/>
              </a:rPr>
              <a:t>The management of external debt is still a problem for both countries.</a:t>
            </a:r>
          </a:p>
        </p:txBody>
      </p:sp>
    </p:spTree>
    <p:extLst>
      <p:ext uri="{BB962C8B-B14F-4D97-AF65-F5344CB8AC3E}">
        <p14:creationId xmlns:p14="http://schemas.microsoft.com/office/powerpoint/2010/main" val="2491826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24110"/>
            <a:ext cx="9980613" cy="622799"/>
          </a:xfrm>
        </p:spPr>
        <p:txBody>
          <a:bodyPr>
            <a:normAutofit fontScale="90000"/>
          </a:bodyPr>
          <a:lstStyle/>
          <a:p>
            <a:pPr algn="ctr"/>
            <a:r>
              <a:rPr lang="en-US" b="1" dirty="0" smtClean="0">
                <a:latin typeface="Poor Richard" panose="02080502050505020702" pitchFamily="18" charset="0"/>
              </a:rPr>
              <a:t>References </a:t>
            </a:r>
            <a:endParaRPr lang="en-US" b="1" dirty="0">
              <a:latin typeface="Poor Richard" panose="02080502050505020702" pitchFamily="18" charset="0"/>
            </a:endParaRPr>
          </a:p>
        </p:txBody>
      </p:sp>
      <p:sp>
        <p:nvSpPr>
          <p:cNvPr id="3" name="Content Placeholder 2"/>
          <p:cNvSpPr>
            <a:spLocks noGrp="1"/>
          </p:cNvSpPr>
          <p:nvPr>
            <p:ph idx="1"/>
          </p:nvPr>
        </p:nvSpPr>
        <p:spPr>
          <a:xfrm>
            <a:off x="1524000" y="1246909"/>
            <a:ext cx="9980612" cy="4664313"/>
          </a:xfrm>
        </p:spPr>
        <p:txBody>
          <a:bodyPr>
            <a:normAutofit fontScale="85000" lnSpcReduction="10000"/>
          </a:bodyPr>
          <a:lstStyle/>
          <a:p>
            <a:pPr algn="just">
              <a:lnSpc>
                <a:spcPct val="170000"/>
              </a:lnSpc>
            </a:pPr>
            <a:r>
              <a:rPr lang="en-US" dirty="0" smtClean="0">
                <a:latin typeface="Poor Richard" panose="02080502050505020702" pitchFamily="18" charset="0"/>
              </a:rPr>
              <a:t>Pletcher. (2020</a:t>
            </a:r>
            <a:r>
              <a:rPr lang="en-US" dirty="0">
                <a:latin typeface="Poor Richard" panose="02080502050505020702" pitchFamily="18" charset="0"/>
              </a:rPr>
              <a:t>). National debt in relation to gross domestic product (GDP</a:t>
            </a:r>
            <a:r>
              <a:rPr lang="en-US" dirty="0" smtClean="0">
                <a:latin typeface="Poor Richard" panose="02080502050505020702" pitchFamily="18" charset="0"/>
              </a:rPr>
              <a:t>). </a:t>
            </a:r>
            <a:r>
              <a:rPr lang="en-US" dirty="0">
                <a:latin typeface="Poor Richard" panose="02080502050505020702" pitchFamily="18" charset="0"/>
              </a:rPr>
              <a:t>Retrieved from: </a:t>
            </a:r>
            <a:r>
              <a:rPr lang="en-US" dirty="0">
                <a:latin typeface="Poor Richard" panose="02080502050505020702" pitchFamily="18" charset="0"/>
                <a:hlinkClick r:id="rId2"/>
              </a:rPr>
              <a:t>https://www.statista.com/statistics/1044558/national-debt-of-democratic-republic-of-congo-in-relation-to-gross-domestic-product-gdp</a:t>
            </a:r>
            <a:r>
              <a:rPr lang="en-US" dirty="0" smtClean="0">
                <a:latin typeface="Poor Richard" panose="02080502050505020702" pitchFamily="18" charset="0"/>
                <a:hlinkClick r:id="rId2"/>
              </a:rPr>
              <a:t>/</a:t>
            </a:r>
            <a:endParaRPr lang="en-US" dirty="0" smtClean="0">
              <a:latin typeface="Poor Richard" panose="02080502050505020702" pitchFamily="18" charset="0"/>
            </a:endParaRPr>
          </a:p>
          <a:p>
            <a:pPr algn="just">
              <a:lnSpc>
                <a:spcPct val="170000"/>
              </a:lnSpc>
            </a:pPr>
            <a:r>
              <a:rPr lang="en-US" dirty="0" smtClean="0">
                <a:latin typeface="Poor Richard" panose="02080502050505020702" pitchFamily="18" charset="0"/>
              </a:rPr>
              <a:t>Pletcher. </a:t>
            </a:r>
            <a:r>
              <a:rPr lang="en-US" dirty="0">
                <a:latin typeface="Poor Richard" panose="02080502050505020702" pitchFamily="18" charset="0"/>
              </a:rPr>
              <a:t>(2020). National debt from 2015 to 2025 in relation to gross domestic </a:t>
            </a:r>
            <a:r>
              <a:rPr lang="en-US" dirty="0" smtClean="0">
                <a:latin typeface="Poor Richard" panose="02080502050505020702" pitchFamily="18" charset="0"/>
              </a:rPr>
              <a:t>product. Retrieved from</a:t>
            </a:r>
            <a:r>
              <a:rPr lang="en-US" dirty="0">
                <a:latin typeface="Poor Richard" panose="02080502050505020702" pitchFamily="18" charset="0"/>
              </a:rPr>
              <a:t>: </a:t>
            </a:r>
            <a:r>
              <a:rPr lang="en-US" dirty="0">
                <a:latin typeface="Poor Richard" panose="02080502050505020702" pitchFamily="18" charset="0"/>
                <a:hlinkClick r:id="rId3"/>
              </a:rPr>
              <a:t>https://www.statista.com/statistics/383195/national-debt-of-nigeria-in-relation-to-gross-domestic-product-gdp</a:t>
            </a:r>
            <a:r>
              <a:rPr lang="en-US" dirty="0" smtClean="0">
                <a:latin typeface="Poor Richard" panose="02080502050505020702" pitchFamily="18" charset="0"/>
                <a:hlinkClick r:id="rId3"/>
              </a:rPr>
              <a:t>/</a:t>
            </a:r>
            <a:endParaRPr lang="en-US" dirty="0" smtClean="0">
              <a:latin typeface="Poor Richard" panose="02080502050505020702" pitchFamily="18" charset="0"/>
            </a:endParaRPr>
          </a:p>
          <a:p>
            <a:pPr algn="just">
              <a:lnSpc>
                <a:spcPct val="170000"/>
              </a:lnSpc>
            </a:pPr>
            <a:r>
              <a:rPr lang="en-US" dirty="0" smtClean="0">
                <a:latin typeface="Poor Richard" panose="02080502050505020702" pitchFamily="18" charset="0"/>
              </a:rPr>
              <a:t>The World Bank in DRC. </a:t>
            </a:r>
            <a:r>
              <a:rPr lang="en-US" dirty="0">
                <a:latin typeface="Poor Richard" panose="02080502050505020702" pitchFamily="18" charset="0"/>
              </a:rPr>
              <a:t>(2020). </a:t>
            </a:r>
            <a:r>
              <a:rPr lang="en-US" dirty="0" smtClean="0">
                <a:latin typeface="Poor Richard" panose="02080502050505020702" pitchFamily="18" charset="0"/>
              </a:rPr>
              <a:t>Retrieved from: </a:t>
            </a:r>
            <a:r>
              <a:rPr lang="en-US" dirty="0" smtClean="0">
                <a:latin typeface="Poor Richard" panose="02080502050505020702" pitchFamily="18" charset="0"/>
                <a:hlinkClick r:id="rId4"/>
              </a:rPr>
              <a:t>https</a:t>
            </a:r>
            <a:r>
              <a:rPr lang="en-US" dirty="0">
                <a:latin typeface="Poor Richard" panose="02080502050505020702" pitchFamily="18" charset="0"/>
                <a:hlinkClick r:id="rId4"/>
              </a:rPr>
              <a:t>://</a:t>
            </a:r>
            <a:r>
              <a:rPr lang="en-US" dirty="0" smtClean="0">
                <a:latin typeface="Poor Richard" panose="02080502050505020702" pitchFamily="18" charset="0"/>
                <a:hlinkClick r:id="rId4"/>
              </a:rPr>
              <a:t>www.worldbank.org/en/country/drc/overview</a:t>
            </a:r>
            <a:endParaRPr lang="en-US" dirty="0" smtClean="0">
              <a:latin typeface="Poor Richard" panose="02080502050505020702" pitchFamily="18" charset="0"/>
            </a:endParaRPr>
          </a:p>
          <a:p>
            <a:pPr algn="just">
              <a:lnSpc>
                <a:spcPct val="170000"/>
              </a:lnSpc>
            </a:pPr>
            <a:r>
              <a:rPr lang="en-US" dirty="0" err="1">
                <a:latin typeface="Poor Richard" panose="02080502050505020702" pitchFamily="18" charset="0"/>
              </a:rPr>
              <a:t>Rebolledo</a:t>
            </a:r>
            <a:r>
              <a:rPr lang="en-US" dirty="0">
                <a:latin typeface="Poor Richard" panose="02080502050505020702" pitchFamily="18" charset="0"/>
              </a:rPr>
              <a:t> </a:t>
            </a:r>
            <a:r>
              <a:rPr lang="en-US" dirty="0" err="1">
                <a:latin typeface="Poor Richard" panose="02080502050505020702" pitchFamily="18" charset="0"/>
              </a:rPr>
              <a:t>Dellepiane</a:t>
            </a:r>
            <a:r>
              <a:rPr lang="en-US" dirty="0">
                <a:latin typeface="Poor Richard" panose="02080502050505020702" pitchFamily="18" charset="0"/>
              </a:rPr>
              <a:t>, M. A. (2009). IFC in Nigeria: 1998-2007-an independent country impact review (No. 53846, pp. 1-151). The World Bank</a:t>
            </a:r>
            <a:r>
              <a:rPr lang="en-US" dirty="0" smtClean="0">
                <a:latin typeface="Poor Richard" panose="02080502050505020702" pitchFamily="18" charset="0"/>
              </a:rPr>
              <a:t>.</a:t>
            </a:r>
          </a:p>
          <a:p>
            <a:pPr algn="just">
              <a:lnSpc>
                <a:spcPct val="170000"/>
              </a:lnSpc>
            </a:pPr>
            <a:r>
              <a:rPr lang="en-US" dirty="0">
                <a:latin typeface="Poor Richard" panose="02080502050505020702" pitchFamily="18" charset="0"/>
              </a:rPr>
              <a:t>Kavalsky, B. G., </a:t>
            </a:r>
            <a:r>
              <a:rPr lang="en-US" dirty="0" err="1">
                <a:latin typeface="Poor Richard" panose="02080502050505020702" pitchFamily="18" charset="0"/>
              </a:rPr>
              <a:t>Gwin</a:t>
            </a:r>
            <a:r>
              <a:rPr lang="en-US" dirty="0">
                <a:latin typeface="Poor Richard" panose="02080502050505020702" pitchFamily="18" charset="0"/>
              </a:rPr>
              <a:t>, C., Pearce, D., </a:t>
            </a:r>
            <a:r>
              <a:rPr lang="en-US" dirty="0" err="1">
                <a:latin typeface="Poor Richard" panose="02080502050505020702" pitchFamily="18" charset="0"/>
              </a:rPr>
              <a:t>Sud</a:t>
            </a:r>
            <a:r>
              <a:rPr lang="en-US" dirty="0">
                <a:latin typeface="Poor Richard" panose="02080502050505020702" pitchFamily="18" charset="0"/>
              </a:rPr>
              <a:t>, I. K., &amp; </a:t>
            </a:r>
            <a:r>
              <a:rPr lang="en-US" dirty="0" err="1">
                <a:latin typeface="Poor Richard" panose="02080502050505020702" pitchFamily="18" charset="0"/>
              </a:rPr>
              <a:t>Lyasse</a:t>
            </a:r>
            <a:r>
              <a:rPr lang="en-US" dirty="0">
                <a:latin typeface="Poor Richard" panose="02080502050505020702" pitchFamily="18" charset="0"/>
              </a:rPr>
              <a:t>, O. (2010). Nigeria-Country assistance evaluation, 1998-2007 (No. 100006, pp. 1-120). The World Bank.</a:t>
            </a:r>
          </a:p>
        </p:txBody>
      </p:sp>
    </p:spTree>
    <p:extLst>
      <p:ext uri="{BB962C8B-B14F-4D97-AF65-F5344CB8AC3E}">
        <p14:creationId xmlns:p14="http://schemas.microsoft.com/office/powerpoint/2010/main" val="1042489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10145" y="2133600"/>
            <a:ext cx="9994467" cy="3777622"/>
          </a:xfrm>
        </p:spPr>
        <p:txBody>
          <a:bodyPr>
            <a:normAutofit lnSpcReduction="10000"/>
          </a:bodyPr>
          <a:lstStyle/>
          <a:p>
            <a:pPr algn="just">
              <a:lnSpc>
                <a:spcPct val="150000"/>
              </a:lnSpc>
            </a:pPr>
            <a:r>
              <a:rPr lang="en-US" dirty="0">
                <a:latin typeface="Poor Richard" panose="02080502050505020702" pitchFamily="18" charset="0"/>
              </a:rPr>
              <a:t>Litwack, J. (2013). Nigeria economic report (No. 77684, pp. 1-43). The World Bank</a:t>
            </a:r>
            <a:r>
              <a:rPr lang="en-US" dirty="0" smtClean="0">
                <a:latin typeface="Poor Richard" panose="02080502050505020702" pitchFamily="18" charset="0"/>
              </a:rPr>
              <a:t>.</a:t>
            </a:r>
          </a:p>
          <a:p>
            <a:pPr algn="just">
              <a:lnSpc>
                <a:spcPct val="150000"/>
              </a:lnSpc>
            </a:pPr>
            <a:r>
              <a:rPr lang="en-US" dirty="0" err="1">
                <a:latin typeface="Poor Richard" panose="02080502050505020702" pitchFamily="18" charset="0"/>
              </a:rPr>
              <a:t>Kobia</a:t>
            </a:r>
            <a:r>
              <a:rPr lang="en-US" dirty="0">
                <a:latin typeface="Poor Richard" panose="02080502050505020702" pitchFamily="18" charset="0"/>
              </a:rPr>
              <a:t>, R. (2002). European union commission policy in the DRC. Review of African Political Economy, 29(93-94), 431-443</a:t>
            </a:r>
            <a:r>
              <a:rPr lang="en-US" dirty="0" smtClean="0">
                <a:latin typeface="Poor Richard" panose="02080502050505020702" pitchFamily="18" charset="0"/>
              </a:rPr>
              <a:t>.</a:t>
            </a:r>
          </a:p>
          <a:p>
            <a:pPr algn="just">
              <a:lnSpc>
                <a:spcPct val="150000"/>
              </a:lnSpc>
            </a:pPr>
            <a:r>
              <a:rPr lang="en-US" dirty="0" err="1">
                <a:latin typeface="Poor Richard" panose="02080502050505020702" pitchFamily="18" charset="0"/>
              </a:rPr>
              <a:t>Matamba</a:t>
            </a:r>
            <a:r>
              <a:rPr lang="en-US" dirty="0">
                <a:latin typeface="Poor Richard" panose="02080502050505020702" pitchFamily="18" charset="0"/>
              </a:rPr>
              <a:t>, H. (2011). Proposal of Solution on the Chaotic Political Situation in </a:t>
            </a:r>
            <a:r>
              <a:rPr lang="en-US" dirty="0" err="1">
                <a:latin typeface="Poor Richard" panose="02080502050505020702" pitchFamily="18" charset="0"/>
              </a:rPr>
              <a:t>Drc</a:t>
            </a:r>
            <a:r>
              <a:rPr lang="en-US" dirty="0">
                <a:latin typeface="Poor Richard" panose="02080502050505020702" pitchFamily="18" charset="0"/>
              </a:rPr>
              <a:t>. </a:t>
            </a:r>
            <a:r>
              <a:rPr lang="en-US" dirty="0" err="1">
                <a:latin typeface="Poor Richard" panose="02080502050505020702" pitchFamily="18" charset="0"/>
              </a:rPr>
              <a:t>Xlibris</a:t>
            </a:r>
            <a:r>
              <a:rPr lang="en-US" dirty="0">
                <a:latin typeface="Poor Richard" panose="02080502050505020702" pitchFamily="18" charset="0"/>
              </a:rPr>
              <a:t> Corporation</a:t>
            </a:r>
            <a:r>
              <a:rPr lang="en-US" dirty="0" smtClean="0">
                <a:latin typeface="Poor Richard" panose="02080502050505020702" pitchFamily="18" charset="0"/>
              </a:rPr>
              <a:t>.</a:t>
            </a:r>
          </a:p>
          <a:p>
            <a:pPr algn="just">
              <a:lnSpc>
                <a:spcPct val="150000"/>
              </a:lnSpc>
            </a:pPr>
            <a:r>
              <a:rPr lang="en-US" dirty="0">
                <a:latin typeface="Poor Richard" panose="02080502050505020702" pitchFamily="18" charset="0"/>
              </a:rPr>
              <a:t>UDEH, S. N., UGWU, J. I., &amp; </a:t>
            </a:r>
            <a:r>
              <a:rPr lang="en-US" dirty="0" err="1">
                <a:latin typeface="Poor Richard" panose="02080502050505020702" pitchFamily="18" charset="0"/>
              </a:rPr>
              <a:t>Onwuka</a:t>
            </a:r>
            <a:r>
              <a:rPr lang="en-US" dirty="0">
                <a:latin typeface="Poor Richard" panose="02080502050505020702" pitchFamily="18" charset="0"/>
              </a:rPr>
              <a:t>, I. O. (2016). External debt and economic growth: The Nigeria experience. European Journal of Accounting Auditing and Finance Research, 4(2), 33-48</a:t>
            </a:r>
            <a:r>
              <a:rPr lang="en-US" dirty="0" smtClean="0">
                <a:latin typeface="Poor Richard" panose="02080502050505020702" pitchFamily="18" charset="0"/>
              </a:rPr>
              <a:t>.</a:t>
            </a:r>
          </a:p>
          <a:p>
            <a:pPr algn="just">
              <a:lnSpc>
                <a:spcPct val="150000"/>
              </a:lnSpc>
            </a:pPr>
            <a:r>
              <a:rPr lang="en-US" dirty="0" err="1">
                <a:latin typeface="Poor Richard" panose="02080502050505020702" pitchFamily="18" charset="0"/>
              </a:rPr>
              <a:t>Moki</a:t>
            </a:r>
            <a:r>
              <a:rPr lang="en-US" dirty="0">
                <a:latin typeface="Poor Richard" panose="02080502050505020702" pitchFamily="18" charset="0"/>
              </a:rPr>
              <a:t>, M. (2012). An analysis of the relationship between public debt and economic growth in Africa (Doctoral dissertation).</a:t>
            </a:r>
          </a:p>
        </p:txBody>
      </p:sp>
    </p:spTree>
    <p:extLst>
      <p:ext uri="{BB962C8B-B14F-4D97-AF65-F5344CB8AC3E}">
        <p14:creationId xmlns:p14="http://schemas.microsoft.com/office/powerpoint/2010/main" val="245946893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305</TotalTime>
  <Words>2308</Words>
  <Application>Microsoft Office PowerPoint</Application>
  <PresentationFormat>Widescreen</PresentationFormat>
  <Paragraphs>102</Paragraphs>
  <Slides>22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Century Gothic</vt:lpstr>
      <vt:lpstr>Poor Richard</vt:lpstr>
      <vt:lpstr>Wingdings 3</vt:lpstr>
      <vt:lpstr>Wisp</vt:lpstr>
      <vt:lpstr>Country Comparison    Author  Institutional Affiliation  Instructor  Course code  Date of submission </vt:lpstr>
      <vt:lpstr>The Federal Republic of Nigeria </vt:lpstr>
      <vt:lpstr>PowerPoint Presentation</vt:lpstr>
      <vt:lpstr>PowerPoint Presentation</vt:lpstr>
      <vt:lpstr>PowerPoint Presentation</vt:lpstr>
      <vt:lpstr>PowerPoint Presentation</vt:lpstr>
      <vt:lpstr>PowerPoint Presentation</vt:lpstr>
      <vt:lpstr>PowerPoint Presentation</vt:lpstr>
      <vt:lpstr>An image showing the position of Nigeria in Africa </vt:lpstr>
      <vt:lpstr>The Democratic Republic of Congo</vt:lpstr>
      <vt:lpstr>PowerPoint Presentation</vt:lpstr>
      <vt:lpstr>PowerPoint Presentation</vt:lpstr>
      <vt:lpstr>PowerPoint Presentation</vt:lpstr>
      <vt:lpstr>PowerPoint Presentation</vt:lpstr>
      <vt:lpstr>An image showing the position of the DRC</vt:lpstr>
      <vt:lpstr>Gross Domestic Product</vt:lpstr>
      <vt:lpstr>PowerPoint Presentation</vt:lpstr>
      <vt:lpstr>PowerPoint Presentation</vt:lpstr>
      <vt:lpstr>PowerPoint Presentation</vt:lpstr>
      <vt:lpstr>Similarities </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Steve0798266195</dc:creator>
  <cp:lastModifiedBy>Steve0798266195</cp:lastModifiedBy>
  <cp:revision>110</cp:revision>
  <dcterms:created xsi:type="dcterms:W3CDTF">2021-01-10T20:58:26Z</dcterms:created>
  <dcterms:modified xsi:type="dcterms:W3CDTF">2021-01-11T10:02:29Z</dcterms:modified>
</cp:coreProperties>
</file>