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5" d="100"/>
          <a:sy n="75" d="100"/>
        </p:scale>
        <p:origin x="1038" y="5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1960222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3932410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3361856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22021486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50638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3688779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2419331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359314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840894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1258273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CF5903-963B-4C0B-90A1-B4F6855C9C1D}" type="datetimeFigureOut">
              <a:rPr lang="en-US" smtClean="0"/>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E03542-567D-4C5B-8210-D71E05521139}" type="slidenum">
              <a:rPr lang="en-US" smtClean="0"/>
              <a:t>‹#›</a:t>
            </a:fld>
            <a:endParaRPr lang="en-US" dirty="0"/>
          </a:p>
        </p:txBody>
      </p:sp>
    </p:spTree>
    <p:extLst>
      <p:ext uri="{BB962C8B-B14F-4D97-AF65-F5344CB8AC3E}">
        <p14:creationId xmlns:p14="http://schemas.microsoft.com/office/powerpoint/2010/main" val="3899883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CF5903-963B-4C0B-90A1-B4F6855C9C1D}" type="datetimeFigureOut">
              <a:rPr lang="en-US" smtClean="0"/>
              <a:t>7/30/2018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E03542-567D-4C5B-8210-D71E05521139}" type="slidenum">
              <a:rPr lang="en-US" smtClean="0"/>
              <a:t>‹#›</a:t>
            </a:fld>
            <a:endParaRPr lang="en-US" dirty="0"/>
          </a:p>
        </p:txBody>
      </p:sp>
    </p:spTree>
    <p:extLst>
      <p:ext uri="{BB962C8B-B14F-4D97-AF65-F5344CB8AC3E}">
        <p14:creationId xmlns:p14="http://schemas.microsoft.com/office/powerpoint/2010/main" val="2575174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pr" TargetMode="Externa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Times New Roman" pitchFamily="18" charset="0"/>
                <a:cs typeface="Times New Roman" pitchFamily="18" charset="0"/>
              </a:rPr>
              <a:t>Popular culture in Sri Lanka</a:t>
            </a:r>
            <a:endParaRPr lang="en-US" sz="28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Autofit/>
          </a:bodyPr>
          <a:lstStyle/>
          <a:p>
            <a:pPr>
              <a:lnSpc>
                <a:spcPct val="200000"/>
              </a:lnSpc>
            </a:pPr>
            <a:r>
              <a:rPr lang="en-US" sz="2800" dirty="0" smtClean="0">
                <a:latin typeface="Times New Roman" pitchFamily="18" charset="0"/>
                <a:cs typeface="Times New Roman" pitchFamily="18" charset="0"/>
              </a:rPr>
              <a:t>Name </a:t>
            </a:r>
          </a:p>
          <a:p>
            <a:pPr>
              <a:lnSpc>
                <a:spcPct val="200000"/>
              </a:lnSpc>
            </a:pPr>
            <a:r>
              <a:rPr lang="en-US" sz="2800" dirty="0" smtClean="0">
                <a:latin typeface="Times New Roman" pitchFamily="18" charset="0"/>
                <a:cs typeface="Times New Roman" pitchFamily="18" charset="0"/>
              </a:rPr>
              <a:t>Institution </a:t>
            </a:r>
          </a:p>
          <a:p>
            <a:pPr>
              <a:lnSpc>
                <a:spcPct val="200000"/>
              </a:lnSpc>
            </a:pPr>
            <a:r>
              <a:rPr lang="en-US" sz="2800" dirty="0" smtClean="0">
                <a:latin typeface="Times New Roman" pitchFamily="18" charset="0"/>
                <a:cs typeface="Times New Roman" pitchFamily="18" charset="0"/>
              </a:rPr>
              <a:t>Date </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541072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6886574" cy="1143000"/>
          </a:xfrm>
        </p:spPr>
        <p:txBody>
          <a:bodyPr>
            <a:normAutofit/>
          </a:bodyPr>
          <a:lstStyle/>
          <a:p>
            <a:pPr>
              <a:lnSpc>
                <a:spcPct val="200000"/>
              </a:lnSpc>
            </a:pPr>
            <a:r>
              <a:rPr lang="en-US" sz="2800" b="1" dirty="0" smtClean="0">
                <a:latin typeface="Times New Roman" pitchFamily="18" charset="0"/>
                <a:cs typeface="Times New Roman" pitchFamily="18" charset="0"/>
              </a:rPr>
              <a:t>The Kandyan dance in Sri Lanka</a:t>
            </a:r>
            <a:endParaRPr lang="en-US" sz="2800"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76200" y="1524000"/>
            <a:ext cx="2819400" cy="5334000"/>
          </a:xfrm>
        </p:spPr>
        <p:txBody>
          <a:bodyPr>
            <a:normAutofit/>
          </a:bodyPr>
          <a:lstStyle/>
          <a:p>
            <a:pPr marL="0" indent="0">
              <a:lnSpc>
                <a:spcPct val="200000"/>
              </a:lnSpc>
              <a:buNone/>
            </a:pPr>
            <a:r>
              <a:rPr lang="en-US" sz="1200" dirty="0" smtClean="0">
                <a:latin typeface="Times New Roman" pitchFamily="18" charset="0"/>
                <a:cs typeface="Times New Roman" pitchFamily="18" charset="0"/>
              </a:rPr>
              <a:t>Images of Sri Lanka Traditional dances</a:t>
            </a:r>
            <a:endParaRPr lang="en-US" sz="1200" dirty="0">
              <a:latin typeface="Times New Roman" pitchFamily="18" charset="0"/>
              <a:cs typeface="Times New Roman" pitchFamily="18" charset="0"/>
            </a:endParaRPr>
          </a:p>
        </p:txBody>
      </p:sp>
      <p:sp>
        <p:nvSpPr>
          <p:cNvPr id="4" name="Content Placeholder 3"/>
          <p:cNvSpPr>
            <a:spLocks noGrp="1"/>
          </p:cNvSpPr>
          <p:nvPr>
            <p:ph sz="half" idx="2"/>
          </p:nvPr>
        </p:nvSpPr>
        <p:spPr>
          <a:xfrm>
            <a:off x="2819400" y="1752599"/>
            <a:ext cx="5715000" cy="4495801"/>
          </a:xfrm>
        </p:spPr>
        <p:txBody>
          <a:bodyPr>
            <a:noAutofit/>
          </a:bodyPr>
          <a:lstStyle/>
          <a:p>
            <a:pPr algn="just">
              <a:lnSpc>
                <a:spcPct val="200000"/>
              </a:lnSpc>
            </a:pPr>
            <a:r>
              <a:rPr lang="en-US" sz="1200" dirty="0">
                <a:latin typeface="Times New Roman" pitchFamily="18" charset="0"/>
                <a:cs typeface="Times New Roman" pitchFamily="18" charset="0"/>
              </a:rPr>
              <a:t> The Kenyan dance is the most popular dance in sir lance. This is the dance that is considered as a traditional classical dance in sir lance. This dance involves mostly male dancers. This particular dancing style was derived from southern India. In this great dance, footwork is engaged alongside leaping and whirling. It has the repertoire which is vast which originated from an indigenous ritual dance of ancient times. Traditionally, Kandy, a dance was taught by gurus and guru lineage, and it allowed some changes in dancing techniques. However, it was not until the 1950s when formulated dancing and method of teaching the dancers were used. The dance has a bent as one of the basic poses with legs in a much-opened position with the arms at the shoulder, and the fingers stretched forward.</a:t>
            </a:r>
          </a:p>
          <a:p>
            <a:pPr algn="just">
              <a:lnSpc>
                <a:spcPct val="200000"/>
              </a:lnSpc>
            </a:pPr>
            <a:endParaRPr lang="en-US" sz="1200" dirty="0">
              <a:latin typeface="Times New Roman" pitchFamily="18" charset="0"/>
              <a:cs typeface="Times New Roman" pitchFamily="18" charset="0"/>
            </a:endParaRPr>
          </a:p>
        </p:txBody>
      </p:sp>
      <p:pic>
        <p:nvPicPr>
          <p:cNvPr id="5" name="Picture 4" descr="Image result for classical dances in sri lanka"/>
          <p:cNvPicPr/>
          <p:nvPr/>
        </p:nvPicPr>
        <p:blipFill>
          <a:blip r:embed="rId2">
            <a:extLst>
              <a:ext uri="{28A0092B-C50C-407E-A947-70E740481C1C}">
                <a14:useLocalDpi xmlns:a14="http://schemas.microsoft.com/office/drawing/2010/main" val="0"/>
              </a:ext>
            </a:extLst>
          </a:blip>
          <a:srcRect/>
          <a:stretch>
            <a:fillRect/>
          </a:stretch>
        </p:blipFill>
        <p:spPr bwMode="auto">
          <a:xfrm>
            <a:off x="685800" y="2209800"/>
            <a:ext cx="1981200" cy="1295400"/>
          </a:xfrm>
          <a:prstGeom prst="rect">
            <a:avLst/>
          </a:prstGeom>
          <a:noFill/>
          <a:ln>
            <a:noFill/>
          </a:ln>
        </p:spPr>
      </p:pic>
      <p:pic>
        <p:nvPicPr>
          <p:cNvPr id="6" name="Picture 5" descr="http://disco.teak.fi/asia/wp-content/uploads/2017/10/sri34.jpg"/>
          <p:cNvPicPr/>
          <p:nvPr/>
        </p:nvPicPr>
        <p:blipFill>
          <a:blip r:embed="rId3">
            <a:extLst>
              <a:ext uri="{28A0092B-C50C-407E-A947-70E740481C1C}">
                <a14:useLocalDpi xmlns:a14="http://schemas.microsoft.com/office/drawing/2010/main" val="0"/>
              </a:ext>
            </a:extLst>
          </a:blip>
          <a:srcRect/>
          <a:stretch>
            <a:fillRect/>
          </a:stretch>
        </p:blipFill>
        <p:spPr bwMode="auto">
          <a:xfrm>
            <a:off x="685800" y="3533775"/>
            <a:ext cx="1752600" cy="2628900"/>
          </a:xfrm>
          <a:prstGeom prst="rect">
            <a:avLst/>
          </a:prstGeom>
          <a:noFill/>
          <a:ln>
            <a:noFill/>
          </a:ln>
        </p:spPr>
      </p:pic>
    </p:spTree>
    <p:extLst>
      <p:ext uri="{BB962C8B-B14F-4D97-AF65-F5344CB8AC3E}">
        <p14:creationId xmlns:p14="http://schemas.microsoft.com/office/powerpoint/2010/main" val="2149376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800" b="1" dirty="0" smtClean="0">
                <a:latin typeface="Times New Roman" pitchFamily="18" charset="0"/>
                <a:cs typeface="Times New Roman" pitchFamily="18" charset="0"/>
              </a:rPr>
              <a:t>Sri Linaka Folk music </a:t>
            </a:r>
            <a:endParaRPr lang="en-US" sz="2800" b="1" dirty="0">
              <a:latin typeface="Times New Roman" pitchFamily="18" charset="0"/>
              <a:cs typeface="Times New Roman" pitchFamily="18" charset="0"/>
            </a:endParaRPr>
          </a:p>
        </p:txBody>
      </p:sp>
      <p:sp>
        <p:nvSpPr>
          <p:cNvPr id="4" name="Content Placeholder 3"/>
          <p:cNvSpPr>
            <a:spLocks noGrp="1"/>
          </p:cNvSpPr>
          <p:nvPr>
            <p:ph sz="half" idx="2"/>
          </p:nvPr>
        </p:nvSpPr>
        <p:spPr>
          <a:xfrm>
            <a:off x="3352800" y="1295400"/>
            <a:ext cx="5334000" cy="4830763"/>
          </a:xfrm>
        </p:spPr>
        <p:txBody>
          <a:bodyPr>
            <a:normAutofit/>
          </a:bodyPr>
          <a:lstStyle/>
          <a:p>
            <a:pPr algn="just">
              <a:lnSpc>
                <a:spcPct val="200000"/>
              </a:lnSpc>
            </a:pPr>
            <a:r>
              <a:rPr lang="en-US" sz="1200" dirty="0">
                <a:latin typeface="Times New Roman" pitchFamily="18" charset="0"/>
                <a:cs typeface="Times New Roman" pitchFamily="18" charset="0"/>
              </a:rPr>
              <a:t>The music in Sri Lanka forms its roots in folk rituals, traditional religion for the Buddhist, European colonization legacy and the commercial influence from the Indian culture. </a:t>
            </a:r>
            <a:endParaRPr lang="en-US" sz="1200" dirty="0" smtClean="0">
              <a:latin typeface="Times New Roman" pitchFamily="18" charset="0"/>
              <a:cs typeface="Times New Roman" pitchFamily="18" charset="0"/>
            </a:endParaRPr>
          </a:p>
          <a:p>
            <a:pPr algn="just">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The music in this country is considered as indigenous music which stands as folk and traditional music. This music focuses on the use of drums and singing aspects. The music is mostly associated with melodies of local origin. The songs here share similar repertoire like those of themes. There is no fixation of either a verse or melody. One song can be made used in different tunes from different musicians and at different times. The music takes the form of Sinhala folk poetic recitation. One theme can use in different songs. Little adjustments fortune is made for the words and rhythm to fit a given song.</a:t>
            </a:r>
          </a:p>
          <a:p>
            <a:pPr algn="just">
              <a:lnSpc>
                <a:spcPct val="200000"/>
              </a:lnSpc>
            </a:pPr>
            <a:endParaRPr lang="en-US" sz="1200" dirty="0">
              <a:latin typeface="Times New Roman" pitchFamily="18" charset="0"/>
              <a:cs typeface="Times New Roman" pitchFamily="18" charset="0"/>
            </a:endParaRPr>
          </a:p>
        </p:txBody>
      </p:sp>
      <p:pic>
        <p:nvPicPr>
          <p:cNvPr id="5" name="Content Placeholder 4" descr="Image result for Folk music"/>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05064" y="1752600"/>
            <a:ext cx="2057400" cy="1219199"/>
          </a:xfrm>
          <a:prstGeom prst="rect">
            <a:avLst/>
          </a:prstGeom>
          <a:noFill/>
          <a:ln>
            <a:noFill/>
          </a:ln>
        </p:spPr>
      </p:pic>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1025" name="Picture 5" descr="Description: Image result for Folk mus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200400"/>
            <a:ext cx="2176664" cy="1571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704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467600" cy="1143000"/>
          </a:xfrm>
        </p:spPr>
        <p:txBody>
          <a:bodyPr>
            <a:noAutofit/>
          </a:bodyPr>
          <a:lstStyle/>
          <a:p>
            <a:pPr>
              <a:lnSpc>
                <a:spcPct val="200000"/>
              </a:lnSpc>
            </a:pPr>
            <a:r>
              <a:rPr lang="en-US" sz="2800" b="1" dirty="0" smtClean="0">
                <a:latin typeface="Times New Roman" pitchFamily="18" charset="0"/>
                <a:cs typeface="Times New Roman" pitchFamily="18" charset="0"/>
              </a:rPr>
              <a:t>Sculpture  and Sainting in Sri Lanka </a:t>
            </a:r>
            <a:endParaRPr lang="en-US" sz="2800"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2362200"/>
            <a:ext cx="3124200" cy="4602163"/>
          </a:xfrm>
        </p:spPr>
        <p:txBody>
          <a:bodyPr>
            <a:normAutofit fontScale="85000" lnSpcReduction="10000"/>
          </a:bodyPr>
          <a:lstStyle/>
          <a:p>
            <a:pPr marL="0" indent="0">
              <a:buNone/>
            </a:pPr>
            <a:endParaRPr lang="en-US" dirty="0"/>
          </a:p>
          <a:p>
            <a:pPr marL="0" indent="0">
              <a:buNone/>
            </a:pPr>
            <a:endParaRPr lang="en-US" dirty="0"/>
          </a:p>
          <a:p>
            <a:pPr marL="0" indent="0">
              <a:buNone/>
            </a:pPr>
            <a:r>
              <a:rPr lang="en-US" dirty="0" smtClean="0"/>
              <a:t>22</a:t>
            </a:r>
            <a:endParaRPr lang="en-US" dirty="0"/>
          </a:p>
        </p:txBody>
      </p:sp>
      <p:sp>
        <p:nvSpPr>
          <p:cNvPr id="4" name="Content Placeholder 3"/>
          <p:cNvSpPr>
            <a:spLocks noGrp="1"/>
          </p:cNvSpPr>
          <p:nvPr>
            <p:ph sz="half" idx="2"/>
          </p:nvPr>
        </p:nvSpPr>
        <p:spPr>
          <a:xfrm>
            <a:off x="3429000" y="1447800"/>
            <a:ext cx="5334000" cy="4356696"/>
          </a:xfrm>
        </p:spPr>
        <p:txBody>
          <a:bodyPr>
            <a:noAutofit/>
          </a:bodyPr>
          <a:lstStyle/>
          <a:p>
            <a:pPr algn="just">
              <a:lnSpc>
                <a:spcPct val="200000"/>
              </a:lnSpc>
            </a:pPr>
            <a:r>
              <a:rPr lang="en-US" sz="1200" dirty="0">
                <a:latin typeface="Times New Roman" pitchFamily="18" charset="0"/>
                <a:cs typeface="Times New Roman" pitchFamily="18" charset="0"/>
              </a:rPr>
              <a:t>This art is mostly characterized by woodwork, carving and painting. The artist makes use of a wooden material and curves it to the desired object. The size of the curving material is what determined the size of the curving. Use of different colors paints the curving.  In Sri, Lanka arts has been evolving with time. It is considered as the crossroad for trade, and cultural exchange of east and west of this country with India and China proved to be the political and exuberance that influences art as Sri Lanka as pop culture.</a:t>
            </a:r>
          </a:p>
          <a:p>
            <a:pPr algn="just">
              <a:lnSpc>
                <a:spcPct val="200000"/>
              </a:lnSpc>
            </a:pPr>
            <a:endParaRPr lang="en-US" sz="1200" dirty="0">
              <a:latin typeface="Times New Roman" pitchFamily="18" charset="0"/>
              <a:cs typeface="Times New Roman" pitchFamily="18" charset="0"/>
            </a:endParaRPr>
          </a:p>
        </p:txBody>
      </p:sp>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2049" name="Picture 7" descr="Description: https://i.pinimg.com/564x/e0/e8/e5/e0e8e5eb9b3850f52eca4a310c4cc7b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4143044"/>
            <a:ext cx="2486025" cy="16614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features of  arts in sri lank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300" y="1981200"/>
            <a:ext cx="2514600" cy="2371725"/>
          </a:xfrm>
          <a:prstGeom prst="rect">
            <a:avLst/>
          </a:prstGeom>
          <a:noFill/>
          <a:ln>
            <a:noFill/>
          </a:ln>
        </p:spPr>
      </p:pic>
    </p:spTree>
    <p:extLst>
      <p:ext uri="{BB962C8B-B14F-4D97-AF65-F5344CB8AC3E}">
        <p14:creationId xmlns:p14="http://schemas.microsoft.com/office/powerpoint/2010/main" val="3911797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800" b="1" dirty="0" smtClean="0">
                <a:latin typeface="Times New Roman" pitchFamily="18" charset="0"/>
                <a:cs typeface="Times New Roman" pitchFamily="18" charset="0"/>
              </a:rPr>
              <a:t>The </a:t>
            </a:r>
            <a:r>
              <a:rPr lang="en-US" sz="2800" b="1" dirty="0">
                <a:latin typeface="Times New Roman" pitchFamily="18" charset="0"/>
                <a:cs typeface="Times New Roman" pitchFamily="18" charset="0"/>
              </a:rPr>
              <a:t>S</a:t>
            </a:r>
            <a:r>
              <a:rPr lang="en-US" sz="2800" b="1" dirty="0" smtClean="0">
                <a:latin typeface="Times New Roman" pitchFamily="18" charset="0"/>
                <a:cs typeface="Times New Roman" pitchFamily="18" charset="0"/>
              </a:rPr>
              <a:t>ri </a:t>
            </a:r>
            <a:r>
              <a:rPr lang="en-US" sz="2800" b="1" dirty="0">
                <a:latin typeface="Times New Roman" pitchFamily="18" charset="0"/>
                <a:cs typeface="Times New Roman" pitchFamily="18" charset="0"/>
              </a:rPr>
              <a:t>L</a:t>
            </a:r>
            <a:r>
              <a:rPr lang="en-US" sz="2800" b="1" dirty="0" smtClean="0">
                <a:latin typeface="Times New Roman" pitchFamily="18" charset="0"/>
                <a:cs typeface="Times New Roman" pitchFamily="18" charset="0"/>
              </a:rPr>
              <a:t>anka </a:t>
            </a:r>
            <a:r>
              <a:rPr lang="en-US" sz="2800" b="1" dirty="0">
                <a:latin typeface="Times New Roman" pitchFamily="18" charset="0"/>
                <a:cs typeface="Times New Roman" pitchFamily="18" charset="0"/>
              </a:rPr>
              <a:t>A</a:t>
            </a:r>
            <a:r>
              <a:rPr lang="en-US" sz="2800" b="1" dirty="0" smtClean="0">
                <a:latin typeface="Times New Roman" pitchFamily="18" charset="0"/>
                <a:cs typeface="Times New Roman" pitchFamily="18" charset="0"/>
              </a:rPr>
              <a:t>rt of drawing </a:t>
            </a:r>
            <a:endParaRPr lang="en-US" sz="2800" b="1" dirty="0">
              <a:latin typeface="Times New Roman" pitchFamily="18" charset="0"/>
              <a:cs typeface="Times New Roman" pitchFamily="18" charset="0"/>
            </a:endParaRPr>
          </a:p>
        </p:txBody>
      </p:sp>
      <p:sp>
        <p:nvSpPr>
          <p:cNvPr id="4" name="Content Placeholder 3"/>
          <p:cNvSpPr>
            <a:spLocks noGrp="1"/>
          </p:cNvSpPr>
          <p:nvPr>
            <p:ph sz="half" idx="2"/>
          </p:nvPr>
        </p:nvSpPr>
        <p:spPr>
          <a:xfrm>
            <a:off x="3581400" y="1371600"/>
            <a:ext cx="5181600" cy="4876800"/>
          </a:xfrm>
        </p:spPr>
        <p:txBody>
          <a:bodyPr>
            <a:noAutofit/>
          </a:bodyPr>
          <a:lstStyle/>
          <a:p>
            <a:pPr algn="just">
              <a:lnSpc>
                <a:spcPct val="200000"/>
              </a:lnSpc>
            </a:pPr>
            <a:r>
              <a:rPr lang="en-US" sz="1200" dirty="0">
                <a:latin typeface="Times New Roman" pitchFamily="18" charset="0"/>
                <a:cs typeface="Times New Roman" pitchFamily="18" charset="0"/>
              </a:rPr>
              <a:t>The art of drawing is more pronounced in Sri Lanka. The picture is done by use of original pencils and an ugly piece of paper. The movie is mostly drawn to show most of the economic activities done by the people in the country as shown in the second image (</a:t>
            </a:r>
            <a:r>
              <a:rPr lang="en-US" sz="1200" dirty="0" err="1">
                <a:latin typeface="Times New Roman" pitchFamily="18" charset="0"/>
                <a:cs typeface="Times New Roman" pitchFamily="18" charset="0"/>
              </a:rPr>
              <a:t>Wijesinghe</a:t>
            </a:r>
            <a:r>
              <a:rPr lang="en-US" sz="1200" dirty="0">
                <a:latin typeface="Times New Roman" pitchFamily="18" charset="0"/>
                <a:cs typeface="Times New Roman" pitchFamily="18" charset="0"/>
              </a:rPr>
              <a:t> and Brewer, 2018). The drawing is done about the required size and orientation where the artist uses a brush, pen, and dyestuff. The artist endeavors pen drawing artwork which is executed in part within and pen on a plain paper. The artist, in this case, focuses on using pen drawing as a linear technique in image making. In Sri Lanka, most of the artist do pen drawing in supplementing their outline alongside tonal suggestion about three dimensions. </a:t>
            </a:r>
          </a:p>
          <a:p>
            <a:pPr algn="just">
              <a:lnSpc>
                <a:spcPct val="200000"/>
              </a:lnSpc>
            </a:pPr>
            <a:endParaRPr lang="en-US" sz="1200" dirty="0">
              <a:latin typeface="Times New Roman" pitchFamily="18" charset="0"/>
              <a:cs typeface="Times New Roman" pitchFamily="18" charset="0"/>
            </a:endParaRPr>
          </a:p>
        </p:txBody>
      </p:sp>
      <p:pic>
        <p:nvPicPr>
          <p:cNvPr id="5" name="Content Placeholder 4" descr="Image result for art of drawing in sri lanka"/>
          <p:cNvPicPr>
            <a:picLocks noGrp="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715985"/>
            <a:ext cx="2842154" cy="2133600"/>
          </a:xfrm>
          <a:prstGeom prst="rect">
            <a:avLst/>
          </a:prstGeom>
          <a:noFill/>
          <a:ln>
            <a:noFill/>
          </a:ln>
        </p:spPr>
      </p:pic>
      <p:pic>
        <p:nvPicPr>
          <p:cNvPr id="6" name="Picture 5" descr="Image result for art of drawing in sri lanka"/>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191000"/>
            <a:ext cx="2881312" cy="1969584"/>
          </a:xfrm>
          <a:prstGeom prst="rect">
            <a:avLst/>
          </a:prstGeom>
          <a:noFill/>
          <a:ln>
            <a:noFill/>
          </a:ln>
        </p:spPr>
      </p:pic>
    </p:spTree>
    <p:extLst>
      <p:ext uri="{BB962C8B-B14F-4D97-AF65-F5344CB8AC3E}">
        <p14:creationId xmlns:p14="http://schemas.microsoft.com/office/powerpoint/2010/main" val="2811380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574" y="-93497"/>
            <a:ext cx="8229600" cy="1143000"/>
          </a:xfrm>
        </p:spPr>
        <p:txBody>
          <a:bodyPr>
            <a:normAutofit/>
          </a:bodyPr>
          <a:lstStyle/>
          <a:p>
            <a:r>
              <a:rPr lang="en-US" sz="2800" b="1" dirty="0" smtClean="0">
                <a:latin typeface="Times New Roman" pitchFamily="18" charset="0"/>
                <a:cs typeface="Times New Roman" pitchFamily="18" charset="0"/>
              </a:rPr>
              <a:t>The Architectural art in Sri Lanka </a:t>
            </a:r>
            <a:br>
              <a:rPr lang="en-US" sz="2800" b="1" dirty="0" smtClean="0">
                <a:latin typeface="Times New Roman" pitchFamily="18" charset="0"/>
                <a:cs typeface="Times New Roman" pitchFamily="18" charset="0"/>
              </a:rPr>
            </a:br>
            <a:endParaRPr lang="en-US" sz="2800" b="1" dirty="0">
              <a:latin typeface="Times New Roman" pitchFamily="18" charset="0"/>
              <a:cs typeface="Times New Roman" pitchFamily="18" charset="0"/>
            </a:endParaRPr>
          </a:p>
        </p:txBody>
      </p:sp>
      <p:sp>
        <p:nvSpPr>
          <p:cNvPr id="3" name="Content Placeholder 2"/>
          <p:cNvSpPr>
            <a:spLocks noGrp="1"/>
          </p:cNvSpPr>
          <p:nvPr>
            <p:ph sz="half" idx="1"/>
          </p:nvPr>
        </p:nvSpPr>
        <p:spPr>
          <a:xfrm>
            <a:off x="-295365" y="762000"/>
            <a:ext cx="4038600" cy="5639595"/>
          </a:xfrm>
        </p:spPr>
        <p:txBody>
          <a:bodyPr>
            <a:normAutofit fontScale="92500"/>
          </a:bodyPr>
          <a:lstStyle/>
          <a:p>
            <a:pPr marL="0" indent="0">
              <a:buNone/>
            </a:pPr>
            <a:r>
              <a:rPr lang="en-US" sz="1200" dirty="0" smtClean="0">
                <a:latin typeface="Times New Roman" pitchFamily="18" charset="0"/>
                <a:cs typeface="Times New Roman" pitchFamily="18" charset="0"/>
              </a:rPr>
              <a:t>Image 1</a:t>
            </a:r>
          </a:p>
          <a:p>
            <a:pPr marL="0" indent="0">
              <a:buNone/>
            </a:pPr>
            <a:endParaRPr lang="en-US" sz="1200" dirty="0" smtClean="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r>
              <a:rPr lang="en-US" sz="1200" dirty="0" smtClean="0">
                <a:latin typeface="Times New Roman" pitchFamily="18" charset="0"/>
                <a:cs typeface="Times New Roman" pitchFamily="18" charset="0"/>
              </a:rPr>
              <a:t>Image 2</a:t>
            </a:r>
          </a:p>
          <a:p>
            <a:pPr marL="0" indent="0">
              <a:buNone/>
            </a:pPr>
            <a:endParaRPr lang="en-US" sz="1200" dirty="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a:p>
            <a:pPr marL="0" indent="0">
              <a:buNone/>
            </a:pPr>
            <a:r>
              <a:rPr lang="en-US" sz="1200" dirty="0" smtClean="0">
                <a:latin typeface="Times New Roman" pitchFamily="18" charset="0"/>
                <a:cs typeface="Times New Roman" pitchFamily="18" charset="0"/>
              </a:rPr>
              <a:t>Image 2</a:t>
            </a:r>
          </a:p>
          <a:p>
            <a:pPr marL="0" indent="0">
              <a:buNone/>
            </a:pPr>
            <a:endParaRPr lang="en-US" sz="1200" dirty="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a:p>
            <a:pPr marL="0" indent="0">
              <a:buNone/>
            </a:pPr>
            <a:endParaRPr lang="en-US" sz="1200" dirty="0" smtClean="0">
              <a:latin typeface="Times New Roman" pitchFamily="18" charset="0"/>
              <a:cs typeface="Times New Roman" pitchFamily="18" charset="0"/>
            </a:endParaRPr>
          </a:p>
          <a:p>
            <a:pPr marL="0" indent="0">
              <a:buNone/>
            </a:pPr>
            <a:endParaRPr lang="en-US" sz="1200" dirty="0">
              <a:latin typeface="Times New Roman" pitchFamily="18" charset="0"/>
              <a:cs typeface="Times New Roman" pitchFamily="18" charset="0"/>
            </a:endParaRPr>
          </a:p>
        </p:txBody>
      </p:sp>
      <p:sp>
        <p:nvSpPr>
          <p:cNvPr id="4" name="Content Placeholder 3"/>
          <p:cNvSpPr>
            <a:spLocks noGrp="1"/>
          </p:cNvSpPr>
          <p:nvPr>
            <p:ph sz="half" idx="2"/>
          </p:nvPr>
        </p:nvSpPr>
        <p:spPr>
          <a:xfrm>
            <a:off x="3505200" y="1371601"/>
            <a:ext cx="5334000" cy="4819649"/>
          </a:xfrm>
        </p:spPr>
        <p:txBody>
          <a:bodyPr>
            <a:noAutofit/>
          </a:bodyPr>
          <a:lstStyle/>
          <a:p>
            <a:pPr lvl="1" algn="just">
              <a:lnSpc>
                <a:spcPct val="200000"/>
              </a:lnSpc>
              <a:buFont typeface="Wingdings" pitchFamily="2" charset="2"/>
              <a:buChar char="§"/>
            </a:pPr>
            <a:r>
              <a:rPr lang="en-US" sz="1200" dirty="0">
                <a:latin typeface="Times New Roman" pitchFamily="18" charset="0"/>
                <a:cs typeface="Times New Roman" pitchFamily="18" charset="0"/>
              </a:rPr>
              <a:t>The architectural art of Sri Lank is revolved around the culture of Indians which has majorly impacted the arts and crafts in Sri Lanka as Country. The Indians who were Buddhist in 3rd century B.C are the ones Buddhism which turned to be of culture in this country. The architecture in Sri Lanka is based on the religious beliefs. Most of the architecture like image one and two shows a representation of place of worship which are temples and shrines of Hindu </a:t>
            </a:r>
            <a:r>
              <a:rPr lang="en-US" sz="1200" dirty="0" err="1" smtClean="0">
                <a:latin typeface="Times New Roman" pitchFamily="18" charset="0"/>
                <a:cs typeface="Times New Roman" pitchFamily="18" charset="0"/>
              </a:rPr>
              <a:t>Tamils.The</a:t>
            </a: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architecture as art in Sri Lanka has developed and influenced by the occupation of Portuguese, Dutch and British in their land. The legacy of colonization left the ancient building which affected and enhanced the art of architecture in Sri Lanka. In this country, different culture has been intertwined in the creation of its cultural heritage as evident in their architectural design. </a:t>
            </a:r>
          </a:p>
          <a:p>
            <a:pPr lvl="1" algn="just">
              <a:lnSpc>
                <a:spcPct val="200000"/>
              </a:lnSpc>
              <a:buFont typeface="Wingdings" pitchFamily="2" charset="2"/>
              <a:buChar char="§"/>
            </a:pPr>
            <a:endParaRPr lang="en-US" sz="1200" dirty="0">
              <a:latin typeface="Times New Roman" pitchFamily="18" charset="0"/>
              <a:cs typeface="Times New Roman" pitchFamily="18" charset="0"/>
            </a:endParaRPr>
          </a:p>
        </p:txBody>
      </p:sp>
      <p:pic>
        <p:nvPicPr>
          <p:cNvPr id="5" name="Picture 4" descr="Image result for the art of  architecture in sri lanka">
            <a:hlinkClick r:id="rId2" action="ppaction://hlinkfile"/>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210" y="1219199"/>
            <a:ext cx="2867025" cy="2085975"/>
          </a:xfrm>
          <a:prstGeom prst="rect">
            <a:avLst/>
          </a:prstGeom>
          <a:noFill/>
          <a:ln>
            <a:noFill/>
          </a:ln>
        </p:spPr>
      </p:pic>
      <p:sp>
        <p:nvSpPr>
          <p:cNvPr id="6"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pic>
        <p:nvPicPr>
          <p:cNvPr id="3073" name="Picture 11" descr="Description: Image result for the art of  architecture in sri lank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10" y="4038600"/>
            <a:ext cx="3219450" cy="2152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908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2800" b="1" dirty="0" smtClean="0">
                <a:latin typeface="Times New Roman" pitchFamily="18" charset="0"/>
                <a:cs typeface="Times New Roman" pitchFamily="18" charset="0"/>
              </a:rPr>
              <a:t>Movie as a pop culture in Sri Lank </a:t>
            </a:r>
            <a:endParaRPr lang="en-US" sz="2800" b="1" dirty="0">
              <a:latin typeface="Times New Roman" pitchFamily="18" charset="0"/>
              <a:cs typeface="Times New Roman" pitchFamily="18" charset="0"/>
            </a:endParaRPr>
          </a:p>
        </p:txBody>
      </p:sp>
      <p:sp>
        <p:nvSpPr>
          <p:cNvPr id="3" name="Content Placeholder 2"/>
          <p:cNvSpPr>
            <a:spLocks noGrp="1"/>
          </p:cNvSpPr>
          <p:nvPr>
            <p:ph sz="half" idx="1"/>
          </p:nvPr>
        </p:nvSpPr>
        <p:spPr/>
        <p:txBody>
          <a:bodyPr>
            <a:normAutofit/>
          </a:bodyPr>
          <a:lstStyle/>
          <a:p>
            <a:pPr marL="0" indent="0">
              <a:lnSpc>
                <a:spcPct val="200000"/>
              </a:lnSpc>
              <a:buNone/>
            </a:pPr>
            <a:r>
              <a:rPr lang="en-US" sz="1200" dirty="0" smtClean="0">
                <a:latin typeface="Times New Roman" pitchFamily="18" charset="0"/>
                <a:cs typeface="Times New Roman" pitchFamily="18" charset="0"/>
              </a:rPr>
              <a:t>Image 1</a:t>
            </a:r>
          </a:p>
          <a:p>
            <a:pPr marL="0" indent="0">
              <a:lnSpc>
                <a:spcPct val="200000"/>
              </a:lnSpc>
              <a:buNone/>
            </a:pPr>
            <a:endParaRPr lang="en-US" sz="1200" dirty="0">
              <a:latin typeface="Times New Roman" pitchFamily="18" charset="0"/>
              <a:cs typeface="Times New Roman" pitchFamily="18" charset="0"/>
            </a:endParaRPr>
          </a:p>
          <a:p>
            <a:pPr marL="0" indent="0">
              <a:lnSpc>
                <a:spcPct val="200000"/>
              </a:lnSpc>
              <a:buNone/>
            </a:pPr>
            <a:endParaRPr lang="en-US" sz="1200" dirty="0" smtClean="0">
              <a:latin typeface="Times New Roman" pitchFamily="18" charset="0"/>
              <a:cs typeface="Times New Roman" pitchFamily="18" charset="0"/>
            </a:endParaRPr>
          </a:p>
          <a:p>
            <a:pPr marL="0" indent="0">
              <a:lnSpc>
                <a:spcPct val="200000"/>
              </a:lnSpc>
              <a:buNone/>
            </a:pPr>
            <a:endParaRPr lang="en-US" sz="1200" dirty="0">
              <a:latin typeface="Times New Roman" pitchFamily="18" charset="0"/>
              <a:cs typeface="Times New Roman" pitchFamily="18" charset="0"/>
            </a:endParaRPr>
          </a:p>
          <a:p>
            <a:pPr marL="0" indent="0">
              <a:lnSpc>
                <a:spcPct val="200000"/>
              </a:lnSpc>
              <a:buNone/>
            </a:pPr>
            <a:endParaRPr lang="en-US" sz="1200" dirty="0" smtClean="0">
              <a:latin typeface="Times New Roman" pitchFamily="18" charset="0"/>
              <a:cs typeface="Times New Roman" pitchFamily="18" charset="0"/>
            </a:endParaRPr>
          </a:p>
          <a:p>
            <a:pPr marL="0" indent="0">
              <a:lnSpc>
                <a:spcPct val="200000"/>
              </a:lnSpc>
              <a:buNone/>
            </a:pPr>
            <a:endParaRPr lang="en-US" sz="1200" dirty="0">
              <a:latin typeface="Times New Roman" pitchFamily="18" charset="0"/>
              <a:cs typeface="Times New Roman" pitchFamily="18" charset="0"/>
            </a:endParaRPr>
          </a:p>
          <a:p>
            <a:pPr marL="0" indent="0">
              <a:lnSpc>
                <a:spcPct val="200000"/>
              </a:lnSpc>
              <a:buNone/>
            </a:pPr>
            <a:r>
              <a:rPr lang="en-US" sz="1200" dirty="0" smtClean="0">
                <a:latin typeface="Times New Roman" pitchFamily="18" charset="0"/>
                <a:cs typeface="Times New Roman" pitchFamily="18" charset="0"/>
              </a:rPr>
              <a:t>Image 2</a:t>
            </a:r>
          </a:p>
          <a:p>
            <a:pPr marL="0" indent="0">
              <a:lnSpc>
                <a:spcPct val="200000"/>
              </a:lnSpc>
              <a:buNone/>
            </a:pPr>
            <a:endParaRPr lang="en-US" sz="1200" dirty="0">
              <a:latin typeface="Times New Roman" pitchFamily="18" charset="0"/>
              <a:cs typeface="Times New Roman" pitchFamily="18" charset="0"/>
            </a:endParaRPr>
          </a:p>
        </p:txBody>
      </p:sp>
      <p:sp>
        <p:nvSpPr>
          <p:cNvPr id="4" name="Content Placeholder 3"/>
          <p:cNvSpPr>
            <a:spLocks noGrp="1"/>
          </p:cNvSpPr>
          <p:nvPr>
            <p:ph sz="half" idx="2"/>
          </p:nvPr>
        </p:nvSpPr>
        <p:spPr>
          <a:xfrm>
            <a:off x="2971800" y="1828800"/>
            <a:ext cx="5029200" cy="4472782"/>
          </a:xfrm>
        </p:spPr>
        <p:txBody>
          <a:bodyPr>
            <a:normAutofit/>
          </a:bodyPr>
          <a:lstStyle/>
          <a:p>
            <a:pPr algn="just">
              <a:lnSpc>
                <a:spcPct val="200000"/>
              </a:lnSpc>
            </a:pPr>
            <a:r>
              <a:rPr lang="en-US" sz="1200" dirty="0">
                <a:latin typeface="Times New Roman" pitchFamily="18" charset="0"/>
                <a:cs typeface="Times New Roman" pitchFamily="18" charset="0"/>
              </a:rPr>
              <a:t>The two images are the covers of the midnight children movies in Sri Lanka. In Sri Lanka, the film has stood one of the popular cultures. Mid-night children, Sinhala and Gemini movie, is a sample movie in this country which is a recent release</a:t>
            </a:r>
            <a:r>
              <a:rPr lang="en-US" sz="1200" dirty="0" smtClean="0">
                <a:latin typeface="Times New Roman" pitchFamily="18" charset="0"/>
                <a:cs typeface="Times New Roman" pitchFamily="18" charset="0"/>
              </a:rPr>
              <a:t>.</a:t>
            </a:r>
          </a:p>
          <a:p>
            <a:pPr algn="just">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The film in Sri Lanka focuses on real stories. Besides, there is a couple of action series that shows how  Movie as pop culture is full of humor (</a:t>
            </a:r>
            <a:r>
              <a:rPr lang="en-US" sz="1200" dirty="0" err="1">
                <a:latin typeface="Times New Roman" pitchFamily="18" charset="0"/>
                <a:cs typeface="Times New Roman" pitchFamily="18" charset="0"/>
              </a:rPr>
              <a:t>Wijesinghe</a:t>
            </a:r>
            <a:r>
              <a:rPr lang="en-US" sz="1200" dirty="0">
                <a:latin typeface="Times New Roman" pitchFamily="18" charset="0"/>
                <a:cs typeface="Times New Roman" pitchFamily="18" charset="0"/>
              </a:rPr>
              <a:t> and Brewer,2018). The movies present both cultural and historical events in Sri Lanka. The art of film in Sri Lanka has followed most of the conventional Indian cinema. The filmmaking in this country is accompanied with some paramount storyline adopted from Indian culture.</a:t>
            </a:r>
          </a:p>
          <a:p>
            <a:pPr algn="just">
              <a:lnSpc>
                <a:spcPct val="200000"/>
              </a:lnSpc>
            </a:pPr>
            <a:endParaRPr lang="en-US" sz="1200" dirty="0">
              <a:latin typeface="Times New Roman" pitchFamily="18" charset="0"/>
              <a:cs typeface="Times New Roman" pitchFamily="18" charset="0"/>
            </a:endParaRPr>
          </a:p>
        </p:txBody>
      </p:sp>
      <p:pic>
        <p:nvPicPr>
          <p:cNvPr id="5" name="Picture 4" descr="Image result for midnight childrens movi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438401"/>
            <a:ext cx="2209800" cy="1600200"/>
          </a:xfrm>
          <a:prstGeom prst="rect">
            <a:avLst/>
          </a:prstGeom>
          <a:noFill/>
          <a:ln>
            <a:noFill/>
          </a:ln>
        </p:spPr>
      </p:pic>
      <p:pic>
        <p:nvPicPr>
          <p:cNvPr id="6" name="Picture 5" descr="Image result for midnight childrens movie"/>
          <p:cNvPicPr/>
          <p:nvPr/>
        </p:nvPicPr>
        <p:blipFill>
          <a:blip r:embed="rId3">
            <a:extLst>
              <a:ext uri="{28A0092B-C50C-407E-A947-70E740481C1C}">
                <a14:useLocalDpi xmlns:a14="http://schemas.microsoft.com/office/drawing/2010/main" val="0"/>
              </a:ext>
            </a:extLst>
          </a:blip>
          <a:srcRect/>
          <a:stretch>
            <a:fillRect/>
          </a:stretch>
        </p:blipFill>
        <p:spPr bwMode="auto">
          <a:xfrm>
            <a:off x="304800" y="4724401"/>
            <a:ext cx="2133600" cy="1752600"/>
          </a:xfrm>
          <a:prstGeom prst="rect">
            <a:avLst/>
          </a:prstGeom>
          <a:noFill/>
          <a:ln>
            <a:noFill/>
          </a:ln>
        </p:spPr>
      </p:pic>
    </p:spTree>
    <p:extLst>
      <p:ext uri="{BB962C8B-B14F-4D97-AF65-F5344CB8AC3E}">
        <p14:creationId xmlns:p14="http://schemas.microsoft.com/office/powerpoint/2010/main" val="4129483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Clothing an popular culture in Sri Lanka</a:t>
            </a:r>
            <a:endParaRPr lang="en-US" sz="1200" dirty="0">
              <a:latin typeface="Times New Roman" pitchFamily="18" charset="0"/>
              <a:cs typeface="Times New Roman" pitchFamily="18" charset="0"/>
            </a:endParaRPr>
          </a:p>
        </p:txBody>
      </p:sp>
      <p:sp>
        <p:nvSpPr>
          <p:cNvPr id="4" name="Content Placeholder 3"/>
          <p:cNvSpPr>
            <a:spLocks noGrp="1"/>
          </p:cNvSpPr>
          <p:nvPr>
            <p:ph sz="half" idx="2"/>
          </p:nvPr>
        </p:nvSpPr>
        <p:spPr>
          <a:xfrm>
            <a:off x="3962400" y="1524000"/>
            <a:ext cx="4038600" cy="4525963"/>
          </a:xfrm>
        </p:spPr>
        <p:txBody>
          <a:bodyPr>
            <a:normAutofit/>
          </a:bodyPr>
          <a:lstStyle/>
          <a:p>
            <a:pPr algn="just">
              <a:lnSpc>
                <a:spcPct val="200000"/>
              </a:lnSpc>
            </a:pPr>
            <a:r>
              <a:rPr lang="en-US" sz="1200" dirty="0">
                <a:latin typeface="Times New Roman" pitchFamily="18" charset="0"/>
                <a:cs typeface="Times New Roman" pitchFamily="18" charset="0"/>
              </a:rPr>
              <a:t>Clothing is a popular culture that is linked to the lifestyle, and it is done in fulfilling the needs of people. Different types of clothing have various meanings. </a:t>
            </a:r>
            <a:endParaRPr lang="en-US" sz="1200" dirty="0" smtClean="0">
              <a:latin typeface="Times New Roman" pitchFamily="18" charset="0"/>
              <a:cs typeface="Times New Roman" pitchFamily="18" charset="0"/>
            </a:endParaRPr>
          </a:p>
          <a:p>
            <a:pPr algn="just">
              <a:lnSpc>
                <a:spcPct val="200000"/>
              </a:lnSpc>
            </a:pPr>
            <a:r>
              <a:rPr lang="en-US" sz="1200" dirty="0" smtClean="0">
                <a:latin typeface="Times New Roman" pitchFamily="18" charset="0"/>
                <a:cs typeface="Times New Roman" pitchFamily="18" charset="0"/>
              </a:rPr>
              <a:t>In </a:t>
            </a:r>
            <a:r>
              <a:rPr lang="en-US" sz="1200" dirty="0">
                <a:latin typeface="Times New Roman" pitchFamily="18" charset="0"/>
                <a:cs typeface="Times New Roman" pitchFamily="18" charset="0"/>
              </a:rPr>
              <a:t>Sri Lanka, clothing is considered as one way of communication and as such people in Sri Lanka holds a belief that, people’s body and clothes always speak (</a:t>
            </a:r>
            <a:r>
              <a:rPr lang="en-US" sz="1200" dirty="0" err="1">
                <a:latin typeface="Times New Roman" pitchFamily="18" charset="0"/>
                <a:cs typeface="Times New Roman" pitchFamily="18" charset="0"/>
              </a:rPr>
              <a:t>Malaviya</a:t>
            </a:r>
            <a:r>
              <a:rPr lang="en-US" sz="1200" dirty="0">
                <a:latin typeface="Times New Roman" pitchFamily="18" charset="0"/>
                <a:cs typeface="Times New Roman" pitchFamily="18" charset="0"/>
              </a:rPr>
              <a:t>, 2018). Different costumes are used in various events. Clothing as and popular culture in Sri Lanka has been adopted and designed to meet changed circumstances. This culture has defined clothing for occasions like wedding and burial ceremonies.</a:t>
            </a:r>
          </a:p>
          <a:p>
            <a:pPr algn="just">
              <a:lnSpc>
                <a:spcPct val="200000"/>
              </a:lnSpc>
            </a:pPr>
            <a:endParaRPr lang="en-US" sz="1200" dirty="0">
              <a:latin typeface="Times New Roman" pitchFamily="18" charset="0"/>
              <a:cs typeface="Times New Roman" pitchFamily="18" charset="0"/>
            </a:endParaRPr>
          </a:p>
        </p:txBody>
      </p:sp>
      <p:sp>
        <p:nvSpPr>
          <p:cNvPr id="6" name="Content Placeholder 5"/>
          <p:cNvSpPr>
            <a:spLocks noGrp="1"/>
          </p:cNvSpPr>
          <p:nvPr>
            <p:ph sz="half" idx="1"/>
          </p:nvPr>
        </p:nvSpPr>
        <p:spPr/>
        <p:txBody>
          <a:bodyPr>
            <a:normAutofit/>
          </a:bodyPr>
          <a:lstStyle/>
          <a:p>
            <a:pPr marL="0" indent="0">
              <a:buNone/>
            </a:pPr>
            <a:r>
              <a:rPr lang="en-US" sz="1200" dirty="0" smtClean="0">
                <a:latin typeface="Times New Roman" pitchFamily="18" charset="0"/>
                <a:cs typeface="Times New Roman" pitchFamily="18" charset="0"/>
              </a:rPr>
              <a:t>An Image of a weeding clothing </a:t>
            </a:r>
          </a:p>
          <a:p>
            <a:pPr marL="0" indent="0">
              <a:buNone/>
            </a:pPr>
            <a:r>
              <a:rPr lang="en-US" sz="1200" dirty="0" smtClean="0">
                <a:latin typeface="Times New Roman" pitchFamily="18" charset="0"/>
                <a:cs typeface="Times New Roman" pitchFamily="18" charset="0"/>
              </a:rPr>
              <a:t>In Sri Lanka</a:t>
            </a:r>
            <a:endParaRPr lang="en-US" sz="1200" dirty="0">
              <a:latin typeface="Times New Roman" pitchFamily="18" charset="0"/>
              <a:cs typeface="Times New Roman" pitchFamily="18" charset="0"/>
            </a:endParaRPr>
          </a:p>
        </p:txBody>
      </p:sp>
      <p:pic>
        <p:nvPicPr>
          <p:cNvPr id="7" name="Content Placeholder 4" descr="Image result for wedding clothing as an art in sri lanka"/>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609600" y="2143125"/>
            <a:ext cx="2895599" cy="2057400"/>
          </a:xfrm>
          <a:prstGeom prst="rect">
            <a:avLst/>
          </a:prstGeom>
          <a:noFill/>
          <a:ln>
            <a:noFill/>
          </a:ln>
        </p:spPr>
      </p:pic>
    </p:spTree>
    <p:extLst>
      <p:ext uri="{BB962C8B-B14F-4D97-AF65-F5344CB8AC3E}">
        <p14:creationId xmlns:p14="http://schemas.microsoft.com/office/powerpoint/2010/main" val="70379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200000"/>
              </a:lnSpc>
            </a:pPr>
            <a:r>
              <a:rPr lang="en-US" sz="1200" dirty="0" smtClean="0">
                <a:latin typeface="Times New Roman" pitchFamily="18" charset="0"/>
                <a:cs typeface="Times New Roman" pitchFamily="18" charset="0"/>
              </a:rPr>
              <a:t>References </a:t>
            </a:r>
            <a:endParaRPr lang="en-US" sz="12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US" sz="1200" dirty="0" err="1">
                <a:latin typeface="Times New Roman" pitchFamily="18" charset="0"/>
                <a:cs typeface="Times New Roman" pitchFamily="18" charset="0"/>
              </a:rPr>
              <a:t>Malaviya</a:t>
            </a:r>
            <a:r>
              <a:rPr lang="en-US" sz="1200" dirty="0">
                <a:latin typeface="Times New Roman" pitchFamily="18" charset="0"/>
                <a:cs typeface="Times New Roman" pitchFamily="18" charset="0"/>
              </a:rPr>
              <a:t>, S. (2018). </a:t>
            </a:r>
            <a:r>
              <a:rPr lang="en-US" sz="1200" dirty="0" err="1">
                <a:latin typeface="Times New Roman" pitchFamily="18" charset="0"/>
                <a:cs typeface="Times New Roman" pitchFamily="18" charset="0"/>
              </a:rPr>
              <a:t>Madurika</a:t>
            </a:r>
            <a:r>
              <a:rPr lang="en-US" sz="1200" dirty="0">
                <a:latin typeface="Times New Roman" pitchFamily="18" charset="0"/>
                <a:cs typeface="Times New Roman" pitchFamily="18" charset="0"/>
              </a:rPr>
              <a:t> </a:t>
            </a:r>
            <a:r>
              <a:rPr lang="en-US" sz="1200" dirty="0" err="1">
                <a:latin typeface="Times New Roman" pitchFamily="18" charset="0"/>
                <a:cs typeface="Times New Roman" pitchFamily="18" charset="0"/>
              </a:rPr>
              <a:t>Rasaratnam</a:t>
            </a:r>
            <a:r>
              <a:rPr lang="en-US" sz="1200" dirty="0">
                <a:latin typeface="Times New Roman" pitchFamily="18" charset="0"/>
                <a:cs typeface="Times New Roman" pitchFamily="18" charset="0"/>
              </a:rPr>
              <a:t>. Tamils and the Nation: India and Sri Lanka Compared.</a:t>
            </a:r>
          </a:p>
          <a:p>
            <a:pPr>
              <a:lnSpc>
                <a:spcPct val="200000"/>
              </a:lnSpc>
            </a:pPr>
            <a:r>
              <a:rPr lang="en-US" sz="1200" dirty="0" err="1">
                <a:latin typeface="Times New Roman" pitchFamily="18" charset="0"/>
                <a:cs typeface="Times New Roman" pitchFamily="18" charset="0"/>
              </a:rPr>
              <a:t>Wijesinghe</a:t>
            </a:r>
            <a:r>
              <a:rPr lang="en-US" sz="1200" dirty="0">
                <a:latin typeface="Times New Roman" pitchFamily="18" charset="0"/>
                <a:cs typeface="Times New Roman" pitchFamily="18" charset="0"/>
              </a:rPr>
              <a:t>, S. L., &amp; Brewer, J. D. (2018). Peace Religiosity and Forgiveness Among War Victims in Sri Lanka. In </a:t>
            </a:r>
            <a:r>
              <a:rPr lang="en-US" sz="1200" i="1" dirty="0">
                <a:latin typeface="Times New Roman" pitchFamily="18" charset="0"/>
                <a:cs typeface="Times New Roman" pitchFamily="18" charset="0"/>
              </a:rPr>
              <a:t>The Sociology of Compromise after Conflict</a:t>
            </a:r>
            <a:r>
              <a:rPr lang="en-US" sz="1200" dirty="0">
                <a:latin typeface="Times New Roman" pitchFamily="18" charset="0"/>
                <a:cs typeface="Times New Roman" pitchFamily="18" charset="0"/>
              </a:rPr>
              <a:t> (pp. 129-155). Palgrave Macmillan, Cham.</a:t>
            </a:r>
          </a:p>
          <a:p>
            <a:pPr marL="0" indent="0">
              <a:lnSpc>
                <a:spcPct val="200000"/>
              </a:lnSpc>
              <a:buNone/>
            </a:pPr>
            <a:endParaRPr lang="en-US" sz="1200" dirty="0">
              <a:latin typeface="Times New Roman" pitchFamily="18" charset="0"/>
              <a:cs typeface="Times New Roman" pitchFamily="18" charset="0"/>
            </a:endParaRPr>
          </a:p>
        </p:txBody>
      </p:sp>
    </p:spTree>
    <p:extLst>
      <p:ext uri="{BB962C8B-B14F-4D97-AF65-F5344CB8AC3E}">
        <p14:creationId xmlns:p14="http://schemas.microsoft.com/office/powerpoint/2010/main" val="1609396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436</TotalTime>
  <Words>1070</Words>
  <Application>Microsoft Office PowerPoint</Application>
  <PresentationFormat>On-screen Show (4:3)</PresentationFormat>
  <Paragraphs>55</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 New Roman</vt:lpstr>
      <vt:lpstr>Wingdings</vt:lpstr>
      <vt:lpstr>Office Theme</vt:lpstr>
      <vt:lpstr>Popular culture in Sri Lanka</vt:lpstr>
      <vt:lpstr>The Kandyan dance in Sri Lanka</vt:lpstr>
      <vt:lpstr>Sri Linaka Folk music </vt:lpstr>
      <vt:lpstr>Sculpture  and Sainting in Sri Lanka </vt:lpstr>
      <vt:lpstr>The Sri Lanka Art of drawing </vt:lpstr>
      <vt:lpstr>The Architectural art in Sri Lanka  </vt:lpstr>
      <vt:lpstr>Movie as a pop culture in Sri Lank </vt:lpstr>
      <vt:lpstr>Clothing an popular culture in Sri Lanka</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dc:creator>
  <cp:lastModifiedBy>amos kamau</cp:lastModifiedBy>
  <cp:revision>50</cp:revision>
  <dcterms:created xsi:type="dcterms:W3CDTF">2018-07-30T05:31:32Z</dcterms:created>
  <dcterms:modified xsi:type="dcterms:W3CDTF">2018-07-30T14:03:53Z</dcterms:modified>
</cp:coreProperties>
</file>