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0" r:id="rId4"/>
    <p:sldId id="258" r:id="rId5"/>
    <p:sldId id="259" r:id="rId6"/>
    <p:sldId id="261" r:id="rId7"/>
    <p:sldId id="262"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8" autoAdjust="0"/>
    <p:restoredTop sz="64452" autoAdjust="0"/>
  </p:normalViewPr>
  <p:slideViewPr>
    <p:cSldViewPr snapToGrid="0">
      <p:cViewPr varScale="1">
        <p:scale>
          <a:sx n="71" d="100"/>
          <a:sy n="71" d="100"/>
        </p:scale>
        <p:origin x="72" y="144"/>
      </p:cViewPr>
      <p:guideLst/>
    </p:cSldViewPr>
  </p:slideViewPr>
  <p:outlineViewPr>
    <p:cViewPr>
      <p:scale>
        <a:sx n="33" d="100"/>
        <a:sy n="33" d="100"/>
      </p:scale>
      <p:origin x="0" y="-4032"/>
    </p:cViewPr>
  </p:outlineViewPr>
  <p:notesTextViewPr>
    <p:cViewPr>
      <p:scale>
        <a:sx n="1" d="1"/>
        <a:sy n="1" d="1"/>
      </p:scale>
      <p:origin x="0" y="-25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20DC92-6D2A-4331-9E6C-4922BEAB8F73}" type="datetimeFigureOut">
              <a:rPr lang="en-US" smtClean="0"/>
              <a:t>2/26/2021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952302-2F15-4355-BACF-DBAA48F34AF0}" type="slidenum">
              <a:rPr lang="en-US" smtClean="0"/>
              <a:t>‹#›</a:t>
            </a:fld>
            <a:endParaRPr lang="en-US" dirty="0"/>
          </a:p>
        </p:txBody>
      </p:sp>
    </p:spTree>
    <p:extLst>
      <p:ext uri="{BB962C8B-B14F-4D97-AF65-F5344CB8AC3E}">
        <p14:creationId xmlns:p14="http://schemas.microsoft.com/office/powerpoint/2010/main" val="3187403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ea typeface="ＭＳ Ｐゴシック" panose="020B0600070205080204" pitchFamily="34" charset="-128"/>
            </a:endParaRPr>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682D04C-6DA2-4F9A-BBEB-5FB42422D4DD}" type="slidenum">
              <a:rPr lang="en-US">
                <a:latin typeface="Calibri" panose="020F0502020204030204" pitchFamily="34" charset="0"/>
              </a:rPr>
              <a:pPr eaLnBrk="1" hangingPunct="1"/>
              <a:t>1</a:t>
            </a:fld>
            <a:endParaRPr lang="en-US" dirty="0">
              <a:latin typeface="Calibri" panose="020F0502020204030204" pitchFamily="34" charset="0"/>
            </a:endParaRPr>
          </a:p>
        </p:txBody>
      </p:sp>
      <p:sp>
        <p:nvSpPr>
          <p:cNvPr id="5222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2984287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z="1200" kern="1200" dirty="0" smtClean="0">
                <a:solidFill>
                  <a:schemeClr val="tx1"/>
                </a:solidFill>
                <a:effectLst/>
                <a:latin typeface="+mn-lt"/>
                <a:ea typeface="+mn-ea"/>
                <a:cs typeface="+mn-cs"/>
              </a:rPr>
              <a:t>Businesses and organizations face challenges daily and they must anticipate future challenges to help them plan better for any eventualities that may affect their businesses.</a:t>
            </a:r>
            <a:r>
              <a:rPr lang="en-US" sz="1200" kern="1200" baseline="0" dirty="0" smtClean="0">
                <a:solidFill>
                  <a:schemeClr val="tx1"/>
                </a:solidFill>
                <a:effectLst/>
                <a:latin typeface="+mn-lt"/>
                <a:ea typeface="+mn-ea"/>
                <a:cs typeface="+mn-cs"/>
              </a:rPr>
              <a:t> They must put in place strategies to deal with both internal and external challenges.</a:t>
            </a:r>
            <a:endParaRPr lang="en-US" dirty="0" smtClean="0">
              <a:ea typeface="ＭＳ Ｐゴシック" panose="020B0600070205080204" pitchFamily="34" charset="-128"/>
            </a:endParaRP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9A904F-707A-449F-9CE4-DE43FE56E62D}" type="slidenum">
              <a:rPr lang="en-US">
                <a:latin typeface="Calibri" panose="020F0502020204030204" pitchFamily="34" charset="0"/>
              </a:rPr>
              <a:pPr eaLnBrk="1" hangingPunct="1"/>
              <a:t>2</a:t>
            </a:fld>
            <a:endParaRPr lang="en-US" dirty="0">
              <a:latin typeface="Calibri" panose="020F0502020204030204" pitchFamily="34" charset="0"/>
            </a:endParaRPr>
          </a:p>
        </p:txBody>
      </p:sp>
      <p:sp>
        <p:nvSpPr>
          <p:cNvPr id="532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3463986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The following are some of the challenges that may likely face most organizations in the next 20 years.</a:t>
            </a:r>
          </a:p>
          <a:p>
            <a:pPr marL="228600" lvl="0" indent="-228600">
              <a:buFont typeface="+mj-lt"/>
              <a:buAutoNum type="arabicPeriod"/>
            </a:pPr>
            <a:r>
              <a:rPr lang="en-US" sz="1200" kern="1200" dirty="0" smtClean="0">
                <a:solidFill>
                  <a:schemeClr val="tx1"/>
                </a:solidFill>
                <a:effectLst/>
                <a:latin typeface="+mn-lt"/>
                <a:ea typeface="+mn-ea"/>
                <a:cs typeface="+mn-cs"/>
              </a:rPr>
              <a:t>New Technology</a:t>
            </a:r>
          </a:p>
          <a:p>
            <a:pPr marL="228600" lvl="0" indent="-228600">
              <a:buFont typeface="+mj-lt"/>
              <a:buAutoNum type="arabicPeriod"/>
            </a:pPr>
            <a:r>
              <a:rPr lang="en-US" sz="1200" kern="1200" dirty="0" smtClean="0">
                <a:solidFill>
                  <a:schemeClr val="tx1"/>
                </a:solidFill>
                <a:effectLst/>
                <a:latin typeface="+mn-lt"/>
                <a:ea typeface="+mn-ea"/>
                <a:cs typeface="+mn-cs"/>
              </a:rPr>
              <a:t>Employee career advancement</a:t>
            </a:r>
          </a:p>
          <a:p>
            <a:pPr marL="228600" lvl="0" indent="-228600">
              <a:buFont typeface="+mj-lt"/>
              <a:buAutoNum type="arabicPeriod"/>
            </a:pPr>
            <a:r>
              <a:rPr lang="en-US" sz="1200" kern="1200" dirty="0" smtClean="0">
                <a:solidFill>
                  <a:schemeClr val="tx1"/>
                </a:solidFill>
                <a:effectLst/>
                <a:latin typeface="+mn-lt"/>
                <a:ea typeface="+mn-ea"/>
                <a:cs typeface="+mn-cs"/>
              </a:rPr>
              <a:t>Culture</a:t>
            </a:r>
          </a:p>
          <a:p>
            <a:pPr marL="228600" lvl="0" indent="-228600">
              <a:buFont typeface="+mj-lt"/>
              <a:buAutoNum type="arabicPeriod"/>
            </a:pPr>
            <a:r>
              <a:rPr lang="en-US" sz="1200" kern="1200" dirty="0" smtClean="0">
                <a:solidFill>
                  <a:schemeClr val="tx1"/>
                </a:solidFill>
                <a:effectLst/>
                <a:latin typeface="+mn-lt"/>
                <a:ea typeface="+mn-ea"/>
                <a:cs typeface="+mn-cs"/>
              </a:rPr>
              <a:t>Leadership styles</a:t>
            </a:r>
          </a:p>
          <a:p>
            <a:pPr marL="228600" lvl="0" indent="-228600">
              <a:buFont typeface="+mj-lt"/>
              <a:buAutoNum type="arabicPeriod"/>
            </a:pPr>
            <a:r>
              <a:rPr lang="en-US" sz="1200" kern="1200" dirty="0" smtClean="0">
                <a:solidFill>
                  <a:schemeClr val="tx1"/>
                </a:solidFill>
                <a:effectLst/>
                <a:latin typeface="+mn-lt"/>
                <a:ea typeface="+mn-ea"/>
                <a:cs typeface="+mn-cs"/>
              </a:rPr>
              <a:t>Retention of employees</a:t>
            </a:r>
          </a:p>
          <a:p>
            <a:pPr marL="228600" indent="-228600" eaLnBrk="1" hangingPunct="1">
              <a:spcBef>
                <a:spcPct val="0"/>
              </a:spcBef>
              <a:buFont typeface="+mj-lt"/>
              <a:buAutoNum type="arabicPeriod"/>
            </a:pPr>
            <a:endParaRPr lang="en-US" dirty="0" smtClean="0">
              <a:ea typeface="ＭＳ Ｐゴシック" panose="020B0600070205080204" pitchFamily="34" charset="-128"/>
            </a:endParaRP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9A904F-707A-449F-9CE4-DE43FE56E62D}" type="slidenum">
              <a:rPr lang="en-US">
                <a:latin typeface="Calibri" panose="020F0502020204030204" pitchFamily="34" charset="0"/>
              </a:rPr>
              <a:pPr eaLnBrk="1" hangingPunct="1"/>
              <a:t>3</a:t>
            </a:fld>
            <a:endParaRPr lang="en-US" dirty="0">
              <a:latin typeface="Calibri" panose="020F0502020204030204" pitchFamily="34" charset="0"/>
            </a:endParaRPr>
          </a:p>
        </p:txBody>
      </p:sp>
      <p:sp>
        <p:nvSpPr>
          <p:cNvPr id="532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6487303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z="1200" kern="1200" dirty="0" smtClean="0">
                <a:solidFill>
                  <a:schemeClr val="tx1"/>
                </a:solidFill>
                <a:effectLst/>
                <a:latin typeface="+mn-lt"/>
                <a:ea typeface="+mn-ea"/>
                <a:cs typeface="+mn-cs"/>
              </a:rPr>
              <a:t>New technology may improve productivity by, for instance, simplifying day-to-day activities and minimizing wastage of energy and resources. However, these advances come with some disadvantages. For example, technology</a:t>
            </a:r>
            <a:r>
              <a:rPr lang="en-US" sz="1200" kern="1200" baseline="0" dirty="0" smtClean="0">
                <a:solidFill>
                  <a:schemeClr val="tx1"/>
                </a:solidFill>
                <a:effectLst/>
                <a:latin typeface="+mn-lt"/>
                <a:ea typeface="+mn-ea"/>
                <a:cs typeface="+mn-cs"/>
              </a:rPr>
              <a:t> and innovations changes rapidly and the initial cost of adopting them are high making it costly to keep up with the advances. Also, as technology advances, so as the hackers. Therefore, organizations are likely to become vulnerable to cyber attacks.</a:t>
            </a:r>
            <a:endParaRPr lang="en-US" dirty="0" smtClean="0">
              <a:ea typeface="ＭＳ Ｐゴシック" panose="020B0600070205080204" pitchFamily="34" charset="-128"/>
            </a:endParaRP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9A904F-707A-449F-9CE4-DE43FE56E62D}" type="slidenum">
              <a:rPr lang="en-US">
                <a:latin typeface="Calibri" panose="020F0502020204030204" pitchFamily="34" charset="0"/>
              </a:rPr>
              <a:pPr eaLnBrk="1" hangingPunct="1"/>
              <a:t>4</a:t>
            </a:fld>
            <a:endParaRPr lang="en-US" dirty="0">
              <a:latin typeface="Calibri" panose="020F0502020204030204" pitchFamily="34" charset="0"/>
            </a:endParaRPr>
          </a:p>
        </p:txBody>
      </p:sp>
      <p:sp>
        <p:nvSpPr>
          <p:cNvPr id="532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385839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ea typeface="ＭＳ Ｐゴシック" panose="020B0600070205080204" pitchFamily="34" charset="-128"/>
              </a:rPr>
              <a:t>As organizations go global, their workforces will become more diverse in terms of nationalities, cultures</a:t>
            </a:r>
            <a:r>
              <a:rPr lang="en-US" baseline="0" dirty="0" smtClean="0">
                <a:ea typeface="ＭＳ Ｐゴシック" panose="020B0600070205080204" pitchFamily="34" charset="-128"/>
              </a:rPr>
              <a:t>, ethnicity and generations. It will be challenging for organizations to implement effective policies that cut across all the aspects of their workforces. Diversity also affect the development of a healthy corporate culture which is one of the critical to the success of the organization.</a:t>
            </a:r>
            <a:endParaRPr lang="en-US" dirty="0" smtClean="0">
              <a:ea typeface="ＭＳ Ｐゴシック" panose="020B0600070205080204" pitchFamily="34" charset="-128"/>
            </a:endParaRP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9A904F-707A-449F-9CE4-DE43FE56E62D}" type="slidenum">
              <a:rPr lang="en-US">
                <a:latin typeface="Calibri" panose="020F0502020204030204" pitchFamily="34" charset="0"/>
              </a:rPr>
              <a:pPr eaLnBrk="1" hangingPunct="1"/>
              <a:t>5</a:t>
            </a:fld>
            <a:endParaRPr lang="en-US" dirty="0">
              <a:latin typeface="Calibri" panose="020F0502020204030204" pitchFamily="34" charset="0"/>
            </a:endParaRPr>
          </a:p>
        </p:txBody>
      </p:sp>
      <p:sp>
        <p:nvSpPr>
          <p:cNvPr id="532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441444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ea typeface="ＭＳ Ｐゴシック" panose="020B0600070205080204" pitchFamily="34" charset="-128"/>
              </a:rPr>
              <a:t>In future, with new</a:t>
            </a:r>
            <a:r>
              <a:rPr lang="en-US" baseline="0" dirty="0" smtClean="0">
                <a:ea typeface="ＭＳ Ｐゴシック" panose="020B0600070205080204" pitchFamily="34" charset="-128"/>
              </a:rPr>
              <a:t> technologies such as AI most of the jobs will change and only those skills related to information technology and other relevant technologies at that time will be useful. This is likely to change the nature of jobs requiring organizations to rethink training of their employees. Moreover, there will be more virtual workspaces and most work will be done remotely. That together with diverse workforce will be a challenge, for example, in promoting employees. </a:t>
            </a:r>
            <a:endParaRPr lang="en-US" dirty="0" smtClean="0">
              <a:ea typeface="ＭＳ Ｐゴシック" panose="020B0600070205080204" pitchFamily="34" charset="-128"/>
            </a:endParaRP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9A904F-707A-449F-9CE4-DE43FE56E62D}" type="slidenum">
              <a:rPr lang="en-US">
                <a:latin typeface="Calibri" panose="020F0502020204030204" pitchFamily="34" charset="0"/>
              </a:rPr>
              <a:pPr eaLnBrk="1" hangingPunct="1"/>
              <a:t>6</a:t>
            </a:fld>
            <a:endParaRPr lang="en-US" dirty="0">
              <a:latin typeface="Calibri" panose="020F0502020204030204" pitchFamily="34" charset="0"/>
            </a:endParaRPr>
          </a:p>
        </p:txBody>
      </p:sp>
      <p:sp>
        <p:nvSpPr>
          <p:cNvPr id="532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15590009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ea typeface="ＭＳ Ｐゴシック" panose="020B0600070205080204" pitchFamily="34" charset="-128"/>
              </a:rPr>
              <a:t>As said earlier, it is</a:t>
            </a:r>
            <a:r>
              <a:rPr lang="en-US" baseline="0" dirty="0" smtClean="0">
                <a:ea typeface="ＭＳ Ｐゴシック" panose="020B0600070205080204" pitchFamily="34" charset="-128"/>
              </a:rPr>
              <a:t> likely that in the next 20 years, most of the organizations will be operating in several countries either physically or virtually. Therefore, managing a multi-cultural workforce will be a challenge as there is no one leadership style that is effective across all the cultures. It is also difficult to measure the efficiency of the styles considering most of the work will be done remotely.</a:t>
            </a:r>
            <a:endParaRPr lang="en-US" dirty="0" smtClean="0">
              <a:ea typeface="ＭＳ Ｐゴシック" panose="020B0600070205080204" pitchFamily="34" charset="-128"/>
            </a:endParaRP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9A904F-707A-449F-9CE4-DE43FE56E62D}" type="slidenum">
              <a:rPr lang="en-US">
                <a:latin typeface="Calibri" panose="020F0502020204030204" pitchFamily="34" charset="0"/>
              </a:rPr>
              <a:pPr eaLnBrk="1" hangingPunct="1"/>
              <a:t>7</a:t>
            </a:fld>
            <a:endParaRPr lang="en-US" dirty="0">
              <a:latin typeface="Calibri" panose="020F0502020204030204" pitchFamily="34" charset="0"/>
            </a:endParaRPr>
          </a:p>
        </p:txBody>
      </p:sp>
      <p:sp>
        <p:nvSpPr>
          <p:cNvPr id="532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28116442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ea typeface="ＭＳ Ｐゴシック" panose="020B0600070205080204" pitchFamily="34" charset="-128"/>
              </a:rPr>
              <a:t>Although AI and automation is anticipated to take over most of</a:t>
            </a:r>
            <a:r>
              <a:rPr lang="en-US" baseline="0" dirty="0" smtClean="0">
                <a:ea typeface="ＭＳ Ｐゴシック" panose="020B0600070205080204" pitchFamily="34" charset="-128"/>
              </a:rPr>
              <a:t> the tasks in future, human resources will still be critical in any organizations. However, some of the skills and knowledge will be outdated making it difficult for organizations to retain its experienced workforce. It will have to retrain them in other areas that are relevant to enable them work together along side the machines. Nonetheless, telecommuting will be adopted by several organizations in a bid to  provide flexible schedules to various workforce generations. This will affect training and development of human resources by organizations as one individual may work for more than one company including their rivals. </a:t>
            </a:r>
            <a:endParaRPr lang="en-US" dirty="0" smtClean="0">
              <a:ea typeface="ＭＳ Ｐゴシック" panose="020B0600070205080204" pitchFamily="34" charset="-128"/>
            </a:endParaRP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9A904F-707A-449F-9CE4-DE43FE56E62D}" type="slidenum">
              <a:rPr lang="en-US">
                <a:latin typeface="Calibri" panose="020F0502020204030204" pitchFamily="34" charset="0"/>
              </a:rPr>
              <a:pPr eaLnBrk="1" hangingPunct="1"/>
              <a:t>8</a:t>
            </a:fld>
            <a:endParaRPr lang="en-US" dirty="0">
              <a:latin typeface="Calibri" panose="020F0502020204030204" pitchFamily="34" charset="0"/>
            </a:endParaRPr>
          </a:p>
        </p:txBody>
      </p:sp>
      <p:sp>
        <p:nvSpPr>
          <p:cNvPr id="532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1403169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z="1200" kern="1200" dirty="0" smtClean="0">
                <a:solidFill>
                  <a:schemeClr val="tx1"/>
                </a:solidFill>
                <a:effectLst/>
                <a:latin typeface="+mn-lt"/>
                <a:ea typeface="+mn-ea"/>
                <a:cs typeface="+mn-cs"/>
              </a:rPr>
              <a:t>Basing on the current trends, technology</a:t>
            </a:r>
            <a:r>
              <a:rPr lang="en-US" sz="1200" kern="1200" baseline="0" dirty="0" smtClean="0">
                <a:solidFill>
                  <a:schemeClr val="tx1"/>
                </a:solidFill>
                <a:effectLst/>
                <a:latin typeface="+mn-lt"/>
                <a:ea typeface="+mn-ea"/>
                <a:cs typeface="+mn-cs"/>
              </a:rPr>
              <a:t> is one of the challenges affecting the organizations and it will continue so. </a:t>
            </a:r>
            <a:r>
              <a:rPr lang="en-US" sz="1200" kern="1200" dirty="0" smtClean="0">
                <a:solidFill>
                  <a:schemeClr val="tx1"/>
                </a:solidFill>
                <a:effectLst/>
                <a:latin typeface="+mn-lt"/>
                <a:ea typeface="+mn-ea"/>
                <a:cs typeface="+mn-cs"/>
              </a:rPr>
              <a:t>Similarly, other Challenges facing organizations as unlikely to go away. Organizations must anticipate future challenges to help them plan better for any eventualities that may affect their businesses.</a:t>
            </a:r>
            <a:r>
              <a:rPr lang="en-US" sz="1200" kern="1200" baseline="0" dirty="0" smtClean="0">
                <a:solidFill>
                  <a:schemeClr val="tx1"/>
                </a:solidFill>
                <a:effectLst/>
                <a:latin typeface="+mn-lt"/>
                <a:ea typeface="+mn-ea"/>
                <a:cs typeface="+mn-cs"/>
              </a:rPr>
              <a:t> They must put in place strategies to deal with both internal and external challenges</a:t>
            </a:r>
            <a:endParaRPr lang="en-US" dirty="0" smtClean="0">
              <a:ea typeface="ＭＳ Ｐゴシック" panose="020B0600070205080204" pitchFamily="34" charset="-128"/>
            </a:endParaRP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9A904F-707A-449F-9CE4-DE43FE56E62D}" type="slidenum">
              <a:rPr lang="en-US">
                <a:latin typeface="Calibri" panose="020F0502020204030204" pitchFamily="34" charset="0"/>
              </a:rPr>
              <a:pPr eaLnBrk="1" hangingPunct="1"/>
              <a:t>9</a:t>
            </a:fld>
            <a:endParaRPr lang="en-US" dirty="0">
              <a:latin typeface="Calibri" panose="020F0502020204030204" pitchFamily="34" charset="0"/>
            </a:endParaRPr>
          </a:p>
        </p:txBody>
      </p:sp>
      <p:sp>
        <p:nvSpPr>
          <p:cNvPr id="532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10190366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07541D7-C05A-43F9-9B81-D8782B65391E}" type="datetimeFigureOut">
              <a:rPr lang="en-US" smtClean="0"/>
              <a:t>2/26/2021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1995395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7541D7-C05A-43F9-9B81-D8782B65391E}" type="datetimeFigureOut">
              <a:rPr lang="en-US" smtClean="0"/>
              <a:t>2/26/2021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1209518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7541D7-C05A-43F9-9B81-D8782B65391E}" type="datetimeFigureOut">
              <a:rPr lang="en-US" smtClean="0"/>
              <a:t>2/26/2021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2668836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7541D7-C05A-43F9-9B81-D8782B65391E}" type="datetimeFigureOut">
              <a:rPr lang="en-US" smtClean="0"/>
              <a:t>2/26/2021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1150809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7541D7-C05A-43F9-9B81-D8782B65391E}" type="datetimeFigureOut">
              <a:rPr lang="en-US" smtClean="0"/>
              <a:t>2/26/2021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3721030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07541D7-C05A-43F9-9B81-D8782B65391E}" type="datetimeFigureOut">
              <a:rPr lang="en-US" smtClean="0"/>
              <a:t>2/26/2021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26638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7541D7-C05A-43F9-9B81-D8782B65391E}" type="datetimeFigureOut">
              <a:rPr lang="en-US" smtClean="0"/>
              <a:t>2/26/2021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755167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7541D7-C05A-43F9-9B81-D8782B65391E}" type="datetimeFigureOut">
              <a:rPr lang="en-US" smtClean="0"/>
              <a:t>2/26/2021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3553132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7541D7-C05A-43F9-9B81-D8782B65391E}" type="datetimeFigureOut">
              <a:rPr lang="en-US" smtClean="0"/>
              <a:t>2/26/2021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1627417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7541D7-C05A-43F9-9B81-D8782B65391E}" type="datetimeFigureOut">
              <a:rPr lang="en-US" smtClean="0"/>
              <a:t>2/26/2021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2385340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7541D7-C05A-43F9-9B81-D8782B65391E}" type="datetimeFigureOut">
              <a:rPr lang="en-US" smtClean="0"/>
              <a:t>2/26/2021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1067027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7541D7-C05A-43F9-9B81-D8782B65391E}" type="datetimeFigureOut">
              <a:rPr lang="en-US" smtClean="0"/>
              <a:t>2/26/2021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C53AF4-3CAE-4FCC-9BAD-B86F32378C7B}" type="slidenum">
              <a:rPr lang="en-US" smtClean="0"/>
              <a:t>‹#›</a:t>
            </a:fld>
            <a:endParaRPr lang="en-US" dirty="0"/>
          </a:p>
        </p:txBody>
      </p:sp>
    </p:spTree>
    <p:extLst>
      <p:ext uri="{BB962C8B-B14F-4D97-AF65-F5344CB8AC3E}">
        <p14:creationId xmlns:p14="http://schemas.microsoft.com/office/powerpoint/2010/main" val="1454334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2"/>
          <p:cNvSpPr>
            <a:spLocks noChangeArrowheads="1"/>
          </p:cNvSpPr>
          <p:nvPr/>
        </p:nvSpPr>
        <p:spPr bwMode="auto">
          <a:xfrm>
            <a:off x="1675093" y="152401"/>
            <a:ext cx="8921190" cy="6275293"/>
          </a:xfrm>
          <a:prstGeom prst="roundRect">
            <a:avLst>
              <a:gd name="adj" fmla="val 16667"/>
            </a:avLst>
          </a:prstGeom>
          <a:ln w="76200">
            <a:solidFill>
              <a:schemeClr val="accent3"/>
            </a:solidFill>
            <a:headEnd/>
            <a:tailEnd/>
          </a:ln>
        </p:spPr>
        <p:style>
          <a:lnRef idx="2">
            <a:schemeClr val="accent4"/>
          </a:lnRef>
          <a:fillRef idx="1">
            <a:schemeClr val="lt1"/>
          </a:fillRef>
          <a:effectRef idx="0">
            <a:schemeClr val="accent4"/>
          </a:effectRef>
          <a:fontRef idx="minor">
            <a:schemeClr val="dk1"/>
          </a:fontRef>
        </p:style>
        <p:txBody>
          <a:bodyPr anchor="ctr">
            <a:scene3d>
              <a:camera prst="perspectiveFront"/>
              <a:lightRig rig="threePt" dir="t"/>
            </a:scene3d>
          </a:bodyPr>
          <a:lstStyle/>
          <a:p>
            <a:pPr algn="ctr">
              <a:lnSpc>
                <a:spcPct val="130000"/>
              </a:lnSpc>
              <a:defRPr/>
            </a:pPr>
            <a:r>
              <a:rPr lang="en-US" sz="3600" b="1" dirty="0">
                <a:solidFill>
                  <a:srgbClr val="996600"/>
                </a:solidFill>
                <a:latin typeface="Perpetua" charset="0"/>
              </a:rPr>
              <a:t>Biggest Challenges Facing Organizations In The Next 20 </a:t>
            </a:r>
            <a:r>
              <a:rPr lang="en-US" sz="3600" b="1" dirty="0" smtClean="0">
                <a:solidFill>
                  <a:srgbClr val="996600"/>
                </a:solidFill>
                <a:latin typeface="Perpetua" charset="0"/>
              </a:rPr>
              <a:t>Years</a:t>
            </a:r>
          </a:p>
          <a:p>
            <a:pPr algn="ctr">
              <a:lnSpc>
                <a:spcPct val="130000"/>
              </a:lnSpc>
              <a:defRPr/>
            </a:pPr>
            <a:r>
              <a:rPr lang="en-US" sz="3600" b="1" dirty="0" smtClean="0">
                <a:ln w="12700">
                  <a:solidFill>
                    <a:schemeClr val="tx2">
                      <a:satMod val="155000"/>
                    </a:schemeClr>
                  </a:solidFill>
                  <a:prstDash val="solid"/>
                </a:ln>
                <a:solidFill>
                  <a:schemeClr val="tx1"/>
                </a:solidFill>
                <a:latin typeface="Perpetua" charset="0"/>
              </a:rPr>
              <a:t>Name</a:t>
            </a:r>
          </a:p>
          <a:p>
            <a:pPr algn="ctr">
              <a:lnSpc>
                <a:spcPct val="130000"/>
              </a:lnSpc>
              <a:defRPr/>
            </a:pPr>
            <a:r>
              <a:rPr lang="en-US" sz="3600" b="1" dirty="0" smtClean="0">
                <a:ln w="12700">
                  <a:solidFill>
                    <a:schemeClr val="tx2">
                      <a:satMod val="155000"/>
                    </a:schemeClr>
                  </a:solidFill>
                  <a:prstDash val="solid"/>
                </a:ln>
                <a:solidFill>
                  <a:schemeClr val="tx1"/>
                </a:solidFill>
                <a:latin typeface="Perpetua" charset="0"/>
              </a:rPr>
              <a:t>Institutional Affiliation</a:t>
            </a:r>
          </a:p>
          <a:p>
            <a:pPr algn="ctr">
              <a:lnSpc>
                <a:spcPct val="130000"/>
              </a:lnSpc>
              <a:defRPr/>
            </a:pPr>
            <a:r>
              <a:rPr lang="en-US" sz="3600" b="1" dirty="0" smtClean="0">
                <a:ln w="12700">
                  <a:solidFill>
                    <a:schemeClr val="tx2">
                      <a:satMod val="155000"/>
                    </a:schemeClr>
                  </a:solidFill>
                  <a:prstDash val="solid"/>
                </a:ln>
                <a:solidFill>
                  <a:schemeClr val="tx1"/>
                </a:solidFill>
                <a:latin typeface="Perpetua" charset="0"/>
              </a:rPr>
              <a:t>Date</a:t>
            </a:r>
            <a:endParaRPr lang="en-US" sz="3200" b="1" dirty="0">
              <a:ln w="12700">
                <a:solidFill>
                  <a:schemeClr val="tx2">
                    <a:satMod val="155000"/>
                  </a:schemeClr>
                </a:solidFill>
                <a:prstDash val="solid"/>
              </a:ln>
              <a:solidFill>
                <a:schemeClr val="tx1"/>
              </a:solidFill>
              <a:latin typeface="Arial Rounded MT Bold" pitchFamily="34" charset="0"/>
            </a:endParaRPr>
          </a:p>
        </p:txBody>
      </p:sp>
    </p:spTree>
    <p:extLst>
      <p:ext uri="{BB962C8B-B14F-4D97-AF65-F5344CB8AC3E}">
        <p14:creationId xmlns:p14="http://schemas.microsoft.com/office/powerpoint/2010/main" val="29841865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chor="ctr"/>
          <a:lstStyle/>
          <a:p>
            <a:pPr algn="ctr" eaLnBrk="1" hangingPunct="1">
              <a:defRPr/>
            </a:pPr>
            <a:r>
              <a:rPr lang="en-US" sz="3200" b="1" dirty="0" smtClean="0">
                <a:solidFill>
                  <a:srgbClr val="996600"/>
                </a:solidFill>
                <a:latin typeface="Perpetua" charset="0"/>
              </a:rPr>
              <a:t>Biggest Challenges Facing Organizations In The Next 20 Years</a:t>
            </a:r>
            <a:endParaRPr lang="en-US" sz="3200" b="1" dirty="0">
              <a:solidFill>
                <a:srgbClr val="996600"/>
              </a:solidFill>
              <a:latin typeface="Perpetua" charset="0"/>
            </a:endParaRPr>
          </a:p>
        </p:txBody>
      </p:sp>
      <p:sp>
        <p:nvSpPr>
          <p:cNvPr id="3" name="Content Placeholder 2"/>
          <p:cNvSpPr>
            <a:spLocks noGrp="1"/>
          </p:cNvSpPr>
          <p:nvPr>
            <p:ph sz="quarter" idx="1"/>
          </p:nvPr>
        </p:nvSpPr>
        <p:spPr>
          <a:xfrm>
            <a:off x="2649071" y="1802729"/>
            <a:ext cx="7736541" cy="4918746"/>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oAutofit/>
          </a:bodyPr>
          <a:lstStyle/>
          <a:p>
            <a:pPr>
              <a:lnSpc>
                <a:spcPct val="150000"/>
              </a:lnSpc>
              <a:buFont typeface="Wingdings" panose="05000000000000000000" pitchFamily="2" charset="2"/>
              <a:buChar char="q"/>
              <a:defRPr/>
            </a:pPr>
            <a:r>
              <a:rPr lang="en-US" dirty="0" smtClean="0">
                <a:solidFill>
                  <a:srgbClr val="000000"/>
                </a:solidFill>
              </a:rPr>
              <a:t>Organizations face various challenges </a:t>
            </a:r>
            <a:r>
              <a:rPr lang="en-US" dirty="0" smtClean="0">
                <a:solidFill>
                  <a:srgbClr val="000000"/>
                </a:solidFill>
              </a:rPr>
              <a:t>arising from:</a:t>
            </a:r>
          </a:p>
          <a:p>
            <a:pPr marL="1428750" lvl="2" indent="-514350">
              <a:lnSpc>
                <a:spcPct val="150000"/>
              </a:lnSpc>
              <a:buFont typeface="+mj-lt"/>
              <a:buAutoNum type="arabicPeriod"/>
              <a:defRPr/>
            </a:pPr>
            <a:r>
              <a:rPr lang="en-US" sz="2800" dirty="0" smtClean="0">
                <a:solidFill>
                  <a:srgbClr val="0070C0"/>
                </a:solidFill>
              </a:rPr>
              <a:t>Internal environment </a:t>
            </a:r>
            <a:r>
              <a:rPr lang="en-US" sz="2800" dirty="0" smtClean="0">
                <a:solidFill>
                  <a:srgbClr val="7030A0"/>
                </a:solidFill>
              </a:rPr>
              <a:t>such as organization’s culture.</a:t>
            </a:r>
          </a:p>
          <a:p>
            <a:pPr marL="1428750" lvl="2" indent="-514350">
              <a:lnSpc>
                <a:spcPct val="150000"/>
              </a:lnSpc>
              <a:buFont typeface="+mj-lt"/>
              <a:buAutoNum type="arabicPeriod"/>
              <a:defRPr/>
            </a:pPr>
            <a:r>
              <a:rPr lang="en-US" sz="2800" dirty="0" smtClean="0">
                <a:solidFill>
                  <a:srgbClr val="0070C0"/>
                </a:solidFill>
              </a:rPr>
              <a:t>External environment </a:t>
            </a:r>
            <a:r>
              <a:rPr lang="en-US" sz="2800" dirty="0" smtClean="0">
                <a:solidFill>
                  <a:srgbClr val="7030A0"/>
                </a:solidFill>
              </a:rPr>
              <a:t>such as technology</a:t>
            </a:r>
            <a:r>
              <a:rPr lang="en-US" sz="2800" dirty="0" smtClean="0">
                <a:solidFill>
                  <a:srgbClr val="0070C0"/>
                </a:solidFill>
              </a:rPr>
              <a:t>.</a:t>
            </a:r>
          </a:p>
          <a:p>
            <a:pPr>
              <a:lnSpc>
                <a:spcPct val="150000"/>
              </a:lnSpc>
              <a:buFont typeface="Wingdings" panose="05000000000000000000" pitchFamily="2" charset="2"/>
              <a:buChar char="q"/>
              <a:defRPr/>
            </a:pPr>
            <a:r>
              <a:rPr lang="en-US" dirty="0" smtClean="0">
                <a:solidFill>
                  <a:srgbClr val="000000"/>
                </a:solidFill>
              </a:rPr>
              <a:t>Such trends are likely to continue in the coming decades.</a:t>
            </a:r>
          </a:p>
          <a:p>
            <a:pPr>
              <a:lnSpc>
                <a:spcPct val="150000"/>
              </a:lnSpc>
              <a:buFont typeface="Wingdings" panose="05000000000000000000" pitchFamily="2" charset="2"/>
              <a:buChar char="q"/>
              <a:defRPr/>
            </a:pPr>
            <a:endParaRPr lang="en-US" dirty="0">
              <a:solidFill>
                <a:srgbClr val="000000"/>
              </a:solidFill>
            </a:endParaRPr>
          </a:p>
        </p:txBody>
      </p:sp>
      <p:sp>
        <p:nvSpPr>
          <p:cNvPr id="6" name="Slide Number Placeholder 5"/>
          <p:cNvSpPr>
            <a:spLocks noGrp="1"/>
          </p:cNvSpPr>
          <p:nvPr>
            <p:ph type="sldNum" sz="quarter" idx="12"/>
          </p:nvPr>
        </p:nvSpPr>
        <p:spPr/>
        <p:txBody>
          <a:bodyPr/>
          <a:lstStyle/>
          <a:p>
            <a:pPr>
              <a:defRPr/>
            </a:pPr>
            <a:r>
              <a:rPr lang="en-US" dirty="0">
                <a:latin typeface="+mj-lt"/>
                <a:ea typeface="+mj-ea"/>
                <a:cs typeface="+mj-cs"/>
              </a:rPr>
              <a:t>9-2</a:t>
            </a:r>
          </a:p>
        </p:txBody>
      </p:sp>
    </p:spTree>
    <p:extLst>
      <p:ext uri="{BB962C8B-B14F-4D97-AF65-F5344CB8AC3E}">
        <p14:creationId xmlns:p14="http://schemas.microsoft.com/office/powerpoint/2010/main" val="11185942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chor="ctr"/>
          <a:lstStyle/>
          <a:p>
            <a:pPr algn="ctr" eaLnBrk="1" hangingPunct="1">
              <a:defRPr/>
            </a:pPr>
            <a:r>
              <a:rPr lang="en-US" sz="3200" b="1" dirty="0" smtClean="0">
                <a:solidFill>
                  <a:srgbClr val="996600"/>
                </a:solidFill>
                <a:latin typeface="Perpetua" charset="0"/>
              </a:rPr>
              <a:t>Biggest Challenges Facing Organizations In The Next 20 Years</a:t>
            </a:r>
            <a:endParaRPr lang="en-US" sz="3200" b="1" dirty="0">
              <a:solidFill>
                <a:srgbClr val="996600"/>
              </a:solidFill>
              <a:latin typeface="Perpetua" charset="0"/>
            </a:endParaRPr>
          </a:p>
        </p:txBody>
      </p:sp>
      <p:sp>
        <p:nvSpPr>
          <p:cNvPr id="3" name="Content Placeholder 2"/>
          <p:cNvSpPr>
            <a:spLocks noGrp="1"/>
          </p:cNvSpPr>
          <p:nvPr>
            <p:ph sz="quarter" idx="1"/>
          </p:nvPr>
        </p:nvSpPr>
        <p:spPr>
          <a:xfrm>
            <a:off x="3124200" y="1802729"/>
            <a:ext cx="6858000" cy="4525963"/>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ormAutofit lnSpcReduction="10000"/>
          </a:bodyPr>
          <a:lstStyle/>
          <a:p>
            <a:pPr>
              <a:lnSpc>
                <a:spcPct val="150000"/>
              </a:lnSpc>
              <a:buFont typeface="Wingdings" panose="05000000000000000000" pitchFamily="2" charset="2"/>
              <a:buChar char="q"/>
              <a:defRPr/>
            </a:pPr>
            <a:r>
              <a:rPr lang="en-US" dirty="0">
                <a:solidFill>
                  <a:srgbClr val="000000"/>
                </a:solidFill>
              </a:rPr>
              <a:t>M</a:t>
            </a:r>
            <a:r>
              <a:rPr lang="en-US" dirty="0" smtClean="0">
                <a:solidFill>
                  <a:srgbClr val="000000"/>
                </a:solidFill>
              </a:rPr>
              <a:t>ajor challenges </a:t>
            </a:r>
            <a:r>
              <a:rPr lang="en-US" dirty="0">
                <a:solidFill>
                  <a:srgbClr val="000000"/>
                </a:solidFill>
              </a:rPr>
              <a:t>in the next 20 years include: </a:t>
            </a:r>
            <a:endParaRPr lang="en-US" dirty="0" smtClean="0">
              <a:solidFill>
                <a:srgbClr val="000000"/>
              </a:solidFill>
            </a:endParaRPr>
          </a:p>
          <a:p>
            <a:pPr lvl="3">
              <a:lnSpc>
                <a:spcPct val="150000"/>
              </a:lnSpc>
              <a:buFont typeface="Wingdings" panose="05000000000000000000" pitchFamily="2" charset="2"/>
              <a:buChar char="§"/>
              <a:defRPr/>
            </a:pPr>
            <a:r>
              <a:rPr lang="en-US" sz="2600" dirty="0" smtClean="0">
                <a:solidFill>
                  <a:srgbClr val="0070C0"/>
                </a:solidFill>
              </a:rPr>
              <a:t>Technological advances</a:t>
            </a:r>
          </a:p>
          <a:p>
            <a:pPr lvl="3">
              <a:lnSpc>
                <a:spcPct val="150000"/>
              </a:lnSpc>
              <a:buFont typeface="Wingdings" panose="05000000000000000000" pitchFamily="2" charset="2"/>
              <a:buChar char="§"/>
              <a:defRPr/>
            </a:pPr>
            <a:r>
              <a:rPr lang="en-US" sz="2600" dirty="0" smtClean="0">
                <a:solidFill>
                  <a:srgbClr val="0070C0"/>
                </a:solidFill>
              </a:rPr>
              <a:t>Culture and diversity</a:t>
            </a:r>
          </a:p>
          <a:p>
            <a:pPr lvl="3">
              <a:lnSpc>
                <a:spcPct val="150000"/>
              </a:lnSpc>
              <a:buFont typeface="Wingdings" panose="05000000000000000000" pitchFamily="2" charset="2"/>
              <a:buChar char="§"/>
              <a:defRPr/>
            </a:pPr>
            <a:r>
              <a:rPr lang="en-US" sz="2600" dirty="0">
                <a:solidFill>
                  <a:srgbClr val="0070C0"/>
                </a:solidFill>
              </a:rPr>
              <a:t>Retention of </a:t>
            </a:r>
            <a:r>
              <a:rPr lang="en-US" sz="2600" dirty="0" smtClean="0">
                <a:solidFill>
                  <a:srgbClr val="0070C0"/>
                </a:solidFill>
              </a:rPr>
              <a:t>employees</a:t>
            </a:r>
          </a:p>
          <a:p>
            <a:pPr lvl="3">
              <a:lnSpc>
                <a:spcPct val="150000"/>
              </a:lnSpc>
              <a:buFont typeface="Wingdings" panose="05000000000000000000" pitchFamily="2" charset="2"/>
              <a:buChar char="§"/>
              <a:defRPr/>
            </a:pPr>
            <a:r>
              <a:rPr lang="en-US" sz="2600" dirty="0" smtClean="0">
                <a:solidFill>
                  <a:srgbClr val="0070C0"/>
                </a:solidFill>
              </a:rPr>
              <a:t>Career advancement</a:t>
            </a:r>
          </a:p>
          <a:p>
            <a:pPr lvl="3">
              <a:lnSpc>
                <a:spcPct val="150000"/>
              </a:lnSpc>
              <a:buFont typeface="Wingdings" panose="05000000000000000000" pitchFamily="2" charset="2"/>
              <a:buChar char="§"/>
              <a:defRPr/>
            </a:pPr>
            <a:r>
              <a:rPr lang="en-US" sz="2600" dirty="0" smtClean="0">
                <a:solidFill>
                  <a:srgbClr val="0070C0"/>
                </a:solidFill>
              </a:rPr>
              <a:t>Leadership Styles</a:t>
            </a:r>
            <a:endParaRPr lang="en-US" sz="2600" dirty="0">
              <a:solidFill>
                <a:srgbClr val="0070C0"/>
              </a:solidFill>
            </a:endParaRPr>
          </a:p>
          <a:p>
            <a:pPr marL="0" indent="0">
              <a:lnSpc>
                <a:spcPct val="150000"/>
              </a:lnSpc>
              <a:buNone/>
              <a:defRPr/>
            </a:pPr>
            <a:endParaRPr lang="en-US" dirty="0">
              <a:solidFill>
                <a:srgbClr val="000000"/>
              </a:solidFill>
            </a:endParaRPr>
          </a:p>
        </p:txBody>
      </p:sp>
      <p:sp>
        <p:nvSpPr>
          <p:cNvPr id="6" name="Slide Number Placeholder 5"/>
          <p:cNvSpPr>
            <a:spLocks noGrp="1"/>
          </p:cNvSpPr>
          <p:nvPr>
            <p:ph type="sldNum" sz="quarter" idx="12"/>
          </p:nvPr>
        </p:nvSpPr>
        <p:spPr/>
        <p:txBody>
          <a:bodyPr/>
          <a:lstStyle/>
          <a:p>
            <a:pPr>
              <a:defRPr/>
            </a:pPr>
            <a:r>
              <a:rPr lang="en-US" dirty="0">
                <a:latin typeface="+mj-lt"/>
                <a:ea typeface="+mj-ea"/>
                <a:cs typeface="+mj-cs"/>
              </a:rPr>
              <a:t>9-2</a:t>
            </a:r>
          </a:p>
        </p:txBody>
      </p:sp>
    </p:spTree>
    <p:extLst>
      <p:ext uri="{BB962C8B-B14F-4D97-AF65-F5344CB8AC3E}">
        <p14:creationId xmlns:p14="http://schemas.microsoft.com/office/powerpoint/2010/main" val="16056090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chor="ctr">
            <a:normAutofit/>
          </a:bodyPr>
          <a:lstStyle/>
          <a:p>
            <a:pPr algn="ctr" eaLnBrk="1" hangingPunct="1">
              <a:defRPr/>
            </a:pPr>
            <a:r>
              <a:rPr lang="en-US" b="1" dirty="0" smtClean="0">
                <a:solidFill>
                  <a:srgbClr val="996600"/>
                </a:solidFill>
                <a:latin typeface="Times New Roman" panose="02020603050405020304" pitchFamily="18" charset="0"/>
                <a:cs typeface="Times New Roman" panose="02020603050405020304" pitchFamily="18" charset="0"/>
              </a:rPr>
              <a:t>Technological Advances</a:t>
            </a:r>
            <a:endParaRPr lang="en-US" b="1" dirty="0">
              <a:solidFill>
                <a:srgbClr val="9966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3124200" y="1802729"/>
            <a:ext cx="6858000" cy="4525963"/>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ormAutofit/>
          </a:bodyPr>
          <a:lstStyle/>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Technological advances are rapid.</a:t>
            </a:r>
          </a:p>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Provide both </a:t>
            </a:r>
            <a:r>
              <a:rPr lang="en-US" dirty="0" smtClean="0">
                <a:solidFill>
                  <a:srgbClr val="0070C0"/>
                </a:solidFill>
                <a:latin typeface="Times New Roman" panose="02020603050405020304" pitchFamily="18" charset="0"/>
                <a:cs typeface="Times New Roman" panose="02020603050405020304" pitchFamily="18" charset="0"/>
              </a:rPr>
              <a:t>opportunities and challenges.</a:t>
            </a:r>
          </a:p>
          <a:p>
            <a:pPr lvl="3">
              <a:lnSpc>
                <a:spcPct val="150000"/>
              </a:lnSpc>
              <a:buFont typeface="Courier New" panose="02070309020205020404" pitchFamily="49" charset="0"/>
              <a:buChar char="o"/>
              <a:defRPr/>
            </a:pPr>
            <a:r>
              <a:rPr lang="en-US" sz="2800" dirty="0">
                <a:solidFill>
                  <a:srgbClr val="00B050"/>
                </a:solidFill>
                <a:latin typeface="Times New Roman" panose="02020603050405020304" pitchFamily="18" charset="0"/>
                <a:cs typeface="Times New Roman" panose="02020603050405020304" pitchFamily="18" charset="0"/>
              </a:rPr>
              <a:t>I</a:t>
            </a:r>
            <a:r>
              <a:rPr lang="en-US" sz="2800" dirty="0" smtClean="0">
                <a:solidFill>
                  <a:srgbClr val="00B050"/>
                </a:solidFill>
                <a:latin typeface="Times New Roman" panose="02020603050405020304" pitchFamily="18" charset="0"/>
                <a:cs typeface="Times New Roman" panose="02020603050405020304" pitchFamily="18" charset="0"/>
              </a:rPr>
              <a:t>mproves productivity</a:t>
            </a:r>
          </a:p>
          <a:p>
            <a:pPr lvl="3">
              <a:lnSpc>
                <a:spcPct val="150000"/>
              </a:lnSpc>
              <a:buFont typeface="Courier New" panose="02070309020205020404" pitchFamily="49" charset="0"/>
              <a:buChar char="o"/>
              <a:defRPr/>
            </a:pPr>
            <a:r>
              <a:rPr lang="en-US" sz="2800" dirty="0" smtClean="0">
                <a:solidFill>
                  <a:srgbClr val="FF0000"/>
                </a:solidFill>
                <a:latin typeface="Times New Roman" panose="02020603050405020304" pitchFamily="18" charset="0"/>
                <a:cs typeface="Times New Roman" panose="02020603050405020304" pitchFamily="18" charset="0"/>
              </a:rPr>
              <a:t>Costly to keep up</a:t>
            </a:r>
          </a:p>
          <a:p>
            <a:pPr lvl="3">
              <a:lnSpc>
                <a:spcPct val="150000"/>
              </a:lnSpc>
              <a:buFont typeface="Courier New" panose="02070309020205020404" pitchFamily="49" charset="0"/>
              <a:buChar char="o"/>
              <a:defRPr/>
            </a:pPr>
            <a:r>
              <a:rPr lang="en-US" sz="2800" dirty="0">
                <a:solidFill>
                  <a:srgbClr val="FF0000"/>
                </a:solidFill>
                <a:latin typeface="Times New Roman" panose="02020603050405020304" pitchFamily="18" charset="0"/>
                <a:cs typeface="Times New Roman" panose="02020603050405020304" pitchFamily="18" charset="0"/>
              </a:rPr>
              <a:t>I</a:t>
            </a:r>
            <a:r>
              <a:rPr lang="en-US" sz="2800" dirty="0" smtClean="0">
                <a:solidFill>
                  <a:srgbClr val="FF0000"/>
                </a:solidFill>
                <a:latin typeface="Times New Roman" panose="02020603050405020304" pitchFamily="18" charset="0"/>
                <a:cs typeface="Times New Roman" panose="02020603050405020304" pitchFamily="18" charset="0"/>
              </a:rPr>
              <a:t>ncrease in cyber security threats</a:t>
            </a:r>
          </a:p>
          <a:p>
            <a:pPr>
              <a:lnSpc>
                <a:spcPct val="150000"/>
              </a:lnSpc>
              <a:buFont typeface="Courier New" panose="02070309020205020404" pitchFamily="49" charset="0"/>
              <a:buChar char="o"/>
              <a:defRPr/>
            </a:pPr>
            <a:endParaRPr lang="en-US" dirty="0" smtClean="0">
              <a:solidFill>
                <a:srgbClr val="000000"/>
              </a:solidFill>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Ø"/>
              <a:defRPr/>
            </a:pPr>
            <a:endParaRPr lang="en-US" dirty="0">
              <a:solidFill>
                <a:srgbClr val="000000"/>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a:defRPr/>
            </a:pPr>
            <a:r>
              <a:rPr lang="en-US" dirty="0">
                <a:latin typeface="+mj-lt"/>
                <a:ea typeface="+mj-ea"/>
                <a:cs typeface="+mj-cs"/>
              </a:rPr>
              <a:t>9-2</a:t>
            </a:r>
          </a:p>
        </p:txBody>
      </p:sp>
    </p:spTree>
    <p:extLst>
      <p:ext uri="{BB962C8B-B14F-4D97-AF65-F5344CB8AC3E}">
        <p14:creationId xmlns:p14="http://schemas.microsoft.com/office/powerpoint/2010/main" val="32540070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chor="ctr">
            <a:normAutofit/>
          </a:bodyPr>
          <a:lstStyle/>
          <a:p>
            <a:pPr algn="ctr" eaLnBrk="1" hangingPunct="1">
              <a:defRPr/>
            </a:pPr>
            <a:r>
              <a:rPr lang="en-US" b="1" dirty="0" smtClean="0">
                <a:solidFill>
                  <a:srgbClr val="996600"/>
                </a:solidFill>
                <a:latin typeface="Times New Roman" panose="02020603050405020304" pitchFamily="18" charset="0"/>
                <a:cs typeface="Times New Roman" panose="02020603050405020304" pitchFamily="18" charset="0"/>
              </a:rPr>
              <a:t>Culture and Diversity</a:t>
            </a:r>
            <a:endParaRPr lang="en-US" b="1" dirty="0">
              <a:solidFill>
                <a:srgbClr val="9966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3124200" y="1802729"/>
            <a:ext cx="6858000" cy="4525963"/>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ormAutofit fontScale="92500" lnSpcReduction="20000"/>
          </a:bodyPr>
          <a:lstStyle/>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The workforce will become more diverse in terms of: </a:t>
            </a:r>
          </a:p>
          <a:p>
            <a:pPr lvl="5">
              <a:lnSpc>
                <a:spcPct val="150000"/>
              </a:lnSpc>
              <a:buFont typeface="Wingdings" panose="05000000000000000000" pitchFamily="2" charset="2"/>
              <a:buChar char="ü"/>
              <a:defRPr/>
            </a:pPr>
            <a:r>
              <a:rPr lang="en-US" sz="2400" dirty="0" smtClean="0">
                <a:solidFill>
                  <a:srgbClr val="0070C0"/>
                </a:solidFill>
                <a:latin typeface="Times New Roman" panose="02020603050405020304" pitchFamily="18" charset="0"/>
                <a:cs typeface="Times New Roman" panose="02020603050405020304" pitchFamily="18" charset="0"/>
              </a:rPr>
              <a:t>nationalities, </a:t>
            </a:r>
          </a:p>
          <a:p>
            <a:pPr lvl="5">
              <a:lnSpc>
                <a:spcPct val="150000"/>
              </a:lnSpc>
              <a:buFont typeface="Wingdings" panose="05000000000000000000" pitchFamily="2" charset="2"/>
              <a:buChar char="ü"/>
              <a:defRPr/>
            </a:pPr>
            <a:r>
              <a:rPr lang="en-US" sz="2400" dirty="0" smtClean="0">
                <a:solidFill>
                  <a:srgbClr val="0070C0"/>
                </a:solidFill>
                <a:latin typeface="Times New Roman" panose="02020603050405020304" pitchFamily="18" charset="0"/>
                <a:cs typeface="Times New Roman" panose="02020603050405020304" pitchFamily="18" charset="0"/>
              </a:rPr>
              <a:t>Culture, and</a:t>
            </a:r>
          </a:p>
          <a:p>
            <a:pPr lvl="5">
              <a:lnSpc>
                <a:spcPct val="150000"/>
              </a:lnSpc>
              <a:buFont typeface="Wingdings" panose="05000000000000000000" pitchFamily="2" charset="2"/>
              <a:buChar char="ü"/>
              <a:defRPr/>
            </a:pPr>
            <a:r>
              <a:rPr lang="en-US" sz="2400" dirty="0" smtClean="0">
                <a:solidFill>
                  <a:srgbClr val="0070C0"/>
                </a:solidFill>
                <a:latin typeface="Times New Roman" panose="02020603050405020304" pitchFamily="18" charset="0"/>
                <a:cs typeface="Times New Roman" panose="02020603050405020304" pitchFamily="18" charset="0"/>
              </a:rPr>
              <a:t> generations.</a:t>
            </a:r>
          </a:p>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Difficult to implement all-inclusive workplace </a:t>
            </a:r>
            <a:r>
              <a:rPr lang="en-US" dirty="0" smtClean="0">
                <a:solidFill>
                  <a:srgbClr val="000000"/>
                </a:solidFill>
                <a:latin typeface="Times New Roman" panose="02020603050405020304" pitchFamily="18" charset="0"/>
                <a:cs typeface="Times New Roman" panose="02020603050405020304" pitchFamily="18" charset="0"/>
              </a:rPr>
              <a:t>policies.</a:t>
            </a:r>
            <a:endParaRPr lang="en-US" dirty="0" smtClean="0">
              <a:solidFill>
                <a:srgbClr val="000000"/>
              </a:solidFill>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Affects corporate </a:t>
            </a:r>
            <a:r>
              <a:rPr lang="en-US" dirty="0" smtClean="0">
                <a:solidFill>
                  <a:srgbClr val="000000"/>
                </a:solidFill>
                <a:latin typeface="Times New Roman" panose="02020603050405020304" pitchFamily="18" charset="0"/>
                <a:cs typeface="Times New Roman" panose="02020603050405020304" pitchFamily="18" charset="0"/>
              </a:rPr>
              <a:t>culture.</a:t>
            </a:r>
            <a:endParaRPr lang="en-US" dirty="0" smtClean="0">
              <a:solidFill>
                <a:srgbClr val="000000"/>
              </a:solidFill>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Ø"/>
              <a:defRPr/>
            </a:pPr>
            <a:endParaRPr lang="en-US" dirty="0">
              <a:solidFill>
                <a:srgbClr val="000000"/>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a:defRPr/>
            </a:pPr>
            <a:r>
              <a:rPr lang="en-US" dirty="0">
                <a:latin typeface="+mj-lt"/>
                <a:ea typeface="+mj-ea"/>
                <a:cs typeface="+mj-cs"/>
              </a:rPr>
              <a:t>9-2</a:t>
            </a:r>
          </a:p>
        </p:txBody>
      </p:sp>
    </p:spTree>
    <p:extLst>
      <p:ext uri="{BB962C8B-B14F-4D97-AF65-F5344CB8AC3E}">
        <p14:creationId xmlns:p14="http://schemas.microsoft.com/office/powerpoint/2010/main" val="18081668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chor="ctr">
            <a:normAutofit/>
          </a:bodyPr>
          <a:lstStyle/>
          <a:p>
            <a:pPr algn="ctr" eaLnBrk="1" hangingPunct="1">
              <a:defRPr/>
            </a:pPr>
            <a:r>
              <a:rPr lang="en-US" b="1" dirty="0" smtClean="0">
                <a:solidFill>
                  <a:srgbClr val="996600"/>
                </a:solidFill>
                <a:latin typeface="Times New Roman" panose="02020603050405020304" pitchFamily="18" charset="0"/>
                <a:cs typeface="Times New Roman" panose="02020603050405020304" pitchFamily="18" charset="0"/>
              </a:rPr>
              <a:t>Career Advancement</a:t>
            </a:r>
            <a:endParaRPr lang="en-US" b="1" dirty="0">
              <a:solidFill>
                <a:srgbClr val="9966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2353235" y="1802729"/>
            <a:ext cx="7951694" cy="4918746"/>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ormAutofit/>
          </a:bodyPr>
          <a:lstStyle/>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Nature of </a:t>
            </a:r>
            <a:r>
              <a:rPr lang="en-US" dirty="0">
                <a:solidFill>
                  <a:srgbClr val="000000"/>
                </a:solidFill>
                <a:latin typeface="Times New Roman" panose="02020603050405020304" pitchFamily="18" charset="0"/>
                <a:cs typeface="Times New Roman" panose="02020603050405020304" pitchFamily="18" charset="0"/>
              </a:rPr>
              <a:t>the jobs </a:t>
            </a:r>
            <a:r>
              <a:rPr lang="en-US" dirty="0" smtClean="0">
                <a:solidFill>
                  <a:srgbClr val="000000"/>
                </a:solidFill>
                <a:latin typeface="Times New Roman" panose="02020603050405020304" pitchFamily="18" charset="0"/>
                <a:cs typeface="Times New Roman" panose="02020603050405020304" pitchFamily="18" charset="0"/>
              </a:rPr>
              <a:t>and the working environment  </a:t>
            </a:r>
            <a:r>
              <a:rPr lang="en-US" dirty="0" smtClean="0">
                <a:solidFill>
                  <a:srgbClr val="000000"/>
                </a:solidFill>
                <a:latin typeface="Times New Roman" panose="02020603050405020304" pitchFamily="18" charset="0"/>
                <a:cs typeface="Times New Roman" panose="02020603050405020304" pitchFamily="18" charset="0"/>
              </a:rPr>
              <a:t>will change.</a:t>
            </a:r>
          </a:p>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Most of the current skill will be obsolete.</a:t>
            </a:r>
          </a:p>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Identifying ideal candidates for promotions may be a challenge since:</a:t>
            </a:r>
          </a:p>
          <a:p>
            <a:pPr lvl="5">
              <a:lnSpc>
                <a:spcPct val="150000"/>
              </a:lnSpc>
              <a:buFont typeface="Wingdings" panose="05000000000000000000" pitchFamily="2" charset="2"/>
              <a:buChar char="Ø"/>
              <a:defRPr/>
            </a:pPr>
            <a:r>
              <a:rPr lang="en-US" sz="2400" dirty="0" smtClean="0">
                <a:solidFill>
                  <a:srgbClr val="00B050"/>
                </a:solidFill>
                <a:latin typeface="Times New Roman" panose="02020603050405020304" pitchFamily="18" charset="0"/>
                <a:cs typeface="Times New Roman" panose="02020603050405020304" pitchFamily="18" charset="0"/>
              </a:rPr>
              <a:t>Most work will be done remotely</a:t>
            </a:r>
          </a:p>
          <a:p>
            <a:pPr lvl="5">
              <a:lnSpc>
                <a:spcPct val="150000"/>
              </a:lnSpc>
              <a:buFont typeface="Wingdings" panose="05000000000000000000" pitchFamily="2" charset="2"/>
              <a:buChar char="Ø"/>
              <a:defRPr/>
            </a:pPr>
            <a:r>
              <a:rPr lang="en-US" sz="2400" dirty="0" smtClean="0">
                <a:solidFill>
                  <a:srgbClr val="00B050"/>
                </a:solidFill>
                <a:latin typeface="Times New Roman" panose="02020603050405020304" pitchFamily="18" charset="0"/>
                <a:cs typeface="Times New Roman" panose="02020603050405020304" pitchFamily="18" charset="0"/>
              </a:rPr>
              <a:t>Diverse workforce</a:t>
            </a:r>
          </a:p>
          <a:p>
            <a:pPr>
              <a:lnSpc>
                <a:spcPct val="150000"/>
              </a:lnSpc>
              <a:buFont typeface="Wingdings" panose="05000000000000000000" pitchFamily="2" charset="2"/>
              <a:buChar char="Ø"/>
              <a:defRPr/>
            </a:pPr>
            <a:endParaRPr lang="en-US" dirty="0" smtClean="0">
              <a:solidFill>
                <a:srgbClr val="000000"/>
              </a:solidFill>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Ø"/>
              <a:defRPr/>
            </a:pPr>
            <a:endParaRPr lang="en-US" dirty="0" smtClean="0">
              <a:solidFill>
                <a:srgbClr val="000000"/>
              </a:solidFill>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Ø"/>
              <a:defRPr/>
            </a:pPr>
            <a:endParaRPr lang="en-US" dirty="0" smtClean="0">
              <a:solidFill>
                <a:srgbClr val="000000"/>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a:defRPr/>
            </a:pPr>
            <a:r>
              <a:rPr lang="en-US" dirty="0">
                <a:latin typeface="+mj-lt"/>
                <a:ea typeface="+mj-ea"/>
                <a:cs typeface="+mj-cs"/>
              </a:rPr>
              <a:t>9-2</a:t>
            </a:r>
          </a:p>
        </p:txBody>
      </p:sp>
    </p:spTree>
    <p:extLst>
      <p:ext uri="{BB962C8B-B14F-4D97-AF65-F5344CB8AC3E}">
        <p14:creationId xmlns:p14="http://schemas.microsoft.com/office/powerpoint/2010/main" val="20471636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chor="ctr">
            <a:normAutofit/>
          </a:bodyPr>
          <a:lstStyle/>
          <a:p>
            <a:pPr algn="ctr" eaLnBrk="1" hangingPunct="1">
              <a:defRPr/>
            </a:pPr>
            <a:r>
              <a:rPr lang="en-US" b="1" dirty="0" smtClean="0">
                <a:solidFill>
                  <a:srgbClr val="996600"/>
                </a:solidFill>
                <a:latin typeface="Times New Roman" panose="02020603050405020304" pitchFamily="18" charset="0"/>
                <a:cs typeface="Times New Roman" panose="02020603050405020304" pitchFamily="18" charset="0"/>
              </a:rPr>
              <a:t>Leadership Styles</a:t>
            </a:r>
            <a:endParaRPr lang="en-US" b="1" dirty="0">
              <a:solidFill>
                <a:srgbClr val="9966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2667000" y="1830387"/>
            <a:ext cx="6858000" cy="4525963"/>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ormAutofit/>
          </a:bodyPr>
          <a:lstStyle/>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Most organizations will go global.</a:t>
            </a:r>
          </a:p>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Implementing effective cross-cultural leadership styles will be a challenge.</a:t>
            </a:r>
          </a:p>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Difficult to measure the efficacy of the styles when work is done remotely. </a:t>
            </a:r>
          </a:p>
          <a:p>
            <a:pPr>
              <a:lnSpc>
                <a:spcPct val="150000"/>
              </a:lnSpc>
              <a:buFont typeface="Wingdings" panose="05000000000000000000" pitchFamily="2" charset="2"/>
              <a:buChar char="Ø"/>
              <a:defRPr/>
            </a:pPr>
            <a:endParaRPr lang="en-US" dirty="0" smtClean="0">
              <a:solidFill>
                <a:srgbClr val="000000"/>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a:defRPr/>
            </a:pPr>
            <a:r>
              <a:rPr lang="en-US" dirty="0">
                <a:latin typeface="+mj-lt"/>
                <a:ea typeface="+mj-ea"/>
                <a:cs typeface="+mj-cs"/>
              </a:rPr>
              <a:t>9-2</a:t>
            </a:r>
          </a:p>
        </p:txBody>
      </p:sp>
    </p:spTree>
    <p:extLst>
      <p:ext uri="{BB962C8B-B14F-4D97-AF65-F5344CB8AC3E}">
        <p14:creationId xmlns:p14="http://schemas.microsoft.com/office/powerpoint/2010/main" val="16649106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1725"/>
            <a:ext cx="10515600" cy="1325563"/>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chor="ctr">
            <a:normAutofit/>
          </a:bodyPr>
          <a:lstStyle/>
          <a:p>
            <a:pPr algn="ctr">
              <a:defRPr/>
            </a:pPr>
            <a:r>
              <a:rPr lang="en-US" b="1" dirty="0" smtClean="0">
                <a:solidFill>
                  <a:srgbClr val="996600"/>
                </a:solidFill>
                <a:latin typeface="Times New Roman" panose="02020603050405020304" pitchFamily="18" charset="0"/>
                <a:cs typeface="Times New Roman" panose="02020603050405020304" pitchFamily="18" charset="0"/>
              </a:rPr>
              <a:t>Retention </a:t>
            </a:r>
            <a:r>
              <a:rPr lang="en-US" b="1" dirty="0">
                <a:solidFill>
                  <a:srgbClr val="996600"/>
                </a:solidFill>
                <a:latin typeface="Times New Roman" panose="02020603050405020304" pitchFamily="18" charset="0"/>
                <a:cs typeface="Times New Roman" panose="02020603050405020304" pitchFamily="18" charset="0"/>
              </a:rPr>
              <a:t>of </a:t>
            </a:r>
            <a:r>
              <a:rPr lang="en-US" b="1" dirty="0" smtClean="0">
                <a:solidFill>
                  <a:srgbClr val="996600"/>
                </a:solidFill>
                <a:latin typeface="Times New Roman" panose="02020603050405020304" pitchFamily="18" charset="0"/>
                <a:cs typeface="Times New Roman" panose="02020603050405020304" pitchFamily="18" charset="0"/>
              </a:rPr>
              <a:t>employees</a:t>
            </a:r>
            <a:endParaRPr lang="en-US" b="1" dirty="0">
              <a:solidFill>
                <a:srgbClr val="9966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2321859" y="1860923"/>
            <a:ext cx="7548282" cy="4677989"/>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ormAutofit lnSpcReduction="10000"/>
          </a:bodyPr>
          <a:lstStyle/>
          <a:p>
            <a:pPr>
              <a:lnSpc>
                <a:spcPct val="150000"/>
              </a:lnSpc>
              <a:buFont typeface="Wingdings" panose="05000000000000000000" pitchFamily="2" charset="2"/>
              <a:buChar char="Ø"/>
              <a:defRPr/>
            </a:pPr>
            <a:r>
              <a:rPr lang="en-US" dirty="0" smtClean="0"/>
              <a:t>Retaining employees with </a:t>
            </a:r>
            <a:r>
              <a:rPr lang="en-US" dirty="0" smtClean="0">
                <a:solidFill>
                  <a:srgbClr val="92D050"/>
                </a:solidFill>
              </a:rPr>
              <a:t>experience is critical to organizational goals</a:t>
            </a:r>
            <a:r>
              <a:rPr lang="en-US" dirty="0" smtClean="0"/>
              <a:t>.</a:t>
            </a:r>
          </a:p>
          <a:p>
            <a:pPr>
              <a:lnSpc>
                <a:spcPct val="150000"/>
              </a:lnSpc>
              <a:buFont typeface="Wingdings" panose="05000000000000000000" pitchFamily="2" charset="2"/>
              <a:buChar char="Ø"/>
              <a:defRPr/>
            </a:pPr>
            <a:r>
              <a:rPr lang="en-US" dirty="0" smtClean="0">
                <a:solidFill>
                  <a:srgbClr val="0070C0"/>
                </a:solidFill>
                <a:latin typeface="Times New Roman" panose="02020603050405020304" pitchFamily="18" charset="0"/>
                <a:cs typeface="Times New Roman" panose="02020603050405020304" pitchFamily="18" charset="0"/>
              </a:rPr>
              <a:t>New technology such as AI </a:t>
            </a:r>
            <a:r>
              <a:rPr lang="en-US" dirty="0" smtClean="0">
                <a:solidFill>
                  <a:srgbClr val="000000"/>
                </a:solidFill>
                <a:latin typeface="Times New Roman" panose="02020603050405020304" pitchFamily="18" charset="0"/>
                <a:cs typeface="Times New Roman" panose="02020603050405020304" pitchFamily="18" charset="0"/>
              </a:rPr>
              <a:t>will lead to obsolete skills.</a:t>
            </a:r>
          </a:p>
          <a:p>
            <a:pPr>
              <a:lnSpc>
                <a:spcPct val="150000"/>
              </a:lnSpc>
              <a:buFont typeface="Wingdings" panose="05000000000000000000" pitchFamily="2" charset="2"/>
              <a:buChar char="Ø"/>
              <a:defRPr/>
            </a:pPr>
            <a:r>
              <a:rPr lang="en-US" dirty="0">
                <a:solidFill>
                  <a:srgbClr val="00B050"/>
                </a:solidFill>
                <a:latin typeface="Times New Roman" panose="02020603050405020304" pitchFamily="18" charset="0"/>
                <a:cs typeface="Times New Roman" panose="02020603050405020304" pitchFamily="18" charset="0"/>
              </a:rPr>
              <a:t>Telecommuting will affect training and development</a:t>
            </a:r>
            <a:r>
              <a:rPr lang="en-US" dirty="0">
                <a:solidFill>
                  <a:srgbClr val="000000"/>
                </a:solidFill>
                <a:latin typeface="Times New Roman" panose="02020603050405020304" pitchFamily="18" charset="0"/>
                <a:cs typeface="Times New Roman" panose="02020603050405020304" pitchFamily="18" charset="0"/>
              </a:rPr>
              <a:t>- One person may work for multiple </a:t>
            </a:r>
            <a:r>
              <a:rPr lang="en-US" dirty="0" smtClean="0">
                <a:solidFill>
                  <a:srgbClr val="000000"/>
                </a:solidFill>
                <a:latin typeface="Times New Roman" panose="02020603050405020304" pitchFamily="18" charset="0"/>
                <a:cs typeface="Times New Roman" panose="02020603050405020304" pitchFamily="18" charset="0"/>
              </a:rPr>
              <a:t>companies</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a:defRPr/>
            </a:pPr>
            <a:r>
              <a:rPr lang="en-US" dirty="0">
                <a:latin typeface="+mj-lt"/>
                <a:ea typeface="+mj-ea"/>
                <a:cs typeface="+mj-cs"/>
              </a:rPr>
              <a:t>9-2</a:t>
            </a:r>
          </a:p>
        </p:txBody>
      </p:sp>
    </p:spTree>
    <p:extLst>
      <p:ext uri="{BB962C8B-B14F-4D97-AF65-F5344CB8AC3E}">
        <p14:creationId xmlns:p14="http://schemas.microsoft.com/office/powerpoint/2010/main" val="30938772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chor="ctr">
            <a:normAutofit/>
          </a:bodyPr>
          <a:lstStyle/>
          <a:p>
            <a:pPr algn="ctr" eaLnBrk="1" hangingPunct="1">
              <a:defRPr/>
            </a:pPr>
            <a:r>
              <a:rPr lang="en-US" b="1" dirty="0" smtClean="0">
                <a:solidFill>
                  <a:srgbClr val="996600"/>
                </a:solidFill>
                <a:latin typeface="Times New Roman" panose="02020603050405020304" pitchFamily="18" charset="0"/>
                <a:cs typeface="Times New Roman" panose="02020603050405020304" pitchFamily="18" charset="0"/>
              </a:rPr>
              <a:t>Conclusion</a:t>
            </a:r>
            <a:endParaRPr lang="en-US" b="1" dirty="0">
              <a:solidFill>
                <a:srgbClr val="9966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3124200" y="1830387"/>
            <a:ext cx="6858000" cy="4525963"/>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ormAutofit fontScale="92500"/>
          </a:bodyPr>
          <a:lstStyle/>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Technology will continue to affect organizations in future.</a:t>
            </a:r>
          </a:p>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Most other challenges in future will likely arise due technological advances.</a:t>
            </a:r>
          </a:p>
          <a:p>
            <a:pPr>
              <a:lnSpc>
                <a:spcPct val="150000"/>
              </a:lnSpc>
              <a:buFont typeface="Wingdings" panose="05000000000000000000" pitchFamily="2" charset="2"/>
              <a:buChar char="Ø"/>
              <a:defRPr/>
            </a:pPr>
            <a:r>
              <a:rPr lang="en-US"/>
              <a:t>Organizations must anticipate future challenges to help them plan better for </a:t>
            </a:r>
            <a:r>
              <a:rPr lang="en-US"/>
              <a:t>any </a:t>
            </a:r>
            <a:r>
              <a:rPr lang="en-US" smtClean="0"/>
              <a:t>eventualities.</a:t>
            </a:r>
            <a:endParaRPr lang="en-US" dirty="0" smtClean="0">
              <a:solidFill>
                <a:srgbClr val="000000"/>
              </a:solidFill>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Ø"/>
              <a:defRPr/>
            </a:pPr>
            <a:endParaRPr lang="en-US" dirty="0" smtClean="0">
              <a:solidFill>
                <a:srgbClr val="000000"/>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a:defRPr/>
            </a:pPr>
            <a:r>
              <a:rPr lang="en-US" dirty="0">
                <a:latin typeface="+mj-lt"/>
                <a:ea typeface="+mj-ea"/>
                <a:cs typeface="+mj-cs"/>
              </a:rPr>
              <a:t>9-2</a:t>
            </a:r>
          </a:p>
        </p:txBody>
      </p:sp>
    </p:spTree>
    <p:extLst>
      <p:ext uri="{BB962C8B-B14F-4D97-AF65-F5344CB8AC3E}">
        <p14:creationId xmlns:p14="http://schemas.microsoft.com/office/powerpoint/2010/main" val="30593967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565</TotalTime>
  <Words>905</Words>
  <Application>Microsoft Office PowerPoint</Application>
  <PresentationFormat>Widescreen</PresentationFormat>
  <Paragraphs>87</Paragraphs>
  <Slides>9</Slides>
  <Notes>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9</vt:i4>
      </vt:variant>
    </vt:vector>
  </HeadingPairs>
  <TitlesOfParts>
    <vt:vector size="19" baseType="lpstr">
      <vt:lpstr>ＭＳ Ｐゴシック</vt:lpstr>
      <vt:lpstr>Arial</vt:lpstr>
      <vt:lpstr>Arial Rounded MT Bold</vt:lpstr>
      <vt:lpstr>Calibri</vt:lpstr>
      <vt:lpstr>Calibri Light</vt:lpstr>
      <vt:lpstr>Courier New</vt:lpstr>
      <vt:lpstr>Perpetua</vt:lpstr>
      <vt:lpstr>Times New Roman</vt:lpstr>
      <vt:lpstr>Wingdings</vt:lpstr>
      <vt:lpstr>Office Theme</vt:lpstr>
      <vt:lpstr>PowerPoint Presentation</vt:lpstr>
      <vt:lpstr>Biggest Challenges Facing Organizations In The Next 20 Years</vt:lpstr>
      <vt:lpstr>Biggest Challenges Facing Organizations In The Next 20 Years</vt:lpstr>
      <vt:lpstr>Technological Advances</vt:lpstr>
      <vt:lpstr>Culture and Diversity</vt:lpstr>
      <vt:lpstr>Career Advancement</vt:lpstr>
      <vt:lpstr>Leadership Styles</vt:lpstr>
      <vt:lpstr>Retention of employees</vt:lpstr>
      <vt:lpstr>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62</cp:revision>
  <dcterms:created xsi:type="dcterms:W3CDTF">2021-02-26T04:43:55Z</dcterms:created>
  <dcterms:modified xsi:type="dcterms:W3CDTF">2021-02-26T22:18:28Z</dcterms:modified>
</cp:coreProperties>
</file>