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0" r:id="rId1"/>
  </p:sldMasterIdLst>
  <p:sldIdLst>
    <p:sldId id="257" r:id="rId2"/>
    <p:sldId id="256" r:id="rId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p:scale>
          <a:sx n="80" d="100"/>
          <a:sy n="80" d="100"/>
        </p:scale>
        <p:origin x="378" y="-16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64F0E216-BA48-4F04-AC4F-645AA0DD6AC6}" type="datetimeFigureOut">
              <a:rPr lang="en-US" smtClean="0"/>
              <a:t>4/4/2021</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9607A7-8386-47DB-8578-DDEDD194E5D4}" type="slidenum">
              <a:rPr lang="en-US" smtClean="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859287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F0E216-BA48-4F04-AC4F-645AA0DD6AC6}" type="datetimeFigureOut">
              <a:rPr lang="en-US" smtClean="0"/>
              <a:t>4/4/2021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8246720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F0E216-BA48-4F04-AC4F-645AA0DD6AC6}" type="datetimeFigureOut">
              <a:rPr lang="en-US" smtClean="0"/>
              <a:t>4/4/2021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9607A7-8386-47DB-8578-DDEDD194E5D4}"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18114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F0E216-BA48-4F04-AC4F-645AA0DD6AC6}" type="datetimeFigureOut">
              <a:rPr lang="en-US" smtClean="0"/>
              <a:t>4/4/2021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2570027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4F0E216-BA48-4F04-AC4F-645AA0DD6AC6}" type="datetimeFigureOut">
              <a:rPr lang="en-US" smtClean="0"/>
              <a:t>4/4/2021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9607A7-8386-47DB-8578-DDEDD194E5D4}"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12320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4F0E216-BA48-4F04-AC4F-645AA0DD6AC6}" type="datetimeFigureOut">
              <a:rPr lang="en-US" smtClean="0"/>
              <a:t>4/4/2021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15979010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4F0E216-BA48-4F04-AC4F-645AA0DD6AC6}" type="datetimeFigureOut">
              <a:rPr lang="en-US" smtClean="0"/>
              <a:t>4/4/2021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2517031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4F0E216-BA48-4F04-AC4F-645AA0DD6AC6}" type="datetimeFigureOut">
              <a:rPr lang="en-US" smtClean="0"/>
              <a:t>4/4/2021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1057839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F0E216-BA48-4F04-AC4F-645AA0DD6AC6}" type="datetimeFigureOut">
              <a:rPr lang="en-US" smtClean="0"/>
              <a:t>4/4/2021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33332477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4F0E216-BA48-4F04-AC4F-645AA0DD6AC6}" type="datetimeFigureOut">
              <a:rPr lang="en-US" smtClean="0"/>
              <a:t>4/4/2021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9607A7-8386-47DB-8578-DDEDD194E5D4}" type="slidenum">
              <a:rPr lang="en-US" smtClean="0"/>
              <a:t>‹#›</a:t>
            </a:fld>
            <a:endParaRPr lang="en-US"/>
          </a:p>
        </p:txBody>
      </p:sp>
    </p:spTree>
    <p:extLst>
      <p:ext uri="{BB962C8B-B14F-4D97-AF65-F5344CB8AC3E}">
        <p14:creationId xmlns:p14="http://schemas.microsoft.com/office/powerpoint/2010/main" val="41623122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4F0E216-BA48-4F04-AC4F-645AA0DD6AC6}" type="datetimeFigureOut">
              <a:rPr lang="en-US" smtClean="0"/>
              <a:t>4/4/2021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9607A7-8386-47DB-8578-DDEDD194E5D4}"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893306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64F0E216-BA48-4F04-AC4F-645AA0DD6AC6}" type="datetimeFigureOut">
              <a:rPr lang="en-US" smtClean="0"/>
              <a:pPr/>
              <a:t>4/4/2021</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39607A7-8386-47DB-8578-DDEDD194E5D4}" type="slidenum">
              <a:rPr lang="en-US" smtClean="0"/>
              <a:pPr/>
              <a:t>‹#›</a:t>
            </a:fld>
            <a:endParaRPr lang="en-U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67090616"/>
      </p:ext>
    </p:extLst>
  </p:cSld>
  <p:clrMap bg1="lt1" tx1="dk1" bg2="lt2" tx2="dk2" accent1="accent1" accent2="accent2" accent3="accent3" accent4="accent4" accent5="accent5" accent6="accent6" hlink="hlink" folHlink="folHlink"/>
  <p:sldLayoutIdLst>
    <p:sldLayoutId id="2147484001" r:id="rId1"/>
    <p:sldLayoutId id="2147484002" r:id="rId2"/>
    <p:sldLayoutId id="2147484003" r:id="rId3"/>
    <p:sldLayoutId id="2147484004" r:id="rId4"/>
    <p:sldLayoutId id="2147484005" r:id="rId5"/>
    <p:sldLayoutId id="2147484006" r:id="rId6"/>
    <p:sldLayoutId id="2147484007" r:id="rId7"/>
    <p:sldLayoutId id="2147484008" r:id="rId8"/>
    <p:sldLayoutId id="2147484009" r:id="rId9"/>
    <p:sldLayoutId id="2147484010" r:id="rId10"/>
    <p:sldLayoutId id="214748401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452A4CB-932B-499B-9201-DF414E9E20C3}"/>
              </a:ext>
            </a:extLst>
          </p:cNvPr>
          <p:cNvSpPr/>
          <p:nvPr/>
        </p:nvSpPr>
        <p:spPr>
          <a:xfrm>
            <a:off x="647700" y="152400"/>
            <a:ext cx="10115550" cy="12382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ctr">
              <a:lnSpc>
                <a:spcPct val="200000"/>
              </a:lnSpc>
              <a:spcBef>
                <a:spcPts val="0"/>
              </a:spcBef>
              <a:spcAft>
                <a:spcPts val="800"/>
              </a:spcAft>
            </a:pPr>
            <a:r>
              <a:rPr lang="en-GB" sz="1800" b="1" dirty="0">
                <a:solidFill>
                  <a:srgbClr val="222222"/>
                </a:solidFill>
                <a:effectLst/>
                <a:latin typeface="Times New Roman" panose="02020603050405020304" pitchFamily="18" charset="0"/>
                <a:ea typeface="Calibri" panose="020F0502020204030204" pitchFamily="34" charset="0"/>
              </a:rPr>
              <a:t>Abstract: Gestational diabetes</a:t>
            </a:r>
            <a:endParaRPr lang="en-US" sz="1800" dirty="0">
              <a:solidFill>
                <a:srgbClr val="222222"/>
              </a:solidFill>
              <a:effectLst/>
              <a:latin typeface="Times New Roman" panose="02020603050405020304" pitchFamily="18" charset="0"/>
              <a:ea typeface="Calibri" panose="020F0502020204030204" pitchFamily="34" charset="0"/>
            </a:endParaRPr>
          </a:p>
        </p:txBody>
      </p:sp>
      <p:sp>
        <p:nvSpPr>
          <p:cNvPr id="5" name="Rectangle 4">
            <a:extLst>
              <a:ext uri="{FF2B5EF4-FFF2-40B4-BE49-F238E27FC236}">
                <a16:creationId xmlns:a16="http://schemas.microsoft.com/office/drawing/2014/main" id="{1083EDEB-252C-47D8-BE01-56021553EF75}"/>
              </a:ext>
            </a:extLst>
          </p:cNvPr>
          <p:cNvSpPr/>
          <p:nvPr/>
        </p:nvSpPr>
        <p:spPr>
          <a:xfrm>
            <a:off x="647700" y="1543050"/>
            <a:ext cx="10115550" cy="51625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nSpc>
                <a:spcPct val="200000"/>
              </a:lnSpc>
              <a:spcBef>
                <a:spcPts val="0"/>
              </a:spcBef>
              <a:spcAft>
                <a:spcPts val="800"/>
              </a:spcAft>
            </a:pPr>
            <a:r>
              <a:rPr lang="en-GB" sz="1800" dirty="0">
                <a:solidFill>
                  <a:srgbClr val="222222"/>
                </a:solidFill>
                <a:effectLst/>
                <a:latin typeface="Times New Roman" panose="02020603050405020304" pitchFamily="18" charset="0"/>
                <a:ea typeface="Calibri" panose="020F0502020204030204" pitchFamily="34" charset="0"/>
              </a:rPr>
              <a:t>Gestational diabetes is a disease that affects the majority of pregnant women in the world. The statistics show that at least 10% of the world's women have gestational diabetes during their first-time pregnancy. Gestational diabetes is associated with an increase in the blood sugar of pregnant women. The analysis below shows that poor diet is the primary cause of this type of diabetes. The patient's poor diet is majorly contributed by a lack of knowledge about the correct diet type to consume. Educating the patient on the healthy strategies to reduce the disease's infection is one of the effective strategies discussed in this report. The expected outcome after implementing the strategies shows that gestational diabetes patients will have access to cheaper food products to boost their health. Improving the patient's diet is essential in controlling gestational diabetes. Lastly, interprofessional collaboration is essential in controlling gestational diabetes. </a:t>
            </a:r>
            <a:endParaRPr lang="en-US" sz="1800" dirty="0">
              <a:solidFill>
                <a:srgbClr val="222222"/>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6274751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4" name="Picture 1" descr="Watercolor painting white textured background">
            <a:extLst>
              <a:ext uri="{FF2B5EF4-FFF2-40B4-BE49-F238E27FC236}">
                <a16:creationId xmlns:a16="http://schemas.microsoft.com/office/drawing/2014/main" id="{D0283B32-2E90-4A85-8BF0-B86C21CEE877}"/>
              </a:ext>
            </a:extLst>
          </p:cNvPr>
          <p:cNvPicPr>
            <a:picLocks noChangeAspect="1"/>
          </p:cNvPicPr>
          <p:nvPr/>
        </p:nvPicPr>
        <p:blipFill rotWithShape="1">
          <a:blip r:embed="rId2"/>
          <a:srcRect t="12012" b="3719"/>
          <a:stretch/>
        </p:blipFill>
        <p:spPr>
          <a:xfrm>
            <a:off x="20" y="331304"/>
            <a:ext cx="12191980" cy="6857990"/>
          </a:xfrm>
          <a:custGeom>
            <a:avLst/>
            <a:gdLst/>
            <a:ahLst/>
            <a:cxnLst/>
            <a:rect l="l" t="t" r="r" b="b"/>
            <a:pathLst>
              <a:path w="12192000" h="6858000">
                <a:moveTo>
                  <a:pt x="0" y="0"/>
                </a:moveTo>
                <a:lnTo>
                  <a:pt x="12192000" y="0"/>
                </a:lnTo>
                <a:lnTo>
                  <a:pt x="12192000" y="6858000"/>
                </a:lnTo>
                <a:lnTo>
                  <a:pt x="0" y="6858000"/>
                </a:lnTo>
                <a:close/>
              </a:path>
            </a:pathLst>
          </a:custGeom>
        </p:spPr>
      </p:pic>
      <p:sp>
        <p:nvSpPr>
          <p:cNvPr id="5" name="Rectangle 4">
            <a:extLst>
              <a:ext uri="{FF2B5EF4-FFF2-40B4-BE49-F238E27FC236}">
                <a16:creationId xmlns:a16="http://schemas.microsoft.com/office/drawing/2014/main" id="{19268D56-9CDF-4AFA-B02B-5416556C89F0}"/>
              </a:ext>
            </a:extLst>
          </p:cNvPr>
          <p:cNvSpPr/>
          <p:nvPr/>
        </p:nvSpPr>
        <p:spPr>
          <a:xfrm>
            <a:off x="63406" y="0"/>
            <a:ext cx="4296559" cy="662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ctr">
              <a:lnSpc>
                <a:spcPct val="200000"/>
              </a:lnSpc>
              <a:spcBef>
                <a:spcPts val="0"/>
              </a:spcBef>
              <a:spcAft>
                <a:spcPts val="800"/>
              </a:spcAft>
            </a:pPr>
            <a:r>
              <a:rPr lang="en-GB" sz="1800" b="1">
                <a:solidFill>
                  <a:srgbClr val="222222"/>
                </a:solidFill>
                <a:effectLst/>
                <a:latin typeface="Times New Roman" panose="02020603050405020304" pitchFamily="18" charset="0"/>
                <a:ea typeface="Calibri" panose="020F0502020204030204" pitchFamily="34" charset="0"/>
              </a:rPr>
              <a:t>Change and Strategy Implementation</a:t>
            </a:r>
            <a:endParaRPr lang="en-US" sz="1800">
              <a:solidFill>
                <a:srgbClr val="222222"/>
              </a:solidFill>
              <a:effectLst/>
              <a:latin typeface="Times New Roman" panose="02020603050405020304" pitchFamily="18" charset="0"/>
              <a:ea typeface="Calibri" panose="020F0502020204030204" pitchFamily="34" charset="0"/>
            </a:endParaRPr>
          </a:p>
        </p:txBody>
      </p:sp>
      <p:sp>
        <p:nvSpPr>
          <p:cNvPr id="6" name="Rectangle 5">
            <a:extLst>
              <a:ext uri="{FF2B5EF4-FFF2-40B4-BE49-F238E27FC236}">
                <a16:creationId xmlns:a16="http://schemas.microsoft.com/office/drawing/2014/main" id="{8C165654-4D65-452E-9AEF-B9C63B243AF2}"/>
              </a:ext>
            </a:extLst>
          </p:cNvPr>
          <p:cNvSpPr/>
          <p:nvPr/>
        </p:nvSpPr>
        <p:spPr>
          <a:xfrm>
            <a:off x="63406" y="662609"/>
            <a:ext cx="4296559" cy="352507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457200">
              <a:lnSpc>
                <a:spcPct val="200000"/>
              </a:lnSpc>
              <a:spcBef>
                <a:spcPts val="0"/>
              </a:spcBef>
              <a:spcAft>
                <a:spcPts val="800"/>
              </a:spcAft>
            </a:pPr>
            <a:r>
              <a:rPr lang="en-GB" sz="900" dirty="0">
                <a:solidFill>
                  <a:srgbClr val="222222"/>
                </a:solidFill>
                <a:effectLst/>
                <a:latin typeface="Times New Roman" panose="02020603050405020304" pitchFamily="18" charset="0"/>
                <a:ea typeface="Calibri" panose="020F0502020204030204" pitchFamily="34" charset="0"/>
              </a:rPr>
              <a:t>Gestational diabetes is a disease that affects women during their first pregnancy. The disease is associated with an increase in the level of blood sugar in the body. According to the statistics, gestational diabetes affects about 10% of women in the USA during their first-time pregnancy (</a:t>
            </a:r>
            <a:r>
              <a:rPr lang="en-GB" sz="900" dirty="0" err="1">
                <a:solidFill>
                  <a:srgbClr val="222222"/>
                </a:solidFill>
                <a:effectLst/>
                <a:latin typeface="Times New Roman" panose="02020603050405020304" pitchFamily="18" charset="0"/>
                <a:ea typeface="Calibri" panose="020F0502020204030204" pitchFamily="34" charset="0"/>
              </a:rPr>
              <a:t>Plows</a:t>
            </a:r>
            <a:r>
              <a:rPr lang="en-GB" sz="900" dirty="0">
                <a:solidFill>
                  <a:srgbClr val="222222"/>
                </a:solidFill>
                <a:effectLst/>
                <a:latin typeface="Times New Roman" panose="02020603050405020304" pitchFamily="18" charset="0"/>
                <a:ea typeface="Calibri" panose="020F0502020204030204" pitchFamily="34" charset="0"/>
              </a:rPr>
              <a:t> et al.,.2018). Majorly, the disease affects women who have no record of infection by any diabetes. There are two classifications of gestational diabetes, class A1 and class A2. The patients who have gestational diabetes may get well after giving birth, although the baby stands high in getting infected with diabetes. Gestation diabetes affects millions of women across the world, and the high cost of management of the disease burdens the family of the infected woman and the society at large. Below is a tabular presentation of gestational diabetes, patient's current outcomes, recommended evidence-based strategies to improve the patient's outcomes after the implementation of the change strategies</a:t>
            </a:r>
            <a:endParaRPr lang="en-US" sz="900" dirty="0">
              <a:solidFill>
                <a:srgbClr val="222222"/>
              </a:solidFill>
              <a:effectLst/>
              <a:latin typeface="Times New Roman" panose="02020603050405020304" pitchFamily="18" charset="0"/>
              <a:ea typeface="Calibri" panose="020F0502020204030204" pitchFamily="34" charset="0"/>
            </a:endParaRPr>
          </a:p>
        </p:txBody>
      </p:sp>
      <p:sp>
        <p:nvSpPr>
          <p:cNvPr id="9" name="Rectangle 8">
            <a:extLst>
              <a:ext uri="{FF2B5EF4-FFF2-40B4-BE49-F238E27FC236}">
                <a16:creationId xmlns:a16="http://schemas.microsoft.com/office/drawing/2014/main" id="{A5E681A4-133A-4F2A-B0D1-0BD76FB705CE}"/>
              </a:ext>
            </a:extLst>
          </p:cNvPr>
          <p:cNvSpPr/>
          <p:nvPr/>
        </p:nvSpPr>
        <p:spPr>
          <a:xfrm>
            <a:off x="63406" y="4227443"/>
            <a:ext cx="4296559" cy="6626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b="1" dirty="0">
                <a:effectLst/>
                <a:latin typeface="Times New Roman" panose="02020603050405020304" pitchFamily="18" charset="0"/>
                <a:ea typeface="Calibri" panose="020F0502020204030204" pitchFamily="34" charset="0"/>
              </a:rPr>
              <a:t>Data Table</a:t>
            </a:r>
            <a:endParaRPr lang="en-US" dirty="0"/>
          </a:p>
        </p:txBody>
      </p:sp>
      <p:sp>
        <p:nvSpPr>
          <p:cNvPr id="2" name="Rectangle 1">
            <a:extLst>
              <a:ext uri="{FF2B5EF4-FFF2-40B4-BE49-F238E27FC236}">
                <a16:creationId xmlns:a16="http://schemas.microsoft.com/office/drawing/2014/main" id="{3198CDC7-BF57-4B32-9187-4255A043F808}"/>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8" name="Table 7">
            <a:extLst>
              <a:ext uri="{FF2B5EF4-FFF2-40B4-BE49-F238E27FC236}">
                <a16:creationId xmlns:a16="http://schemas.microsoft.com/office/drawing/2014/main" id="{4BD8D8BE-4431-44FB-B301-51F5015AAB50}"/>
              </a:ext>
            </a:extLst>
          </p:cNvPr>
          <p:cNvGraphicFramePr/>
          <p:nvPr>
            <p:extLst>
              <p:ext uri="{D42A27DB-BD31-4B8C-83A1-F6EECF244321}">
                <p14:modId xmlns:p14="http://schemas.microsoft.com/office/powerpoint/2010/main" val="3188989454"/>
              </p:ext>
            </p:extLst>
          </p:nvPr>
        </p:nvGraphicFramePr>
        <p:xfrm>
          <a:off x="103162" y="4929808"/>
          <a:ext cx="4256802" cy="14729882"/>
        </p:xfrm>
        <a:graphic>
          <a:graphicData uri="http://schemas.openxmlformats.org/drawingml/2006/table">
            <a:tbl>
              <a:tblPr firstRow="1" firstCol="1" bandRow="1">
                <a:tableStyleId>{5C22544A-7EE6-4342-B048-85BDC9FD1C3A}</a:tableStyleId>
              </a:tblPr>
              <a:tblGrid>
                <a:gridCol w="1316687">
                  <a:extLst>
                    <a:ext uri="{9D8B030D-6E8A-4147-A177-3AD203B41FA5}">
                      <a16:colId xmlns:a16="http://schemas.microsoft.com/office/drawing/2014/main" val="126988993"/>
                    </a:ext>
                  </a:extLst>
                </a:gridCol>
                <a:gridCol w="1720349">
                  <a:extLst>
                    <a:ext uri="{9D8B030D-6E8A-4147-A177-3AD203B41FA5}">
                      <a16:colId xmlns:a16="http://schemas.microsoft.com/office/drawing/2014/main" val="1193663521"/>
                    </a:ext>
                  </a:extLst>
                </a:gridCol>
                <a:gridCol w="1219766">
                  <a:extLst>
                    <a:ext uri="{9D8B030D-6E8A-4147-A177-3AD203B41FA5}">
                      <a16:colId xmlns:a16="http://schemas.microsoft.com/office/drawing/2014/main" val="1400421431"/>
                    </a:ext>
                  </a:extLst>
                </a:gridCol>
              </a:tblGrid>
              <a:tr h="174344">
                <a:tc>
                  <a:txBody>
                    <a:bodyPr/>
                    <a:lstStyle/>
                    <a:p>
                      <a:pPr marL="0" marR="0" algn="l" fontAlgn="t">
                        <a:lnSpc>
                          <a:spcPct val="200000"/>
                        </a:lnSpc>
                        <a:spcBef>
                          <a:spcPts val="0"/>
                        </a:spcBef>
                        <a:spcAft>
                          <a:spcPts val="0"/>
                        </a:spcAft>
                      </a:pPr>
                      <a:r>
                        <a:rPr lang="en-GB" sz="1050" u="none" strike="noStrike" dirty="0">
                          <a:effectLst/>
                          <a:latin typeface="Times New Roman" panose="02020603050405020304" pitchFamily="18" charset="0"/>
                          <a:cs typeface="Times New Roman" panose="02020603050405020304" pitchFamily="18" charset="0"/>
                        </a:rPr>
                        <a:t>Current outcomes</a:t>
                      </a:r>
                      <a:endParaRPr lang="en-GB" sz="1050" b="0" i="0" u="none" strike="noStrike" dirty="0">
                        <a:effectLst/>
                        <a:latin typeface="Times New Roman" panose="02020603050405020304" pitchFamily="18" charset="0"/>
                        <a:cs typeface="Times New Roman" panose="02020603050405020304" pitchFamily="18" charset="0"/>
                      </a:endParaRPr>
                    </a:p>
                  </a:txBody>
                  <a:tcPr marL="28954" marR="28954" marT="4021" marB="0"/>
                </a:tc>
                <a:tc>
                  <a:txBody>
                    <a:bodyPr/>
                    <a:lstStyle/>
                    <a:p>
                      <a:pPr marL="0" marR="0" algn="l" fontAlgn="t">
                        <a:lnSpc>
                          <a:spcPct val="200000"/>
                        </a:lnSpc>
                        <a:spcBef>
                          <a:spcPts val="0"/>
                        </a:spcBef>
                        <a:spcAft>
                          <a:spcPts val="0"/>
                        </a:spcAft>
                      </a:pPr>
                      <a:r>
                        <a:rPr lang="en-GB" sz="1050" u="none" strike="noStrike">
                          <a:effectLst/>
                          <a:latin typeface="Times New Roman" panose="02020603050405020304" pitchFamily="18" charset="0"/>
                          <a:cs typeface="Times New Roman" panose="02020603050405020304" pitchFamily="18" charset="0"/>
                        </a:rPr>
                        <a:t>Change strategies</a:t>
                      </a:r>
                      <a:endParaRPr lang="en-GB" sz="1050" b="0" i="0" u="none" strike="noStrike">
                        <a:effectLst/>
                        <a:latin typeface="Times New Roman" panose="02020603050405020304" pitchFamily="18" charset="0"/>
                        <a:cs typeface="Times New Roman" panose="02020603050405020304" pitchFamily="18" charset="0"/>
                      </a:endParaRPr>
                    </a:p>
                  </a:txBody>
                  <a:tcPr marL="28954" marR="28954" marT="4021" marB="0"/>
                </a:tc>
                <a:tc>
                  <a:txBody>
                    <a:bodyPr/>
                    <a:lstStyle/>
                    <a:p>
                      <a:pPr marL="0" marR="0" algn="l" fontAlgn="t">
                        <a:lnSpc>
                          <a:spcPct val="200000"/>
                        </a:lnSpc>
                        <a:spcBef>
                          <a:spcPts val="0"/>
                        </a:spcBef>
                        <a:spcAft>
                          <a:spcPts val="0"/>
                        </a:spcAft>
                      </a:pPr>
                      <a:r>
                        <a:rPr lang="en-GB" sz="1050" u="none" strike="noStrike">
                          <a:effectLst/>
                          <a:latin typeface="Times New Roman" panose="02020603050405020304" pitchFamily="18" charset="0"/>
                          <a:cs typeface="Times New Roman" panose="02020603050405020304" pitchFamily="18" charset="0"/>
                        </a:rPr>
                        <a:t>Expected outcomes</a:t>
                      </a:r>
                      <a:endParaRPr lang="en-GB" sz="1050" b="0" i="0" u="none" strike="noStrike">
                        <a:effectLst/>
                        <a:latin typeface="Times New Roman" panose="02020603050405020304" pitchFamily="18" charset="0"/>
                        <a:cs typeface="Times New Roman" panose="02020603050405020304" pitchFamily="18" charset="0"/>
                      </a:endParaRPr>
                    </a:p>
                  </a:txBody>
                  <a:tcPr marL="28954" marR="28954" marT="4021" marB="0"/>
                </a:tc>
                <a:extLst>
                  <a:ext uri="{0D108BD9-81ED-4DB2-BD59-A6C34878D82A}">
                    <a16:rowId xmlns:a16="http://schemas.microsoft.com/office/drawing/2014/main" val="2857704684"/>
                  </a:ext>
                </a:extLst>
              </a:tr>
              <a:tr h="4025473">
                <a:tc>
                  <a:txBody>
                    <a:bodyPr/>
                    <a:lstStyle/>
                    <a:p>
                      <a:pPr marL="0" marR="0" algn="l" fontAlgn="t">
                        <a:lnSpc>
                          <a:spcPct val="200000"/>
                        </a:lnSpc>
                        <a:spcBef>
                          <a:spcPts val="0"/>
                        </a:spcBef>
                        <a:spcAft>
                          <a:spcPts val="0"/>
                        </a:spcAft>
                      </a:pPr>
                      <a:r>
                        <a:rPr lang="en-US" sz="1050" u="none" strike="noStrike" dirty="0">
                          <a:effectLst/>
                          <a:latin typeface="Times New Roman" panose="02020603050405020304" pitchFamily="18" charset="0"/>
                          <a:cs typeface="Times New Roman" panose="02020603050405020304" pitchFamily="18" charset="0"/>
                        </a:rPr>
                        <a:t>Gestational diabetes patients lack knowledge on disease management and method of prevention.</a:t>
                      </a:r>
                    </a:p>
                    <a:p>
                      <a:pPr marL="347472" marR="0" indent="-347472" algn="l" fontAlgn="t">
                        <a:lnSpc>
                          <a:spcPct val="200000"/>
                        </a:lnSpc>
                        <a:spcBef>
                          <a:spcPts val="0"/>
                        </a:spcBef>
                        <a:spcAft>
                          <a:spcPts val="0"/>
                        </a:spcAft>
                      </a:pPr>
                      <a:r>
                        <a:rPr lang="en-US" sz="1050" u="none" strike="noStrike" dirty="0">
                          <a:effectLst/>
                          <a:latin typeface="Times New Roman" panose="02020603050405020304" pitchFamily="18" charset="0"/>
                          <a:cs typeface="Times New Roman" panose="02020603050405020304" pitchFamily="18" charset="0"/>
                        </a:rPr>
                        <a:t>The patient's poor diet may be top lack of knowledge on the proper diet and inability to access the proper diet that prevents infection of gestational diabetes.</a:t>
                      </a:r>
                    </a:p>
                    <a:p>
                      <a:pPr marL="347472" marR="0" indent="-347472" algn="l" fontAlgn="t">
                        <a:lnSpc>
                          <a:spcPct val="200000"/>
                        </a:lnSpc>
                        <a:spcBef>
                          <a:spcPts val="0"/>
                        </a:spcBef>
                        <a:spcAft>
                          <a:spcPts val="0"/>
                        </a:spcAft>
                      </a:pPr>
                      <a:r>
                        <a:rPr lang="en-US" sz="1050" u="none" strike="noStrike" dirty="0">
                          <a:effectLst/>
                          <a:latin typeface="Times New Roman" panose="02020603050405020304" pitchFamily="18" charset="0"/>
                          <a:cs typeface="Times New Roman" panose="02020603050405020304" pitchFamily="18" charset="0"/>
                        </a:rPr>
                        <a:t>Gestational diabetes patients are unlikely to do some exercises due to a lack of resources and knowledge on the importance of exercising to their health.</a:t>
                      </a:r>
                    </a:p>
                    <a:p>
                      <a:pPr marL="347472" marR="0" indent="-347472" algn="l" fontAlgn="t">
                        <a:lnSpc>
                          <a:spcPct val="200000"/>
                        </a:lnSpc>
                        <a:spcBef>
                          <a:spcPts val="0"/>
                        </a:spcBef>
                        <a:spcAft>
                          <a:spcPts val="0"/>
                        </a:spcAft>
                      </a:pPr>
                      <a:r>
                        <a:rPr lang="en-US" sz="1050" u="none" strike="noStrike" dirty="0">
                          <a:effectLst/>
                          <a:latin typeface="Times New Roman" panose="02020603050405020304" pitchFamily="18" charset="0"/>
                          <a:cs typeface="Times New Roman" panose="02020603050405020304" pitchFamily="18" charset="0"/>
                        </a:rPr>
                        <a:t>Gestational diabetes commonly suffers from depression and anxiety, negatively affecting the disease management program and self-care program.</a:t>
                      </a:r>
                      <a:endParaRPr lang="en-US" sz="1050" b="0" i="0" u="none" strike="noStrike" dirty="0">
                        <a:effectLst/>
                        <a:latin typeface="Times New Roman" panose="02020603050405020304" pitchFamily="18" charset="0"/>
                        <a:cs typeface="Times New Roman" panose="02020603050405020304" pitchFamily="18" charset="0"/>
                      </a:endParaRPr>
                    </a:p>
                  </a:txBody>
                  <a:tcPr marL="28954" marR="28954" marT="4021" marB="0"/>
                </a:tc>
                <a:tc>
                  <a:txBody>
                    <a:bodyPr/>
                    <a:lstStyle/>
                    <a:p>
                      <a:pPr marL="0" marR="0" algn="l" fontAlgn="t">
                        <a:lnSpc>
                          <a:spcPct val="200000"/>
                        </a:lnSpc>
                        <a:spcBef>
                          <a:spcPts val="0"/>
                        </a:spcBef>
                        <a:spcAft>
                          <a:spcPts val="0"/>
                        </a:spcAft>
                      </a:pPr>
                      <a:r>
                        <a:rPr lang="en-US" sz="1050" u="none" strike="noStrike" dirty="0">
                          <a:effectLst/>
                          <a:latin typeface="Times New Roman" panose="02020603050405020304" pitchFamily="18" charset="0"/>
                          <a:cs typeface="Times New Roman" panose="02020603050405020304" pitchFamily="18" charset="0"/>
                        </a:rPr>
                        <a:t>Educating the patient is the most effective method of managing gestational diabetes.</a:t>
                      </a:r>
                    </a:p>
                    <a:p>
                      <a:pPr marL="347472" marR="0" indent="-347472" algn="l" fontAlgn="t">
                        <a:lnSpc>
                          <a:spcPct val="200000"/>
                        </a:lnSpc>
                        <a:spcBef>
                          <a:spcPts val="0"/>
                        </a:spcBef>
                        <a:spcAft>
                          <a:spcPts val="0"/>
                        </a:spcAft>
                        <a:buFont typeface="+mj-lt"/>
                        <a:buAutoNum type="arabicPeriod"/>
                      </a:pPr>
                      <a:r>
                        <a:rPr lang="en-US" sz="1050" u="none" strike="noStrike" dirty="0">
                          <a:effectLst/>
                          <a:latin typeface="Times New Roman" panose="02020603050405020304" pitchFamily="18" charset="0"/>
                          <a:cs typeface="Times New Roman" panose="02020603050405020304" pitchFamily="18" charset="0"/>
                        </a:rPr>
                        <a:t>Effective partnership between the patients, nurses, physicians, diet experts, and physical therapists helps the patients create a facility that advises the patients on healthy diets. Additionally, it facilitates access to cheaper foodstuff, for example, getting the right food from  the local farmers' market at a cheaper price to facilitate proper diet for gestational diabetes patients.</a:t>
                      </a:r>
                    </a:p>
                    <a:p>
                      <a:pPr marL="457200" marR="0" indent="-457200" algn="l" fontAlgn="t">
                        <a:lnSpc>
                          <a:spcPct val="200000"/>
                        </a:lnSpc>
                        <a:spcBef>
                          <a:spcPts val="0"/>
                        </a:spcBef>
                        <a:spcAft>
                          <a:spcPts val="0"/>
                        </a:spcAft>
                      </a:pPr>
                      <a:r>
                        <a:rPr lang="en-US" sz="1050" u="none" strike="noStrike" dirty="0">
                          <a:effectLst/>
                          <a:latin typeface="Times New Roman" panose="02020603050405020304" pitchFamily="18" charset="0"/>
                          <a:cs typeface="Times New Roman" panose="02020603050405020304" pitchFamily="18" charset="0"/>
                        </a:rPr>
                        <a:t>Provide affordable platforms for exercise to gestational diabetes patients and use a physical therapist to guide the patients on exercising to reduce body weight (</a:t>
                      </a:r>
                      <a:r>
                        <a:rPr lang="en-US" sz="1050" u="none" strike="noStrike" dirty="0" err="1">
                          <a:effectLst/>
                          <a:latin typeface="Times New Roman" panose="02020603050405020304" pitchFamily="18" charset="0"/>
                          <a:cs typeface="Times New Roman" panose="02020603050405020304" pitchFamily="18" charset="0"/>
                        </a:rPr>
                        <a:t>Spaight</a:t>
                      </a:r>
                      <a:r>
                        <a:rPr lang="en-US" sz="1050" u="none" strike="noStrike" dirty="0">
                          <a:effectLst/>
                          <a:latin typeface="Times New Roman" panose="02020603050405020304" pitchFamily="18" charset="0"/>
                          <a:cs typeface="Times New Roman" panose="02020603050405020304" pitchFamily="18" charset="0"/>
                        </a:rPr>
                        <a:t> et al., 2016).</a:t>
                      </a:r>
                    </a:p>
                    <a:p>
                      <a:pPr marL="457200" marR="0" algn="l" fontAlgn="t">
                        <a:lnSpc>
                          <a:spcPct val="200000"/>
                        </a:lnSpc>
                        <a:spcBef>
                          <a:spcPts val="0"/>
                        </a:spcBef>
                        <a:spcAft>
                          <a:spcPts val="0"/>
                        </a:spcAft>
                      </a:pPr>
                      <a:r>
                        <a:rPr lang="en-US" sz="1050" u="none" strike="noStrike" dirty="0">
                          <a:effectLst/>
                          <a:latin typeface="Times New Roman" panose="02020603050405020304" pitchFamily="18" charset="0"/>
                          <a:cs typeface="Times New Roman" panose="02020603050405020304" pitchFamily="18" charset="0"/>
                        </a:rPr>
                        <a:t>The patients can access the community fitness </a:t>
                      </a:r>
                      <a:r>
                        <a:rPr lang="en-US" sz="1050" u="none" strike="noStrike" dirty="0" err="1">
                          <a:effectLst/>
                          <a:latin typeface="Times New Roman" panose="02020603050405020304" pitchFamily="18" charset="0"/>
                          <a:cs typeface="Times New Roman" panose="02020603050405020304" pitchFamily="18" charset="0"/>
                        </a:rPr>
                        <a:t>centre</a:t>
                      </a:r>
                      <a:r>
                        <a:rPr lang="en-US" sz="1050" u="none" strike="noStrike" dirty="0">
                          <a:effectLst/>
                          <a:latin typeface="Times New Roman" panose="02020603050405020304" pitchFamily="18" charset="0"/>
                          <a:cs typeface="Times New Roman" panose="02020603050405020304" pitchFamily="18" charset="0"/>
                        </a:rPr>
                        <a:t> at a low cost to boost physical fitness and promote patients' exercise.</a:t>
                      </a:r>
                    </a:p>
                    <a:p>
                      <a:pPr marL="457200" marR="0" algn="l" fontAlgn="t">
                        <a:lnSpc>
                          <a:spcPct val="200000"/>
                        </a:lnSpc>
                        <a:spcBef>
                          <a:spcPts val="0"/>
                        </a:spcBef>
                        <a:spcAft>
                          <a:spcPts val="0"/>
                        </a:spcAft>
                      </a:pPr>
                      <a:r>
                        <a:rPr lang="en-US" sz="1050" u="none" strike="noStrike" dirty="0">
                          <a:effectLst/>
                          <a:latin typeface="Times New Roman" panose="02020603050405020304" pitchFamily="18" charset="0"/>
                          <a:cs typeface="Times New Roman" panose="02020603050405020304" pitchFamily="18" charset="0"/>
                        </a:rPr>
                        <a:t> </a:t>
                      </a:r>
                    </a:p>
                    <a:p>
                      <a:pPr marL="347472" marR="0" indent="-347472" algn="l" fontAlgn="t">
                        <a:lnSpc>
                          <a:spcPct val="200000"/>
                        </a:lnSpc>
                        <a:spcBef>
                          <a:spcPts val="0"/>
                        </a:spcBef>
                        <a:spcAft>
                          <a:spcPts val="0"/>
                        </a:spcAft>
                      </a:pPr>
                      <a:r>
                        <a:rPr lang="en-US" sz="1050" u="none" strike="noStrike" dirty="0">
                          <a:effectLst/>
                          <a:latin typeface="Times New Roman" panose="02020603050405020304" pitchFamily="18" charset="0"/>
                          <a:cs typeface="Times New Roman" panose="02020603050405020304" pitchFamily="18" charset="0"/>
                        </a:rPr>
                        <a:t>Facilitating patient counselling and examination to detect any cases of depression. Giving free counselling services to diabetes patients to reduce the chances of depression  </a:t>
                      </a:r>
                      <a:endParaRPr lang="en-US" sz="1050" b="0" i="0" u="none" strike="noStrike" dirty="0">
                        <a:effectLst/>
                        <a:latin typeface="Times New Roman" panose="02020603050405020304" pitchFamily="18" charset="0"/>
                        <a:cs typeface="Times New Roman" panose="02020603050405020304" pitchFamily="18" charset="0"/>
                      </a:endParaRPr>
                    </a:p>
                  </a:txBody>
                  <a:tcPr marL="28954" marR="28954" marT="4021" marB="0"/>
                </a:tc>
                <a:tc>
                  <a:txBody>
                    <a:bodyPr/>
                    <a:lstStyle/>
                    <a:p>
                      <a:pPr marL="0" marR="0" algn="l" fontAlgn="t">
                        <a:lnSpc>
                          <a:spcPct val="200000"/>
                        </a:lnSpc>
                        <a:spcBef>
                          <a:spcPts val="0"/>
                        </a:spcBef>
                        <a:spcAft>
                          <a:spcPts val="0"/>
                        </a:spcAft>
                      </a:pPr>
                      <a:r>
                        <a:rPr lang="en-US" sz="1050" u="none" strike="noStrike" dirty="0">
                          <a:effectLst/>
                          <a:latin typeface="Times New Roman" panose="02020603050405020304" pitchFamily="18" charset="0"/>
                          <a:cs typeface="Times New Roman" panose="02020603050405020304" pitchFamily="18" charset="0"/>
                        </a:rPr>
                        <a:t>The patients' learning outcomes help the patient adopt proper diet and exercise during the pregnancy period and reduce gestational diabetes complications.</a:t>
                      </a:r>
                    </a:p>
                    <a:p>
                      <a:pPr marL="347472" marR="0" indent="-347472" algn="l" fontAlgn="t">
                        <a:lnSpc>
                          <a:spcPct val="200000"/>
                        </a:lnSpc>
                        <a:spcBef>
                          <a:spcPts val="0"/>
                        </a:spcBef>
                        <a:spcAft>
                          <a:spcPts val="0"/>
                        </a:spcAft>
                      </a:pPr>
                      <a:r>
                        <a:rPr lang="en-US" sz="1050" u="none" strike="noStrike" dirty="0">
                          <a:effectLst/>
                          <a:latin typeface="Times New Roman" panose="02020603050405020304" pitchFamily="18" charset="0"/>
                          <a:cs typeface="Times New Roman" panose="02020603050405020304" pitchFamily="18" charset="0"/>
                        </a:rPr>
                        <a:t>Gestational diabetes patients will access knowledge on a healthy diet and access healthy food at a relatively cheaper cost.</a:t>
                      </a:r>
                    </a:p>
                    <a:p>
                      <a:pPr marL="347472" marR="0" indent="-347472" algn="l" fontAlgn="t">
                        <a:lnSpc>
                          <a:spcPct val="200000"/>
                        </a:lnSpc>
                        <a:spcBef>
                          <a:spcPts val="0"/>
                        </a:spcBef>
                        <a:spcAft>
                          <a:spcPts val="0"/>
                        </a:spcAft>
                      </a:pPr>
                      <a:r>
                        <a:rPr lang="en-US" sz="1050" u="none" strike="noStrike" dirty="0">
                          <a:effectLst/>
                          <a:latin typeface="Times New Roman" panose="02020603050405020304" pitchFamily="18" charset="0"/>
                          <a:cs typeface="Times New Roman" panose="02020603050405020304" pitchFamily="18" charset="0"/>
                        </a:rPr>
                        <a:t>Gestational diabetes patients know the importance of exercising and regularly access gyms and other platforms to exercise to regulate their body weight and blood sugar.</a:t>
                      </a:r>
                    </a:p>
                    <a:p>
                      <a:pPr marL="347472" marR="0" indent="-347472" algn="l" fontAlgn="t">
                        <a:lnSpc>
                          <a:spcPct val="200000"/>
                        </a:lnSpc>
                        <a:spcBef>
                          <a:spcPts val="0"/>
                        </a:spcBef>
                        <a:spcAft>
                          <a:spcPts val="0"/>
                        </a:spcAft>
                      </a:pPr>
                      <a:r>
                        <a:rPr lang="en-US" sz="1050" u="none" strike="noStrike" dirty="0">
                          <a:effectLst/>
                          <a:latin typeface="Times New Roman" panose="02020603050405020304" pitchFamily="18" charset="0"/>
                          <a:cs typeface="Times New Roman" panose="02020603050405020304" pitchFamily="18" charset="0"/>
                        </a:rPr>
                        <a:t>The patients understand the various forms of stress management strategies and reduce the causes of depression, which positively affects the management of gestational diabetes.</a:t>
                      </a:r>
                      <a:endParaRPr lang="en-US" sz="1050" b="0" i="0" u="none" strike="noStrike" dirty="0">
                        <a:effectLst/>
                        <a:latin typeface="Times New Roman" panose="02020603050405020304" pitchFamily="18" charset="0"/>
                        <a:cs typeface="Times New Roman" panose="02020603050405020304" pitchFamily="18" charset="0"/>
                      </a:endParaRPr>
                    </a:p>
                  </a:txBody>
                  <a:tcPr marL="28954" marR="28954" marT="4021" marB="0"/>
                </a:tc>
                <a:extLst>
                  <a:ext uri="{0D108BD9-81ED-4DB2-BD59-A6C34878D82A}">
                    <a16:rowId xmlns:a16="http://schemas.microsoft.com/office/drawing/2014/main" val="1367653860"/>
                  </a:ext>
                </a:extLst>
              </a:tr>
            </a:tbl>
          </a:graphicData>
        </a:graphic>
      </p:graphicFrame>
      <p:sp>
        <p:nvSpPr>
          <p:cNvPr id="12" name="Rectangle 11">
            <a:extLst>
              <a:ext uri="{FF2B5EF4-FFF2-40B4-BE49-F238E27FC236}">
                <a16:creationId xmlns:a16="http://schemas.microsoft.com/office/drawing/2014/main" id="{656BA5D4-9C01-4CAF-86FE-737649ECA5FA}"/>
              </a:ext>
            </a:extLst>
          </p:cNvPr>
          <p:cNvSpPr/>
          <p:nvPr/>
        </p:nvSpPr>
        <p:spPr>
          <a:xfrm>
            <a:off x="63405" y="19659690"/>
            <a:ext cx="4296559" cy="5101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ctr">
              <a:lnSpc>
                <a:spcPct val="200000"/>
              </a:lnSpc>
              <a:spcBef>
                <a:spcPts val="0"/>
              </a:spcBef>
              <a:spcAft>
                <a:spcPts val="800"/>
              </a:spcAft>
            </a:pPr>
            <a:r>
              <a:rPr lang="en-GB" sz="1800" b="1" dirty="0">
                <a:solidFill>
                  <a:srgbClr val="222222"/>
                </a:solidFill>
                <a:effectLst/>
                <a:latin typeface="Times New Roman" panose="02020603050405020304" pitchFamily="18" charset="0"/>
                <a:ea typeface="Calibri" panose="020F0502020204030204" pitchFamily="34" charset="0"/>
              </a:rPr>
              <a:t>Diet and gestational diabetes</a:t>
            </a:r>
            <a:endParaRPr lang="en-US" sz="1800" dirty="0">
              <a:solidFill>
                <a:srgbClr val="222222"/>
              </a:solidFill>
              <a:effectLst/>
              <a:latin typeface="Times New Roman" panose="02020603050405020304" pitchFamily="18" charset="0"/>
              <a:ea typeface="Calibri" panose="020F0502020204030204" pitchFamily="34" charset="0"/>
            </a:endParaRPr>
          </a:p>
        </p:txBody>
      </p:sp>
      <p:sp>
        <p:nvSpPr>
          <p:cNvPr id="13" name="Rectangle 12">
            <a:extLst>
              <a:ext uri="{FF2B5EF4-FFF2-40B4-BE49-F238E27FC236}">
                <a16:creationId xmlns:a16="http://schemas.microsoft.com/office/drawing/2014/main" id="{E1E7B2A3-C407-4E2B-A4A4-6D3E45D6811E}"/>
              </a:ext>
            </a:extLst>
          </p:cNvPr>
          <p:cNvSpPr/>
          <p:nvPr/>
        </p:nvSpPr>
        <p:spPr>
          <a:xfrm>
            <a:off x="63405" y="20169808"/>
            <a:ext cx="4296559" cy="37371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457200">
              <a:lnSpc>
                <a:spcPct val="200000"/>
              </a:lnSpc>
              <a:spcBef>
                <a:spcPts val="0"/>
              </a:spcBef>
              <a:spcAft>
                <a:spcPts val="800"/>
              </a:spcAft>
            </a:pPr>
            <a:r>
              <a:rPr lang="en-GB" sz="1050" dirty="0">
                <a:solidFill>
                  <a:srgbClr val="222222"/>
                </a:solidFill>
                <a:effectLst/>
                <a:latin typeface="Times New Roman" panose="02020603050405020304" pitchFamily="18" charset="0"/>
                <a:ea typeface="Calibri" panose="020F0502020204030204" pitchFamily="34" charset="0"/>
              </a:rPr>
              <a:t>Taking unhealthy diet by gestational diabetes may increase the cases of diabetes challenges to the patients. Taking an unhealthy diet leads to an increase in the patient's body weight and higher chances of obesity. Financial concern is the primary cause of unhealthy diets by the patients. This is because the patient lacks funds to purchase the recommended diet. The high cost of the recommended diet forces the patient to take food with high fat and sugar composition leading to obesity and an increase in body weight by the patients.</a:t>
            </a:r>
            <a:endParaRPr lang="en-US" sz="1050" dirty="0">
              <a:solidFill>
                <a:srgbClr val="222222"/>
              </a:solidFill>
              <a:effectLst/>
              <a:latin typeface="Times New Roman" panose="02020603050405020304" pitchFamily="18" charset="0"/>
              <a:ea typeface="Calibri" panose="020F0502020204030204" pitchFamily="34" charset="0"/>
            </a:endParaRPr>
          </a:p>
        </p:txBody>
      </p:sp>
      <p:sp>
        <p:nvSpPr>
          <p:cNvPr id="14" name="Rectangle 13">
            <a:extLst>
              <a:ext uri="{FF2B5EF4-FFF2-40B4-BE49-F238E27FC236}">
                <a16:creationId xmlns:a16="http://schemas.microsoft.com/office/drawing/2014/main" id="{C673694A-8230-436A-9E87-BD3D84B88B1C}"/>
              </a:ext>
            </a:extLst>
          </p:cNvPr>
          <p:cNvSpPr/>
          <p:nvPr/>
        </p:nvSpPr>
        <p:spPr>
          <a:xfrm>
            <a:off x="4359964" y="0"/>
            <a:ext cx="3763619" cy="8481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ctr">
              <a:lnSpc>
                <a:spcPct val="200000"/>
              </a:lnSpc>
              <a:spcBef>
                <a:spcPts val="0"/>
              </a:spcBef>
              <a:spcAft>
                <a:spcPts val="800"/>
              </a:spcAft>
            </a:pPr>
            <a:r>
              <a:rPr lang="en-GB" sz="1800" b="1">
                <a:solidFill>
                  <a:srgbClr val="222222"/>
                </a:solidFill>
                <a:effectLst/>
                <a:latin typeface="Times New Roman" panose="02020603050405020304" pitchFamily="18" charset="0"/>
                <a:ea typeface="Calibri" panose="020F0502020204030204" pitchFamily="34" charset="0"/>
              </a:rPr>
              <a:t>Exercise and gestational diabetes</a:t>
            </a:r>
            <a:endParaRPr lang="en-US" sz="1800">
              <a:solidFill>
                <a:srgbClr val="222222"/>
              </a:solidFill>
              <a:effectLst/>
              <a:latin typeface="Times New Roman" panose="02020603050405020304" pitchFamily="18" charset="0"/>
              <a:ea typeface="Calibri" panose="020F0502020204030204" pitchFamily="34" charset="0"/>
            </a:endParaRPr>
          </a:p>
        </p:txBody>
      </p:sp>
      <p:sp>
        <p:nvSpPr>
          <p:cNvPr id="15" name="Rectangle 14">
            <a:extLst>
              <a:ext uri="{FF2B5EF4-FFF2-40B4-BE49-F238E27FC236}">
                <a16:creationId xmlns:a16="http://schemas.microsoft.com/office/drawing/2014/main" id="{47D5F27E-E361-4001-85D0-AAFF0974D9A3}"/>
              </a:ext>
            </a:extLst>
          </p:cNvPr>
          <p:cNvSpPr/>
          <p:nvPr/>
        </p:nvSpPr>
        <p:spPr>
          <a:xfrm>
            <a:off x="4359964" y="848139"/>
            <a:ext cx="3763619" cy="286918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457200">
              <a:lnSpc>
                <a:spcPct val="200000"/>
              </a:lnSpc>
              <a:spcBef>
                <a:spcPts val="0"/>
              </a:spcBef>
              <a:spcAft>
                <a:spcPts val="800"/>
              </a:spcAft>
            </a:pPr>
            <a:r>
              <a:rPr lang="en-GB" sz="1100" dirty="0">
                <a:solidFill>
                  <a:srgbClr val="222222"/>
                </a:solidFill>
                <a:effectLst/>
                <a:latin typeface="Times New Roman" panose="02020603050405020304" pitchFamily="18" charset="0"/>
                <a:ea typeface="Calibri" panose="020F0502020204030204" pitchFamily="34" charset="0"/>
              </a:rPr>
              <a:t>Lack of engaging in physical; exercise increases the cases of gestational diabetes and also increases the complication to the patients. This is because lack of exercise leads to an increase in body weight and obesity, increasing the complications of gestational diabetes (Zhang et al., .2019). Regular exercises reduce the accumulation of blood sugar and hence reduces gestational diabetes complications.</a:t>
            </a:r>
            <a:endParaRPr lang="en-US" sz="1100" dirty="0">
              <a:solidFill>
                <a:srgbClr val="222222"/>
              </a:solidFill>
              <a:effectLst/>
              <a:latin typeface="Times New Roman" panose="02020603050405020304" pitchFamily="18" charset="0"/>
              <a:ea typeface="Calibri" panose="020F0502020204030204" pitchFamily="34" charset="0"/>
            </a:endParaRPr>
          </a:p>
        </p:txBody>
      </p:sp>
      <p:sp>
        <p:nvSpPr>
          <p:cNvPr id="16" name="Rectangle 15">
            <a:extLst>
              <a:ext uri="{FF2B5EF4-FFF2-40B4-BE49-F238E27FC236}">
                <a16:creationId xmlns:a16="http://schemas.microsoft.com/office/drawing/2014/main" id="{ADCC30BE-67C9-49A4-AA6A-EE4A7734A1FF}"/>
              </a:ext>
            </a:extLst>
          </p:cNvPr>
          <p:cNvSpPr/>
          <p:nvPr/>
        </p:nvSpPr>
        <p:spPr>
          <a:xfrm>
            <a:off x="4359964" y="3717325"/>
            <a:ext cx="3763619" cy="65589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ctr">
              <a:lnSpc>
                <a:spcPct val="200000"/>
              </a:lnSpc>
              <a:spcBef>
                <a:spcPts val="0"/>
              </a:spcBef>
              <a:spcAft>
                <a:spcPts val="800"/>
              </a:spcAft>
            </a:pPr>
            <a:r>
              <a:rPr lang="en-GB" sz="1800" b="1">
                <a:solidFill>
                  <a:srgbClr val="222222"/>
                </a:solidFill>
                <a:effectLst/>
                <a:latin typeface="Times New Roman" panose="02020603050405020304" pitchFamily="18" charset="0"/>
                <a:ea typeface="Calibri" panose="020F0502020204030204" pitchFamily="34" charset="0"/>
              </a:rPr>
              <a:t>Depression and gestational diabetes</a:t>
            </a:r>
            <a:endParaRPr lang="en-US" sz="1800">
              <a:solidFill>
                <a:srgbClr val="222222"/>
              </a:solidFill>
              <a:effectLst/>
              <a:latin typeface="Times New Roman" panose="02020603050405020304" pitchFamily="18" charset="0"/>
              <a:ea typeface="Calibri" panose="020F0502020204030204" pitchFamily="34" charset="0"/>
            </a:endParaRPr>
          </a:p>
        </p:txBody>
      </p:sp>
      <p:sp>
        <p:nvSpPr>
          <p:cNvPr id="17" name="Rectangle 16">
            <a:extLst>
              <a:ext uri="{FF2B5EF4-FFF2-40B4-BE49-F238E27FC236}">
                <a16:creationId xmlns:a16="http://schemas.microsoft.com/office/drawing/2014/main" id="{971130C4-C80F-4497-8BC5-CD0631F4A545}"/>
              </a:ext>
            </a:extLst>
          </p:cNvPr>
          <p:cNvSpPr/>
          <p:nvPr/>
        </p:nvSpPr>
        <p:spPr>
          <a:xfrm>
            <a:off x="4359964" y="4393096"/>
            <a:ext cx="3763619" cy="50689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457200">
              <a:lnSpc>
                <a:spcPct val="200000"/>
              </a:lnSpc>
              <a:spcBef>
                <a:spcPts val="0"/>
              </a:spcBef>
              <a:spcAft>
                <a:spcPts val="800"/>
              </a:spcAft>
            </a:pPr>
            <a:r>
              <a:rPr lang="en-GB" sz="1400" dirty="0">
                <a:solidFill>
                  <a:srgbClr val="222222"/>
                </a:solidFill>
                <a:effectLst/>
                <a:latin typeface="Times New Roman" panose="02020603050405020304" pitchFamily="18" charset="0"/>
                <a:ea typeface="Calibri" panose="020F0502020204030204" pitchFamily="34" charset="0"/>
              </a:rPr>
              <a:t>According to the CDC, most pregnant women with gestational diabetes have higher chances of getting depression. Studies have shown that gestational diabetes patients are more prone to stress and depression. This is because often, the woman worries about whether the new born will have diabetes. This causes stress to the patient and affects the disease management programs, negatively impacting the healthy procedures set to manage the disease.</a:t>
            </a:r>
            <a:endParaRPr lang="en-US" sz="1400" dirty="0">
              <a:solidFill>
                <a:srgbClr val="222222"/>
              </a:solidFill>
              <a:effectLst/>
              <a:latin typeface="Times New Roman" panose="02020603050405020304" pitchFamily="18" charset="0"/>
              <a:ea typeface="Calibri" panose="020F0502020204030204" pitchFamily="34" charset="0"/>
            </a:endParaRPr>
          </a:p>
        </p:txBody>
      </p:sp>
      <p:sp>
        <p:nvSpPr>
          <p:cNvPr id="18" name="Rectangle 17">
            <a:extLst>
              <a:ext uri="{FF2B5EF4-FFF2-40B4-BE49-F238E27FC236}">
                <a16:creationId xmlns:a16="http://schemas.microsoft.com/office/drawing/2014/main" id="{EBC7E985-B575-4DC3-927C-5D5BE6E0B934}"/>
              </a:ext>
            </a:extLst>
          </p:cNvPr>
          <p:cNvSpPr/>
          <p:nvPr/>
        </p:nvSpPr>
        <p:spPr>
          <a:xfrm>
            <a:off x="4359964" y="9462052"/>
            <a:ext cx="3763619" cy="76862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ctr">
              <a:lnSpc>
                <a:spcPct val="200000"/>
              </a:lnSpc>
              <a:spcBef>
                <a:spcPts val="0"/>
              </a:spcBef>
              <a:spcAft>
                <a:spcPts val="800"/>
              </a:spcAft>
            </a:pPr>
            <a:r>
              <a:rPr lang="en-GB" sz="1800" b="1">
                <a:solidFill>
                  <a:srgbClr val="222222"/>
                </a:solidFill>
                <a:effectLst/>
                <a:latin typeface="Times New Roman" panose="02020603050405020304" pitchFamily="18" charset="0"/>
                <a:ea typeface="Calibri" panose="020F0502020204030204" pitchFamily="34" charset="0"/>
              </a:rPr>
              <a:t>Change strategies</a:t>
            </a:r>
            <a:endParaRPr lang="en-US" sz="1800">
              <a:solidFill>
                <a:srgbClr val="222222"/>
              </a:solidFill>
              <a:effectLst/>
              <a:latin typeface="Times New Roman" panose="02020603050405020304" pitchFamily="18" charset="0"/>
              <a:ea typeface="Calibri" panose="020F0502020204030204" pitchFamily="34" charset="0"/>
            </a:endParaRPr>
          </a:p>
        </p:txBody>
      </p:sp>
      <p:sp>
        <p:nvSpPr>
          <p:cNvPr id="19" name="Rectangle 18">
            <a:extLst>
              <a:ext uri="{FF2B5EF4-FFF2-40B4-BE49-F238E27FC236}">
                <a16:creationId xmlns:a16="http://schemas.microsoft.com/office/drawing/2014/main" id="{5F96E0F8-86F3-47BB-817E-E11956CC7956}"/>
              </a:ext>
            </a:extLst>
          </p:cNvPr>
          <p:cNvSpPr/>
          <p:nvPr/>
        </p:nvSpPr>
        <p:spPr>
          <a:xfrm>
            <a:off x="4359964" y="10230677"/>
            <a:ext cx="3763619" cy="842838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457200">
              <a:lnSpc>
                <a:spcPct val="200000"/>
              </a:lnSpc>
              <a:spcBef>
                <a:spcPts val="0"/>
              </a:spcBef>
              <a:spcAft>
                <a:spcPts val="800"/>
              </a:spcAft>
            </a:pPr>
            <a:r>
              <a:rPr lang="en-GB" sz="1400" dirty="0">
                <a:solidFill>
                  <a:srgbClr val="222222"/>
                </a:solidFill>
                <a:effectLst/>
                <a:latin typeface="Times New Roman" panose="02020603050405020304" pitchFamily="18" charset="0"/>
                <a:ea typeface="Calibri" panose="020F0502020204030204" pitchFamily="34" charset="0"/>
              </a:rPr>
              <a:t>Exercise and diet strategies are the most effective and common ways to manage gestational diabetes. Studies show that proper diet and constant exercise by gestational diabetes patients improve their health status by reducing gestational diabetes complications. Educating the patients on the importance of taking the proper diet reduced the cases of gestational diabetes and the disease complication. Additionally, informing the patients on the recommended diet help improves the health of the patient by reducing cases of obesity and overweight (</a:t>
            </a:r>
            <a:r>
              <a:rPr lang="en-GB" sz="1400" dirty="0" err="1">
                <a:solidFill>
                  <a:srgbClr val="222222"/>
                </a:solidFill>
                <a:effectLst/>
                <a:latin typeface="Times New Roman" panose="02020603050405020304" pitchFamily="18" charset="0"/>
                <a:ea typeface="Calibri" panose="020F0502020204030204" pitchFamily="34" charset="0"/>
              </a:rPr>
              <a:t>Kayal</a:t>
            </a:r>
            <a:r>
              <a:rPr lang="en-GB" sz="1400" dirty="0">
                <a:solidFill>
                  <a:srgbClr val="222222"/>
                </a:solidFill>
                <a:effectLst/>
                <a:latin typeface="Times New Roman" panose="02020603050405020304" pitchFamily="18" charset="0"/>
                <a:ea typeface="Calibri" panose="020F0502020204030204" pitchFamily="34" charset="0"/>
              </a:rPr>
              <a:t> et al., .2016). On the other hand, encouraging the patient to take physical exercises regularly helps the patient reduce stress. Furthermore, constant exercising by the patient help reduces the cases of obesity and overweight. Exercising should be promoted by giving free gym services in the community to gestational diabetes patients.</a:t>
            </a:r>
            <a:endParaRPr lang="en-US" sz="1400" dirty="0">
              <a:solidFill>
                <a:srgbClr val="222222"/>
              </a:solidFill>
              <a:effectLst/>
              <a:latin typeface="Times New Roman" panose="02020603050405020304" pitchFamily="18" charset="0"/>
              <a:ea typeface="Calibri" panose="020F0502020204030204" pitchFamily="34" charset="0"/>
            </a:endParaRPr>
          </a:p>
        </p:txBody>
      </p:sp>
      <p:sp>
        <p:nvSpPr>
          <p:cNvPr id="20" name="Rectangle 19">
            <a:extLst>
              <a:ext uri="{FF2B5EF4-FFF2-40B4-BE49-F238E27FC236}">
                <a16:creationId xmlns:a16="http://schemas.microsoft.com/office/drawing/2014/main" id="{2C009BCE-79F7-4949-BAD8-A640BB835DF4}"/>
              </a:ext>
            </a:extLst>
          </p:cNvPr>
          <p:cNvSpPr/>
          <p:nvPr/>
        </p:nvSpPr>
        <p:spPr>
          <a:xfrm>
            <a:off x="4359964" y="18659060"/>
            <a:ext cx="3763619" cy="76862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ctr">
              <a:lnSpc>
                <a:spcPct val="200000"/>
              </a:lnSpc>
              <a:spcBef>
                <a:spcPts val="0"/>
              </a:spcBef>
              <a:spcAft>
                <a:spcPts val="800"/>
              </a:spcAft>
            </a:pPr>
            <a:r>
              <a:rPr lang="en-GB" sz="1800" b="1">
                <a:solidFill>
                  <a:srgbClr val="222222"/>
                </a:solidFill>
                <a:effectLst/>
                <a:latin typeface="Times New Roman" panose="02020603050405020304" pitchFamily="18" charset="0"/>
                <a:ea typeface="Calibri" panose="020F0502020204030204" pitchFamily="34" charset="0"/>
              </a:rPr>
              <a:t>Justification of strategies</a:t>
            </a:r>
            <a:endParaRPr lang="en-US" sz="1800">
              <a:solidFill>
                <a:srgbClr val="222222"/>
              </a:solidFill>
              <a:effectLst/>
              <a:latin typeface="Times New Roman" panose="02020603050405020304" pitchFamily="18" charset="0"/>
              <a:ea typeface="Calibri" panose="020F0502020204030204" pitchFamily="34" charset="0"/>
            </a:endParaRPr>
          </a:p>
        </p:txBody>
      </p:sp>
      <p:sp>
        <p:nvSpPr>
          <p:cNvPr id="21" name="Rectangle 20">
            <a:extLst>
              <a:ext uri="{FF2B5EF4-FFF2-40B4-BE49-F238E27FC236}">
                <a16:creationId xmlns:a16="http://schemas.microsoft.com/office/drawing/2014/main" id="{4536D939-E0D6-4857-BEE5-4FF1AC3EBBAC}"/>
              </a:ext>
            </a:extLst>
          </p:cNvPr>
          <p:cNvSpPr/>
          <p:nvPr/>
        </p:nvSpPr>
        <p:spPr>
          <a:xfrm>
            <a:off x="4359964" y="19427686"/>
            <a:ext cx="3763619" cy="44792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457200">
              <a:lnSpc>
                <a:spcPct val="200000"/>
              </a:lnSpc>
              <a:spcBef>
                <a:spcPts val="0"/>
              </a:spcBef>
              <a:spcAft>
                <a:spcPts val="800"/>
              </a:spcAft>
            </a:pPr>
            <a:r>
              <a:rPr lang="en-GB" sz="1200" dirty="0">
                <a:solidFill>
                  <a:srgbClr val="222222"/>
                </a:solidFill>
                <a:effectLst/>
                <a:latin typeface="Times New Roman" panose="02020603050405020304" pitchFamily="18" charset="0"/>
                <a:ea typeface="Calibri" panose="020F0502020204030204" pitchFamily="34" charset="0"/>
              </a:rPr>
              <a:t>The above strategies are the most advance and based on the actual evidence that promotes the health of the patients and the overall wellbeing of gestational diabetes patients. Training the patients on the most effective way to manage gestational diabetes is the best way to manage the disease. This is because the educational strategy simplifies the disease management strategy as it informs the patients on self-management strategies (Han et al.,.2017). Furthermore, the above strategies are cost-effective hence affordable to all the patients despite their financial situation.</a:t>
            </a:r>
            <a:endParaRPr lang="en-US" sz="1200" dirty="0">
              <a:solidFill>
                <a:srgbClr val="222222"/>
              </a:solidFill>
              <a:effectLst/>
              <a:latin typeface="Times New Roman" panose="02020603050405020304" pitchFamily="18" charset="0"/>
              <a:ea typeface="Calibri" panose="020F0502020204030204" pitchFamily="34" charset="0"/>
            </a:endParaRPr>
          </a:p>
        </p:txBody>
      </p:sp>
      <p:sp>
        <p:nvSpPr>
          <p:cNvPr id="22" name="Rectangle 21">
            <a:extLst>
              <a:ext uri="{FF2B5EF4-FFF2-40B4-BE49-F238E27FC236}">
                <a16:creationId xmlns:a16="http://schemas.microsoft.com/office/drawing/2014/main" id="{10B1767E-1816-442D-9BDA-EA29EB0F589B}"/>
              </a:ext>
            </a:extLst>
          </p:cNvPr>
          <p:cNvSpPr/>
          <p:nvPr/>
        </p:nvSpPr>
        <p:spPr>
          <a:xfrm>
            <a:off x="8123583" y="331304"/>
            <a:ext cx="4068397" cy="5367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ctr">
              <a:lnSpc>
                <a:spcPct val="200000"/>
              </a:lnSpc>
              <a:spcBef>
                <a:spcPts val="0"/>
              </a:spcBef>
              <a:spcAft>
                <a:spcPts val="800"/>
              </a:spcAft>
            </a:pPr>
            <a:r>
              <a:rPr lang="en-GB" sz="1800" b="1">
                <a:solidFill>
                  <a:srgbClr val="222222"/>
                </a:solidFill>
                <a:effectLst/>
                <a:latin typeface="Times New Roman" panose="02020603050405020304" pitchFamily="18" charset="0"/>
                <a:ea typeface="Calibri" panose="020F0502020204030204" pitchFamily="34" charset="0"/>
              </a:rPr>
              <a:t>Quality improvement of strategies.</a:t>
            </a:r>
            <a:endParaRPr lang="en-US" sz="1800">
              <a:solidFill>
                <a:srgbClr val="222222"/>
              </a:solidFill>
              <a:effectLst/>
              <a:latin typeface="Times New Roman" panose="02020603050405020304" pitchFamily="18" charset="0"/>
              <a:ea typeface="Calibri" panose="020F0502020204030204" pitchFamily="34" charset="0"/>
            </a:endParaRPr>
          </a:p>
        </p:txBody>
      </p:sp>
      <p:sp>
        <p:nvSpPr>
          <p:cNvPr id="23" name="Rectangle 22">
            <a:extLst>
              <a:ext uri="{FF2B5EF4-FFF2-40B4-BE49-F238E27FC236}">
                <a16:creationId xmlns:a16="http://schemas.microsoft.com/office/drawing/2014/main" id="{C8D7ADEB-7B79-48D4-9BED-38E6174AA164}"/>
              </a:ext>
            </a:extLst>
          </p:cNvPr>
          <p:cNvSpPr/>
          <p:nvPr/>
        </p:nvSpPr>
        <p:spPr>
          <a:xfrm>
            <a:off x="8123583" y="841422"/>
            <a:ext cx="4068417" cy="568527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457200">
              <a:lnSpc>
                <a:spcPct val="200000"/>
              </a:lnSpc>
              <a:spcBef>
                <a:spcPts val="0"/>
              </a:spcBef>
              <a:spcAft>
                <a:spcPts val="800"/>
              </a:spcAft>
            </a:pPr>
            <a:r>
              <a:rPr lang="en-GB" sz="1400" dirty="0">
                <a:solidFill>
                  <a:srgbClr val="222222"/>
                </a:solidFill>
                <a:effectLst/>
                <a:latin typeface="Times New Roman" panose="02020603050405020304" pitchFamily="18" charset="0"/>
                <a:ea typeface="Calibri" panose="020F0502020204030204" pitchFamily="34" charset="0"/>
              </a:rPr>
              <a:t>Maintaining the proper blood sugar for gestational diabetes patients is the essential element. The patient's blood sugar is regularly monitored by using gadgets that measure the patients' blood sugar at their most convenient place. According to most current research, most gestational diabetes patients come from low social and economic status. Hence, they encounter difficulties in managing the disease (Gray et al., .2017). The introduction of community-based health care facilities and community gyms will reduce the disparity in disease monitoring and control to the patients.</a:t>
            </a:r>
            <a:endParaRPr lang="en-US" sz="1400" dirty="0">
              <a:solidFill>
                <a:srgbClr val="222222"/>
              </a:solidFill>
              <a:effectLst/>
              <a:latin typeface="Times New Roman" panose="02020603050405020304" pitchFamily="18" charset="0"/>
              <a:ea typeface="Calibri" panose="020F0502020204030204" pitchFamily="34" charset="0"/>
            </a:endParaRPr>
          </a:p>
        </p:txBody>
      </p:sp>
      <p:sp>
        <p:nvSpPr>
          <p:cNvPr id="24" name="Rectangle 23">
            <a:extLst>
              <a:ext uri="{FF2B5EF4-FFF2-40B4-BE49-F238E27FC236}">
                <a16:creationId xmlns:a16="http://schemas.microsoft.com/office/drawing/2014/main" id="{E15DE7B7-14E9-48D3-B489-22B3DFE1F046}"/>
              </a:ext>
            </a:extLst>
          </p:cNvPr>
          <p:cNvSpPr/>
          <p:nvPr/>
        </p:nvSpPr>
        <p:spPr>
          <a:xfrm>
            <a:off x="8123582" y="6539949"/>
            <a:ext cx="4068397" cy="6958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b="1" dirty="0">
                <a:effectLst/>
                <a:latin typeface="Times New Roman" panose="02020603050405020304" pitchFamily="18" charset="0"/>
                <a:ea typeface="Calibri" panose="020F0502020204030204" pitchFamily="34" charset="0"/>
              </a:rPr>
              <a:t>Interprofessional collaboration of implementing the strategies</a:t>
            </a:r>
            <a:endParaRPr lang="en-US" dirty="0"/>
          </a:p>
        </p:txBody>
      </p:sp>
      <p:sp>
        <p:nvSpPr>
          <p:cNvPr id="25" name="Rectangle 24">
            <a:extLst>
              <a:ext uri="{FF2B5EF4-FFF2-40B4-BE49-F238E27FC236}">
                <a16:creationId xmlns:a16="http://schemas.microsoft.com/office/drawing/2014/main" id="{AC1748B0-1BEB-4B47-BD45-833B832A8F97}"/>
              </a:ext>
            </a:extLst>
          </p:cNvPr>
          <p:cNvSpPr/>
          <p:nvPr/>
        </p:nvSpPr>
        <p:spPr>
          <a:xfrm>
            <a:off x="8123583" y="7242221"/>
            <a:ext cx="4068397" cy="502920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457200">
              <a:lnSpc>
                <a:spcPct val="200000"/>
              </a:lnSpc>
              <a:spcBef>
                <a:spcPts val="0"/>
              </a:spcBef>
              <a:spcAft>
                <a:spcPts val="800"/>
              </a:spcAft>
            </a:pPr>
            <a:endParaRPr lang="en-GB" sz="1200" dirty="0">
              <a:solidFill>
                <a:srgbClr val="222222"/>
              </a:solidFill>
              <a:effectLst/>
              <a:latin typeface="Times New Roman" panose="02020603050405020304" pitchFamily="18" charset="0"/>
              <a:ea typeface="Calibri" panose="020F0502020204030204" pitchFamily="34" charset="0"/>
            </a:endParaRPr>
          </a:p>
          <a:p>
            <a:pPr marL="0" marR="0" indent="457200">
              <a:lnSpc>
                <a:spcPct val="200000"/>
              </a:lnSpc>
              <a:spcBef>
                <a:spcPts val="0"/>
              </a:spcBef>
              <a:spcAft>
                <a:spcPts val="800"/>
              </a:spcAft>
            </a:pPr>
            <a:r>
              <a:rPr lang="en-GB" sz="1200" dirty="0">
                <a:solidFill>
                  <a:srgbClr val="222222"/>
                </a:solidFill>
                <a:effectLst/>
                <a:latin typeface="Times New Roman" panose="02020603050405020304" pitchFamily="18" charset="0"/>
                <a:ea typeface="Calibri" panose="020F0502020204030204" pitchFamily="34" charset="0"/>
              </a:rPr>
              <a:t>Gestational diabetes is a chronic disease that affects the majority of women during pregnancy. The collaboration of experts from different fields such as diet experts, pharmacists, counsellors, physical therapists, and nurses will help manage the disease (</a:t>
            </a:r>
            <a:r>
              <a:rPr lang="en-GB" sz="1200" dirty="0" err="1">
                <a:solidFill>
                  <a:srgbClr val="222222"/>
                </a:solidFill>
                <a:effectLst/>
                <a:latin typeface="Times New Roman" panose="02020603050405020304" pitchFamily="18" charset="0"/>
                <a:ea typeface="Calibri" panose="020F0502020204030204" pitchFamily="34" charset="0"/>
              </a:rPr>
              <a:t>Chiefari</a:t>
            </a:r>
            <a:r>
              <a:rPr lang="en-GB" sz="1200" dirty="0">
                <a:solidFill>
                  <a:srgbClr val="222222"/>
                </a:solidFill>
                <a:effectLst/>
                <a:latin typeface="Times New Roman" panose="02020603050405020304" pitchFamily="18" charset="0"/>
                <a:ea typeface="Calibri" panose="020F0502020204030204" pitchFamily="34" charset="0"/>
              </a:rPr>
              <a:t> et al., .2017). Forming a group of professionals from different health-related fields will help create an influential community-based care centre for gestational diabetes patients. The effective collaboration of these professionals will help control the disease and help reduce the disease's risks. The collaboration of these professionals will help educate the patients on the health measures they need to apply to manage the disease.</a:t>
            </a:r>
            <a:endParaRPr lang="en-US" sz="1200" dirty="0">
              <a:solidFill>
                <a:srgbClr val="222222"/>
              </a:solidFill>
              <a:effectLst/>
              <a:latin typeface="Times New Roman" panose="02020603050405020304" pitchFamily="18" charset="0"/>
              <a:ea typeface="Calibri" panose="020F0502020204030204" pitchFamily="34" charset="0"/>
            </a:endParaRPr>
          </a:p>
        </p:txBody>
      </p:sp>
      <p:sp>
        <p:nvSpPr>
          <p:cNvPr id="26" name="Rectangle 25">
            <a:extLst>
              <a:ext uri="{FF2B5EF4-FFF2-40B4-BE49-F238E27FC236}">
                <a16:creationId xmlns:a16="http://schemas.microsoft.com/office/drawing/2014/main" id="{6C673884-3500-468C-AB15-AA445AA77E99}"/>
              </a:ext>
            </a:extLst>
          </p:cNvPr>
          <p:cNvSpPr/>
          <p:nvPr/>
        </p:nvSpPr>
        <p:spPr>
          <a:xfrm>
            <a:off x="8123582" y="12271422"/>
            <a:ext cx="4068418" cy="53017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ctr">
              <a:lnSpc>
                <a:spcPct val="200000"/>
              </a:lnSpc>
              <a:spcBef>
                <a:spcPts val="0"/>
              </a:spcBef>
              <a:spcAft>
                <a:spcPts val="800"/>
              </a:spcAft>
            </a:pPr>
            <a:r>
              <a:rPr lang="en-GB" sz="1800" b="1">
                <a:solidFill>
                  <a:srgbClr val="222222"/>
                </a:solidFill>
                <a:effectLst/>
                <a:latin typeface="Times New Roman" panose="02020603050405020304" pitchFamily="18" charset="0"/>
                <a:ea typeface="Calibri" panose="020F0502020204030204" pitchFamily="34" charset="0"/>
              </a:rPr>
              <a:t>Conclusion</a:t>
            </a:r>
            <a:endParaRPr lang="en-US" sz="1800">
              <a:solidFill>
                <a:srgbClr val="222222"/>
              </a:solidFill>
              <a:effectLst/>
              <a:latin typeface="Times New Roman" panose="02020603050405020304" pitchFamily="18" charset="0"/>
              <a:ea typeface="Calibri" panose="020F0502020204030204" pitchFamily="34" charset="0"/>
            </a:endParaRPr>
          </a:p>
        </p:txBody>
      </p:sp>
      <p:sp>
        <p:nvSpPr>
          <p:cNvPr id="27" name="Rectangle 26">
            <a:extLst>
              <a:ext uri="{FF2B5EF4-FFF2-40B4-BE49-F238E27FC236}">
                <a16:creationId xmlns:a16="http://schemas.microsoft.com/office/drawing/2014/main" id="{12CCC0FF-07C8-4430-AF28-47424F6CF34C}"/>
              </a:ext>
            </a:extLst>
          </p:cNvPr>
          <p:cNvSpPr/>
          <p:nvPr/>
        </p:nvSpPr>
        <p:spPr>
          <a:xfrm>
            <a:off x="8123582" y="12801599"/>
            <a:ext cx="4068418" cy="470452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457200">
              <a:lnSpc>
                <a:spcPct val="200000"/>
              </a:lnSpc>
              <a:spcBef>
                <a:spcPts val="0"/>
              </a:spcBef>
              <a:spcAft>
                <a:spcPts val="800"/>
              </a:spcAft>
            </a:pPr>
            <a:r>
              <a:rPr lang="en-GB" sz="1400" dirty="0">
                <a:solidFill>
                  <a:srgbClr val="222222"/>
                </a:solidFill>
                <a:effectLst/>
                <a:latin typeface="Times New Roman" panose="02020603050405020304" pitchFamily="18" charset="0"/>
                <a:ea typeface="Calibri" panose="020F0502020204030204" pitchFamily="34" charset="0"/>
              </a:rPr>
              <a:t>Maintaining a good diet and engaging in exercise is one of the most effective ways of managing gestational diabetes. Educating the patients on the importance and the proper diet to take is essential in managing gestational diabetes. Promoting the patient to engage in physical exercises reduces body weight and blood sugar, hence helping control gestational diabetes. Lastly, professional collaboration and the community play a key role in managing gestational diabetes.</a:t>
            </a:r>
            <a:endParaRPr lang="en-US" sz="1400" dirty="0">
              <a:solidFill>
                <a:srgbClr val="222222"/>
              </a:solidFill>
              <a:effectLst/>
              <a:latin typeface="Times New Roman" panose="02020603050405020304" pitchFamily="18" charset="0"/>
              <a:ea typeface="Calibri" panose="020F0502020204030204" pitchFamily="34" charset="0"/>
            </a:endParaRPr>
          </a:p>
        </p:txBody>
      </p:sp>
      <p:sp>
        <p:nvSpPr>
          <p:cNvPr id="28" name="Rectangle 27">
            <a:extLst>
              <a:ext uri="{FF2B5EF4-FFF2-40B4-BE49-F238E27FC236}">
                <a16:creationId xmlns:a16="http://schemas.microsoft.com/office/drawing/2014/main" id="{E3394AF4-6CE7-4E25-ACA5-9D8846078A27}"/>
              </a:ext>
            </a:extLst>
          </p:cNvPr>
          <p:cNvSpPr/>
          <p:nvPr/>
        </p:nvSpPr>
        <p:spPr>
          <a:xfrm>
            <a:off x="8123582" y="17506122"/>
            <a:ext cx="4068397" cy="62276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ctr">
              <a:lnSpc>
                <a:spcPct val="200000"/>
              </a:lnSpc>
              <a:spcBef>
                <a:spcPts val="0"/>
              </a:spcBef>
              <a:spcAft>
                <a:spcPts val="800"/>
              </a:spcAft>
            </a:pPr>
            <a:r>
              <a:rPr lang="en-GB" sz="1800" b="1">
                <a:solidFill>
                  <a:srgbClr val="222222"/>
                </a:solidFill>
                <a:effectLst/>
                <a:latin typeface="Times New Roman" panose="02020603050405020304" pitchFamily="18" charset="0"/>
                <a:ea typeface="Calibri" panose="020F0502020204030204" pitchFamily="34" charset="0"/>
              </a:rPr>
              <a:t>References.</a:t>
            </a:r>
            <a:endParaRPr lang="en-US" sz="1800">
              <a:solidFill>
                <a:srgbClr val="222222"/>
              </a:solidFill>
              <a:effectLst/>
              <a:latin typeface="Times New Roman" panose="02020603050405020304" pitchFamily="18" charset="0"/>
              <a:ea typeface="Calibri" panose="020F0502020204030204" pitchFamily="34" charset="0"/>
            </a:endParaRPr>
          </a:p>
        </p:txBody>
      </p:sp>
      <p:sp>
        <p:nvSpPr>
          <p:cNvPr id="29" name="Rectangle 28">
            <a:extLst>
              <a:ext uri="{FF2B5EF4-FFF2-40B4-BE49-F238E27FC236}">
                <a16:creationId xmlns:a16="http://schemas.microsoft.com/office/drawing/2014/main" id="{62520326-EAD7-457B-9E32-182DF439D8A4}"/>
              </a:ext>
            </a:extLst>
          </p:cNvPr>
          <p:cNvSpPr/>
          <p:nvPr/>
        </p:nvSpPr>
        <p:spPr>
          <a:xfrm>
            <a:off x="8123582" y="18128883"/>
            <a:ext cx="4068418" cy="57780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marR="0" indent="-457200">
              <a:lnSpc>
                <a:spcPct val="200000"/>
              </a:lnSpc>
              <a:spcBef>
                <a:spcPts val="0"/>
              </a:spcBef>
              <a:spcAft>
                <a:spcPts val="800"/>
              </a:spcAft>
            </a:pPr>
            <a:r>
              <a:rPr lang="en-GB" sz="800" dirty="0" err="1">
                <a:solidFill>
                  <a:srgbClr val="222222"/>
                </a:solidFill>
                <a:effectLst/>
                <a:latin typeface="Times New Roman" panose="02020603050405020304" pitchFamily="18" charset="0"/>
                <a:ea typeface="Calibri" panose="020F0502020204030204" pitchFamily="34" charset="0"/>
              </a:rPr>
              <a:t>Chiefari</a:t>
            </a:r>
            <a:r>
              <a:rPr lang="en-GB" sz="800" dirty="0">
                <a:solidFill>
                  <a:srgbClr val="222222"/>
                </a:solidFill>
                <a:effectLst/>
                <a:latin typeface="Times New Roman" panose="02020603050405020304" pitchFamily="18" charset="0"/>
                <a:ea typeface="Calibri" panose="020F0502020204030204" pitchFamily="34" charset="0"/>
              </a:rPr>
              <a:t>, E., Arcidiacono, B., </a:t>
            </a:r>
            <a:r>
              <a:rPr lang="en-GB" sz="800" dirty="0" err="1">
                <a:solidFill>
                  <a:srgbClr val="222222"/>
                </a:solidFill>
                <a:effectLst/>
                <a:latin typeface="Times New Roman" panose="02020603050405020304" pitchFamily="18" charset="0"/>
                <a:ea typeface="Calibri" panose="020F0502020204030204" pitchFamily="34" charset="0"/>
              </a:rPr>
              <a:t>Foti</a:t>
            </a:r>
            <a:r>
              <a:rPr lang="en-GB" sz="800" dirty="0">
                <a:solidFill>
                  <a:srgbClr val="222222"/>
                </a:solidFill>
                <a:effectLst/>
                <a:latin typeface="Times New Roman" panose="02020603050405020304" pitchFamily="18" charset="0"/>
                <a:ea typeface="Calibri" panose="020F0502020204030204" pitchFamily="34" charset="0"/>
              </a:rPr>
              <a:t>, D., &amp; Brunetti, A. (2017). Gestational diabetes mellitus: an updated overview. </a:t>
            </a:r>
            <a:r>
              <a:rPr lang="en-GB" sz="800" i="1" dirty="0">
                <a:solidFill>
                  <a:srgbClr val="222222"/>
                </a:solidFill>
                <a:effectLst/>
                <a:latin typeface="Times New Roman" panose="02020603050405020304" pitchFamily="18" charset="0"/>
                <a:ea typeface="Calibri" panose="020F0502020204030204" pitchFamily="34" charset="0"/>
              </a:rPr>
              <a:t>Journal of endocrinological investigation</a:t>
            </a:r>
            <a:r>
              <a:rPr lang="en-GB" sz="800" dirty="0">
                <a:solidFill>
                  <a:srgbClr val="222222"/>
                </a:solidFill>
                <a:effectLst/>
                <a:latin typeface="Times New Roman" panose="02020603050405020304" pitchFamily="18" charset="0"/>
                <a:ea typeface="Calibri" panose="020F0502020204030204" pitchFamily="34" charset="0"/>
              </a:rPr>
              <a:t>, </a:t>
            </a:r>
            <a:r>
              <a:rPr lang="en-GB" sz="800" i="1" dirty="0">
                <a:solidFill>
                  <a:srgbClr val="222222"/>
                </a:solidFill>
                <a:effectLst/>
                <a:latin typeface="Times New Roman" panose="02020603050405020304" pitchFamily="18" charset="0"/>
                <a:ea typeface="Calibri" panose="020F0502020204030204" pitchFamily="34" charset="0"/>
              </a:rPr>
              <a:t>40</a:t>
            </a:r>
            <a:r>
              <a:rPr lang="en-GB" sz="800" dirty="0">
                <a:solidFill>
                  <a:srgbClr val="222222"/>
                </a:solidFill>
                <a:effectLst/>
                <a:latin typeface="Times New Roman" panose="02020603050405020304" pitchFamily="18" charset="0"/>
                <a:ea typeface="Calibri" panose="020F0502020204030204" pitchFamily="34" charset="0"/>
              </a:rPr>
              <a:t>(9), 899-909.</a:t>
            </a:r>
            <a:endParaRPr lang="en-US" sz="800" dirty="0">
              <a:solidFill>
                <a:srgbClr val="222222"/>
              </a:solidFill>
              <a:effectLst/>
              <a:latin typeface="Times New Roman" panose="02020603050405020304" pitchFamily="18" charset="0"/>
              <a:ea typeface="Calibri" panose="020F0502020204030204" pitchFamily="34" charset="0"/>
            </a:endParaRPr>
          </a:p>
          <a:p>
            <a:pPr marL="457200" marR="0" indent="-457200">
              <a:lnSpc>
                <a:spcPct val="200000"/>
              </a:lnSpc>
              <a:spcBef>
                <a:spcPts val="0"/>
              </a:spcBef>
              <a:spcAft>
                <a:spcPts val="800"/>
              </a:spcAft>
            </a:pPr>
            <a:r>
              <a:rPr lang="en-GB" sz="800" dirty="0">
                <a:solidFill>
                  <a:srgbClr val="222222"/>
                </a:solidFill>
                <a:effectLst/>
                <a:latin typeface="Times New Roman" panose="02020603050405020304" pitchFamily="18" charset="0"/>
                <a:ea typeface="Calibri" panose="020F0502020204030204" pitchFamily="34" charset="0"/>
              </a:rPr>
              <a:t>Gray, S. G., McGuire, T. M., Cohen, N., &amp; Little, P. J. (2017). The emerging role of metformin in gestational diabetes mellitus. </a:t>
            </a:r>
            <a:r>
              <a:rPr lang="en-GB" sz="800" i="1" dirty="0">
                <a:solidFill>
                  <a:srgbClr val="222222"/>
                </a:solidFill>
                <a:effectLst/>
                <a:latin typeface="Times New Roman" panose="02020603050405020304" pitchFamily="18" charset="0"/>
                <a:ea typeface="Calibri" panose="020F0502020204030204" pitchFamily="34" charset="0"/>
              </a:rPr>
              <a:t>Diabetes, Obesity and Metabolism</a:t>
            </a:r>
            <a:r>
              <a:rPr lang="en-GB" sz="800" dirty="0">
                <a:solidFill>
                  <a:srgbClr val="222222"/>
                </a:solidFill>
                <a:effectLst/>
                <a:latin typeface="Times New Roman" panose="02020603050405020304" pitchFamily="18" charset="0"/>
                <a:ea typeface="Calibri" panose="020F0502020204030204" pitchFamily="34" charset="0"/>
              </a:rPr>
              <a:t>, </a:t>
            </a:r>
            <a:r>
              <a:rPr lang="en-GB" sz="800" i="1" dirty="0">
                <a:solidFill>
                  <a:srgbClr val="222222"/>
                </a:solidFill>
                <a:effectLst/>
                <a:latin typeface="Times New Roman" panose="02020603050405020304" pitchFamily="18" charset="0"/>
                <a:ea typeface="Calibri" panose="020F0502020204030204" pitchFamily="34" charset="0"/>
              </a:rPr>
              <a:t>19</a:t>
            </a:r>
            <a:r>
              <a:rPr lang="en-GB" sz="800" dirty="0">
                <a:solidFill>
                  <a:srgbClr val="222222"/>
                </a:solidFill>
                <a:effectLst/>
                <a:latin typeface="Times New Roman" panose="02020603050405020304" pitchFamily="18" charset="0"/>
                <a:ea typeface="Calibri" panose="020F0502020204030204" pitchFamily="34" charset="0"/>
              </a:rPr>
              <a:t>(6), 765-772.</a:t>
            </a:r>
            <a:endParaRPr lang="en-US" sz="800" dirty="0">
              <a:solidFill>
                <a:srgbClr val="222222"/>
              </a:solidFill>
              <a:effectLst/>
              <a:latin typeface="Times New Roman" panose="02020603050405020304" pitchFamily="18" charset="0"/>
              <a:ea typeface="Calibri" panose="020F0502020204030204" pitchFamily="34" charset="0"/>
            </a:endParaRPr>
          </a:p>
          <a:p>
            <a:pPr marL="457200" marR="0" indent="-457200">
              <a:lnSpc>
                <a:spcPct val="200000"/>
              </a:lnSpc>
              <a:spcBef>
                <a:spcPts val="0"/>
              </a:spcBef>
              <a:spcAft>
                <a:spcPts val="800"/>
              </a:spcAft>
            </a:pPr>
            <a:r>
              <a:rPr lang="en-GB" sz="800" dirty="0">
                <a:solidFill>
                  <a:srgbClr val="222222"/>
                </a:solidFill>
                <a:effectLst/>
                <a:latin typeface="Times New Roman" panose="02020603050405020304" pitchFamily="18" charset="0"/>
                <a:ea typeface="Calibri" panose="020F0502020204030204" pitchFamily="34" charset="0"/>
              </a:rPr>
              <a:t>Han, S., Middleton, P., Shepherd, E., Van Ryswyk, E., &amp; Crowther, C. A. (2017). Different types of dietary advice for women with gestational diabetes mellitus. </a:t>
            </a:r>
            <a:r>
              <a:rPr lang="en-GB" sz="800" i="1" dirty="0">
                <a:solidFill>
                  <a:srgbClr val="222222"/>
                </a:solidFill>
                <a:effectLst/>
                <a:latin typeface="Times New Roman" panose="02020603050405020304" pitchFamily="18" charset="0"/>
                <a:ea typeface="Calibri" panose="020F0502020204030204" pitchFamily="34" charset="0"/>
              </a:rPr>
              <a:t>Cochrane Database of Systematic Reviews</a:t>
            </a:r>
            <a:r>
              <a:rPr lang="en-GB" sz="800" dirty="0">
                <a:solidFill>
                  <a:srgbClr val="222222"/>
                </a:solidFill>
                <a:effectLst/>
                <a:latin typeface="Times New Roman" panose="02020603050405020304" pitchFamily="18" charset="0"/>
                <a:ea typeface="Calibri" panose="020F0502020204030204" pitchFamily="34" charset="0"/>
              </a:rPr>
              <a:t>, (2).</a:t>
            </a:r>
            <a:endParaRPr lang="en-US" sz="800" dirty="0">
              <a:solidFill>
                <a:srgbClr val="222222"/>
              </a:solidFill>
              <a:effectLst/>
              <a:latin typeface="Times New Roman" panose="02020603050405020304" pitchFamily="18" charset="0"/>
              <a:ea typeface="Calibri" panose="020F0502020204030204" pitchFamily="34" charset="0"/>
            </a:endParaRPr>
          </a:p>
          <a:p>
            <a:pPr marL="457200" marR="0" indent="-457200">
              <a:lnSpc>
                <a:spcPct val="200000"/>
              </a:lnSpc>
              <a:spcBef>
                <a:spcPts val="0"/>
              </a:spcBef>
              <a:spcAft>
                <a:spcPts val="800"/>
              </a:spcAft>
            </a:pPr>
            <a:r>
              <a:rPr lang="en-GB" sz="800" dirty="0" err="1">
                <a:solidFill>
                  <a:srgbClr val="222222"/>
                </a:solidFill>
                <a:effectLst/>
                <a:latin typeface="Times New Roman" panose="02020603050405020304" pitchFamily="18" charset="0"/>
                <a:ea typeface="Calibri" panose="020F0502020204030204" pitchFamily="34" charset="0"/>
              </a:rPr>
              <a:t>Kayal</a:t>
            </a:r>
            <a:r>
              <a:rPr lang="en-GB" sz="800" dirty="0">
                <a:solidFill>
                  <a:srgbClr val="222222"/>
                </a:solidFill>
                <a:effectLst/>
                <a:latin typeface="Times New Roman" panose="02020603050405020304" pitchFamily="18" charset="0"/>
                <a:ea typeface="Calibri" panose="020F0502020204030204" pitchFamily="34" charset="0"/>
              </a:rPr>
              <a:t>, A., Mohan, V., Malanda, B., Anjana, R. M., </a:t>
            </a:r>
            <a:r>
              <a:rPr lang="en-GB" sz="800" dirty="0" err="1">
                <a:solidFill>
                  <a:srgbClr val="222222"/>
                </a:solidFill>
                <a:effectLst/>
                <a:latin typeface="Times New Roman" panose="02020603050405020304" pitchFamily="18" charset="0"/>
                <a:ea typeface="Calibri" panose="020F0502020204030204" pitchFamily="34" charset="0"/>
              </a:rPr>
              <a:t>Bhavadharini</a:t>
            </a:r>
            <a:r>
              <a:rPr lang="en-GB" sz="800" dirty="0">
                <a:solidFill>
                  <a:srgbClr val="222222"/>
                </a:solidFill>
                <a:effectLst/>
                <a:latin typeface="Times New Roman" panose="02020603050405020304" pitchFamily="18" charset="0"/>
                <a:ea typeface="Calibri" panose="020F0502020204030204" pitchFamily="34" charset="0"/>
              </a:rPr>
              <a:t>, B., Mahalakshmi, M. M., ... &amp; Belton, A. (2016). Women in India with Gestational Diabetes Mellitus Strategy (WINGS): Methodology and development of the model of care for gestational diabetes mellitus (WINGS 4). </a:t>
            </a:r>
            <a:r>
              <a:rPr lang="en-GB" sz="800" i="1" dirty="0">
                <a:solidFill>
                  <a:srgbClr val="222222"/>
                </a:solidFill>
                <a:effectLst/>
                <a:latin typeface="Times New Roman" panose="02020603050405020304" pitchFamily="18" charset="0"/>
                <a:ea typeface="Calibri" panose="020F0502020204030204" pitchFamily="34" charset="0"/>
              </a:rPr>
              <a:t>Indian journal of endocrinology and metabolism</a:t>
            </a:r>
            <a:r>
              <a:rPr lang="en-GB" sz="800" dirty="0">
                <a:solidFill>
                  <a:srgbClr val="222222"/>
                </a:solidFill>
                <a:effectLst/>
                <a:latin typeface="Times New Roman" panose="02020603050405020304" pitchFamily="18" charset="0"/>
                <a:ea typeface="Calibri" panose="020F0502020204030204" pitchFamily="34" charset="0"/>
              </a:rPr>
              <a:t>, </a:t>
            </a:r>
            <a:r>
              <a:rPr lang="en-GB" sz="800" i="1" dirty="0">
                <a:solidFill>
                  <a:srgbClr val="222222"/>
                </a:solidFill>
                <a:effectLst/>
                <a:latin typeface="Times New Roman" panose="02020603050405020304" pitchFamily="18" charset="0"/>
                <a:ea typeface="Calibri" panose="020F0502020204030204" pitchFamily="34" charset="0"/>
              </a:rPr>
              <a:t>20</a:t>
            </a:r>
            <a:r>
              <a:rPr lang="en-GB" sz="800" dirty="0">
                <a:solidFill>
                  <a:srgbClr val="222222"/>
                </a:solidFill>
                <a:effectLst/>
                <a:latin typeface="Times New Roman" panose="02020603050405020304" pitchFamily="18" charset="0"/>
                <a:ea typeface="Calibri" panose="020F0502020204030204" pitchFamily="34" charset="0"/>
              </a:rPr>
              <a:t>(5), 707.</a:t>
            </a:r>
            <a:endParaRPr lang="en-US" sz="800" dirty="0">
              <a:solidFill>
                <a:srgbClr val="222222"/>
              </a:solidFill>
              <a:effectLst/>
              <a:latin typeface="Times New Roman" panose="02020603050405020304" pitchFamily="18" charset="0"/>
              <a:ea typeface="Calibri" panose="020F0502020204030204" pitchFamily="34" charset="0"/>
            </a:endParaRPr>
          </a:p>
          <a:p>
            <a:pPr marL="457200" marR="0" indent="-457200">
              <a:lnSpc>
                <a:spcPct val="200000"/>
              </a:lnSpc>
              <a:spcBef>
                <a:spcPts val="0"/>
              </a:spcBef>
              <a:spcAft>
                <a:spcPts val="800"/>
              </a:spcAft>
            </a:pPr>
            <a:r>
              <a:rPr lang="en-GB" sz="800" dirty="0" err="1">
                <a:solidFill>
                  <a:srgbClr val="222222"/>
                </a:solidFill>
                <a:effectLst/>
                <a:latin typeface="Times New Roman" panose="02020603050405020304" pitchFamily="18" charset="0"/>
                <a:ea typeface="Calibri" panose="020F0502020204030204" pitchFamily="34" charset="0"/>
              </a:rPr>
              <a:t>Plows</a:t>
            </a:r>
            <a:r>
              <a:rPr lang="en-GB" sz="800" dirty="0">
                <a:solidFill>
                  <a:srgbClr val="222222"/>
                </a:solidFill>
                <a:effectLst/>
                <a:latin typeface="Times New Roman" panose="02020603050405020304" pitchFamily="18" charset="0"/>
                <a:ea typeface="Calibri" panose="020F0502020204030204" pitchFamily="34" charset="0"/>
              </a:rPr>
              <a:t>, J. F., Stanley, J. L., Baker, P. N., Reynolds, C. M., &amp; Vickers, M. H. (2018). The pathophysiology of gestational diabetes mellitus. </a:t>
            </a:r>
            <a:r>
              <a:rPr lang="en-GB" sz="800" i="1" dirty="0">
                <a:solidFill>
                  <a:srgbClr val="222222"/>
                </a:solidFill>
                <a:effectLst/>
                <a:latin typeface="Times New Roman" panose="02020603050405020304" pitchFamily="18" charset="0"/>
                <a:ea typeface="Calibri" panose="020F0502020204030204" pitchFamily="34" charset="0"/>
              </a:rPr>
              <a:t>International journal of molecular sciences</a:t>
            </a:r>
            <a:r>
              <a:rPr lang="en-GB" sz="800" dirty="0">
                <a:solidFill>
                  <a:srgbClr val="222222"/>
                </a:solidFill>
                <a:effectLst/>
                <a:latin typeface="Times New Roman" panose="02020603050405020304" pitchFamily="18" charset="0"/>
                <a:ea typeface="Calibri" panose="020F0502020204030204" pitchFamily="34" charset="0"/>
              </a:rPr>
              <a:t>, </a:t>
            </a:r>
            <a:r>
              <a:rPr lang="en-GB" sz="800" i="1" dirty="0">
                <a:solidFill>
                  <a:srgbClr val="222222"/>
                </a:solidFill>
                <a:effectLst/>
                <a:latin typeface="Times New Roman" panose="02020603050405020304" pitchFamily="18" charset="0"/>
                <a:ea typeface="Calibri" panose="020F0502020204030204" pitchFamily="34" charset="0"/>
              </a:rPr>
              <a:t>19</a:t>
            </a:r>
            <a:r>
              <a:rPr lang="en-GB" sz="800" dirty="0">
                <a:solidFill>
                  <a:srgbClr val="222222"/>
                </a:solidFill>
                <a:effectLst/>
                <a:latin typeface="Times New Roman" panose="02020603050405020304" pitchFamily="18" charset="0"/>
                <a:ea typeface="Calibri" panose="020F0502020204030204" pitchFamily="34" charset="0"/>
              </a:rPr>
              <a:t>(11), 3342.</a:t>
            </a:r>
            <a:endParaRPr lang="en-US" sz="800" dirty="0">
              <a:solidFill>
                <a:srgbClr val="222222"/>
              </a:solidFill>
              <a:effectLst/>
              <a:latin typeface="Times New Roman" panose="02020603050405020304" pitchFamily="18" charset="0"/>
              <a:ea typeface="Calibri" panose="020F0502020204030204" pitchFamily="34" charset="0"/>
            </a:endParaRPr>
          </a:p>
          <a:p>
            <a:pPr marL="457200" marR="0" indent="-457200">
              <a:lnSpc>
                <a:spcPct val="200000"/>
              </a:lnSpc>
              <a:spcBef>
                <a:spcPts val="0"/>
              </a:spcBef>
              <a:spcAft>
                <a:spcPts val="800"/>
              </a:spcAft>
            </a:pPr>
            <a:r>
              <a:rPr lang="en-GB" sz="800" dirty="0" err="1">
                <a:solidFill>
                  <a:srgbClr val="222222"/>
                </a:solidFill>
                <a:effectLst/>
                <a:latin typeface="Times New Roman" panose="02020603050405020304" pitchFamily="18" charset="0"/>
                <a:ea typeface="Calibri" panose="020F0502020204030204" pitchFamily="34" charset="0"/>
              </a:rPr>
              <a:t>Spaight</a:t>
            </a:r>
            <a:r>
              <a:rPr lang="en-GB" sz="800" dirty="0">
                <a:solidFill>
                  <a:srgbClr val="222222"/>
                </a:solidFill>
                <a:effectLst/>
                <a:latin typeface="Times New Roman" panose="02020603050405020304" pitchFamily="18" charset="0"/>
                <a:ea typeface="Calibri" panose="020F0502020204030204" pitchFamily="34" charset="0"/>
              </a:rPr>
              <a:t>, C., Gross, J., </a:t>
            </a:r>
            <a:r>
              <a:rPr lang="en-GB" sz="800" dirty="0" err="1">
                <a:solidFill>
                  <a:srgbClr val="222222"/>
                </a:solidFill>
                <a:effectLst/>
                <a:latin typeface="Times New Roman" panose="02020603050405020304" pitchFamily="18" charset="0"/>
                <a:ea typeface="Calibri" panose="020F0502020204030204" pitchFamily="34" charset="0"/>
              </a:rPr>
              <a:t>Horsch</a:t>
            </a:r>
            <a:r>
              <a:rPr lang="en-GB" sz="800" dirty="0">
                <a:solidFill>
                  <a:srgbClr val="222222"/>
                </a:solidFill>
                <a:effectLst/>
                <a:latin typeface="Times New Roman" panose="02020603050405020304" pitchFamily="18" charset="0"/>
                <a:ea typeface="Calibri" panose="020F0502020204030204" pitchFamily="34" charset="0"/>
              </a:rPr>
              <a:t>, A., &amp; </a:t>
            </a:r>
            <a:r>
              <a:rPr lang="en-GB" sz="800" dirty="0" err="1">
                <a:solidFill>
                  <a:srgbClr val="222222"/>
                </a:solidFill>
                <a:effectLst/>
                <a:latin typeface="Times New Roman" panose="02020603050405020304" pitchFamily="18" charset="0"/>
                <a:ea typeface="Calibri" panose="020F0502020204030204" pitchFamily="34" charset="0"/>
              </a:rPr>
              <a:t>Puder</a:t>
            </a:r>
            <a:r>
              <a:rPr lang="en-GB" sz="800" dirty="0">
                <a:solidFill>
                  <a:srgbClr val="222222"/>
                </a:solidFill>
                <a:effectLst/>
                <a:latin typeface="Times New Roman" panose="02020603050405020304" pitchFamily="18" charset="0"/>
                <a:ea typeface="Calibri" panose="020F0502020204030204" pitchFamily="34" charset="0"/>
              </a:rPr>
              <a:t>, J. J. (2016). Gestational diabetes mellitus. </a:t>
            </a:r>
            <a:r>
              <a:rPr lang="en-GB" sz="800" i="1" dirty="0">
                <a:solidFill>
                  <a:srgbClr val="222222"/>
                </a:solidFill>
                <a:effectLst/>
                <a:latin typeface="Times New Roman" panose="02020603050405020304" pitchFamily="18" charset="0"/>
                <a:ea typeface="Calibri" panose="020F0502020204030204" pitchFamily="34" charset="0"/>
              </a:rPr>
              <a:t>Novelties in Diabetes</a:t>
            </a:r>
            <a:r>
              <a:rPr lang="en-GB" sz="800" dirty="0">
                <a:solidFill>
                  <a:srgbClr val="222222"/>
                </a:solidFill>
                <a:effectLst/>
                <a:latin typeface="Times New Roman" panose="02020603050405020304" pitchFamily="18" charset="0"/>
                <a:ea typeface="Calibri" panose="020F0502020204030204" pitchFamily="34" charset="0"/>
              </a:rPr>
              <a:t>, </a:t>
            </a:r>
            <a:r>
              <a:rPr lang="en-GB" sz="800" i="1" dirty="0">
                <a:solidFill>
                  <a:srgbClr val="222222"/>
                </a:solidFill>
                <a:effectLst/>
                <a:latin typeface="Times New Roman" panose="02020603050405020304" pitchFamily="18" charset="0"/>
                <a:ea typeface="Calibri" panose="020F0502020204030204" pitchFamily="34" charset="0"/>
              </a:rPr>
              <a:t>31</a:t>
            </a:r>
            <a:r>
              <a:rPr lang="en-GB" sz="800" dirty="0">
                <a:solidFill>
                  <a:srgbClr val="222222"/>
                </a:solidFill>
                <a:effectLst/>
                <a:latin typeface="Times New Roman" panose="02020603050405020304" pitchFamily="18" charset="0"/>
                <a:ea typeface="Calibri" panose="020F0502020204030204" pitchFamily="34" charset="0"/>
              </a:rPr>
              <a:t>, 163-178.</a:t>
            </a:r>
            <a:endParaRPr lang="en-US" sz="800" dirty="0">
              <a:solidFill>
                <a:srgbClr val="222222"/>
              </a:solidFill>
              <a:effectLst/>
              <a:latin typeface="Times New Roman" panose="02020603050405020304" pitchFamily="18" charset="0"/>
              <a:ea typeface="Calibri" panose="020F0502020204030204" pitchFamily="34" charset="0"/>
            </a:endParaRPr>
          </a:p>
          <a:p>
            <a:pPr marL="457200" marR="0" indent="-457200">
              <a:lnSpc>
                <a:spcPct val="200000"/>
              </a:lnSpc>
              <a:spcBef>
                <a:spcPts val="0"/>
              </a:spcBef>
              <a:spcAft>
                <a:spcPts val="800"/>
              </a:spcAft>
            </a:pPr>
            <a:r>
              <a:rPr lang="en-GB" sz="800" dirty="0">
                <a:solidFill>
                  <a:srgbClr val="222222"/>
                </a:solidFill>
                <a:effectLst/>
                <a:latin typeface="Times New Roman" panose="02020603050405020304" pitchFamily="18" charset="0"/>
                <a:ea typeface="Calibri" panose="020F0502020204030204" pitchFamily="34" charset="0"/>
              </a:rPr>
              <a:t>Zhang, M., Zhou, Y., Zhong, J., Wang, K., Ding, Y., &amp; Li, L. (2019). Current guidelines on the management of gestational diabetes mellitus: a content analysis and appraisal. </a:t>
            </a:r>
            <a:r>
              <a:rPr lang="en-GB" sz="800" i="1" dirty="0">
                <a:solidFill>
                  <a:srgbClr val="222222"/>
                </a:solidFill>
                <a:effectLst/>
                <a:latin typeface="Times New Roman" panose="02020603050405020304" pitchFamily="18" charset="0"/>
                <a:ea typeface="Calibri" panose="020F0502020204030204" pitchFamily="34" charset="0"/>
              </a:rPr>
              <a:t>BMC pregnancy and childbirth</a:t>
            </a:r>
            <a:r>
              <a:rPr lang="en-GB" sz="800" dirty="0">
                <a:solidFill>
                  <a:srgbClr val="222222"/>
                </a:solidFill>
                <a:effectLst/>
                <a:latin typeface="Times New Roman" panose="02020603050405020304" pitchFamily="18" charset="0"/>
                <a:ea typeface="Calibri" panose="020F0502020204030204" pitchFamily="34" charset="0"/>
              </a:rPr>
              <a:t>, </a:t>
            </a:r>
            <a:r>
              <a:rPr lang="en-GB" sz="800" i="1" dirty="0">
                <a:solidFill>
                  <a:srgbClr val="222222"/>
                </a:solidFill>
                <a:effectLst/>
                <a:latin typeface="Times New Roman" panose="02020603050405020304" pitchFamily="18" charset="0"/>
                <a:ea typeface="Calibri" panose="020F0502020204030204" pitchFamily="34" charset="0"/>
              </a:rPr>
              <a:t>19</a:t>
            </a:r>
            <a:r>
              <a:rPr lang="en-GB" sz="800" dirty="0">
                <a:solidFill>
                  <a:srgbClr val="222222"/>
                </a:solidFill>
                <a:effectLst/>
                <a:latin typeface="Times New Roman" panose="02020603050405020304" pitchFamily="18" charset="0"/>
                <a:ea typeface="Calibri" panose="020F0502020204030204" pitchFamily="34" charset="0"/>
              </a:rPr>
              <a:t>(1), 1-15.</a:t>
            </a:r>
            <a:endParaRPr lang="en-US" sz="800" dirty="0">
              <a:solidFill>
                <a:srgbClr val="222222"/>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32957744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49</TotalTime>
  <Words>1812</Words>
  <Application>Microsoft Office PowerPoint</Application>
  <PresentationFormat>Widescreen</PresentationFormat>
  <Paragraphs>47</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Times New Roman</vt:lpstr>
      <vt:lpstr>Tw Cen MT</vt:lpstr>
      <vt:lpstr>Tw Cen MT Condensed</vt:lpstr>
      <vt:lpstr>Wingdings 3</vt:lpstr>
      <vt:lpstr>Integral</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 1</dc:creator>
  <cp:lastModifiedBy>user 1</cp:lastModifiedBy>
  <cp:revision>5</cp:revision>
  <dcterms:created xsi:type="dcterms:W3CDTF">2021-04-04T15:17:07Z</dcterms:created>
  <dcterms:modified xsi:type="dcterms:W3CDTF">2021-04-04T16:07:00Z</dcterms:modified>
</cp:coreProperties>
</file>