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70537" autoAdjust="0"/>
  </p:normalViewPr>
  <p:slideViewPr>
    <p:cSldViewPr snapToGrid="0">
      <p:cViewPr varScale="1">
        <p:scale>
          <a:sx n="65" d="100"/>
          <a:sy n="65" d="100"/>
        </p:scale>
        <p:origin x="103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7A48B7-05F1-4859-86D4-883F92650A89}" type="datetimeFigureOut">
              <a:rPr lang="en-US" smtClean="0"/>
              <a:t>2/27/2018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AC6516-4612-45FC-8B28-F0B76B992E28}" type="slidenum">
              <a:rPr lang="en-US" smtClean="0"/>
              <a:t>‹#›</a:t>
            </a:fld>
            <a:endParaRPr lang="en-US"/>
          </a:p>
        </p:txBody>
      </p:sp>
    </p:spTree>
    <p:extLst>
      <p:ext uri="{BB962C8B-B14F-4D97-AF65-F5344CB8AC3E}">
        <p14:creationId xmlns:p14="http://schemas.microsoft.com/office/powerpoint/2010/main" val="3481332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AC6516-4612-45FC-8B28-F0B76B992E28}" type="slidenum">
              <a:rPr lang="en-US" smtClean="0"/>
              <a:t>1</a:t>
            </a:fld>
            <a:endParaRPr lang="en-US"/>
          </a:p>
        </p:txBody>
      </p:sp>
    </p:spTree>
    <p:extLst>
      <p:ext uri="{BB962C8B-B14F-4D97-AF65-F5344CB8AC3E}">
        <p14:creationId xmlns:p14="http://schemas.microsoft.com/office/powerpoint/2010/main" val="489293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Communication is a two-way process, and in case any stage in the process breaks down, there shall be the failure in communication.  Communication refers to the act of relaying intended messages and information and the comprehension of the information from one party to another (Castells, 2013). The term communication originates from the Latin word “</a:t>
            </a:r>
            <a:r>
              <a:rPr lang="en-US" sz="1200" kern="1200" dirty="0" err="1" smtClean="0">
                <a:solidFill>
                  <a:schemeClr val="tx1"/>
                </a:solidFill>
                <a:effectLst/>
                <a:latin typeface="+mn-lt"/>
                <a:ea typeface="+mn-ea"/>
                <a:cs typeface="+mn-cs"/>
              </a:rPr>
              <a:t>Communis</a:t>
            </a:r>
            <a:r>
              <a:rPr lang="en-US" sz="1200" kern="1200" dirty="0" smtClean="0">
                <a:solidFill>
                  <a:schemeClr val="tx1"/>
                </a:solidFill>
                <a:effectLst/>
                <a:latin typeface="+mn-lt"/>
                <a:ea typeface="+mn-ea"/>
                <a:cs typeface="+mn-cs"/>
              </a:rPr>
              <a:t>” that simply to share. Communication is a two-way process where the information and messages in the form opinions, feelings, thoughts, and ideas are transferred between two or more parties with the intention of establishing a mutual understanding. Communication is said to be effective and efficient when the messages and information relayed by the sender are decoded and comprehended by the receiver in the exact way the sender intended.</a:t>
            </a:r>
          </a:p>
          <a:p>
            <a:endParaRPr lang="en-US" dirty="0"/>
          </a:p>
        </p:txBody>
      </p:sp>
      <p:sp>
        <p:nvSpPr>
          <p:cNvPr id="4" name="Slide Number Placeholder 3"/>
          <p:cNvSpPr>
            <a:spLocks noGrp="1"/>
          </p:cNvSpPr>
          <p:nvPr>
            <p:ph type="sldNum" sz="quarter" idx="10"/>
          </p:nvPr>
        </p:nvSpPr>
        <p:spPr/>
        <p:txBody>
          <a:bodyPr/>
          <a:lstStyle/>
          <a:p>
            <a:fld id="{CBAC6516-4612-45FC-8B28-F0B76B992E28}" type="slidenum">
              <a:rPr lang="en-US" smtClean="0"/>
              <a:t>2</a:t>
            </a:fld>
            <a:endParaRPr lang="en-US"/>
          </a:p>
        </p:txBody>
      </p:sp>
    </p:spTree>
    <p:extLst>
      <p:ext uri="{BB962C8B-B14F-4D97-AF65-F5344CB8AC3E}">
        <p14:creationId xmlns:p14="http://schemas.microsoft.com/office/powerpoint/2010/main" val="2853190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Communication is a dynamic process which starts with the conceptualization of the ideas, thoughts, feelings, and opinions by the sender who then sends the information or messages through appropriate channel to the receiver. Upon receiving the information or message, the receiver decodes the information and provides a feedback to the sender in form of a signal or some of the message within a stipulated period of time. Therefore, communication process has seven major elements as shown the flow diagram below:</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BAC6516-4612-45FC-8B28-F0B76B992E28}" type="slidenum">
              <a:rPr lang="en-US" smtClean="0"/>
              <a:t>3</a:t>
            </a:fld>
            <a:endParaRPr lang="en-US"/>
          </a:p>
        </p:txBody>
      </p:sp>
    </p:spTree>
    <p:extLst>
      <p:ext uri="{BB962C8B-B14F-4D97-AF65-F5344CB8AC3E}">
        <p14:creationId xmlns:p14="http://schemas.microsoft.com/office/powerpoint/2010/main" val="2219520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communicator or the sender is the individual who conceptualizes the idea and initiates the conversation that he /she intend to pass to others. The sender encodes the message in form words or non-verbal methods such as body gestures, signs and symbols, in translating the information to the message (Castells, 2013). The success of the message depends on the competencies, background, perception, skills, and knowledge of the sender. The message is obtained by the sender once the encoding process is completed. The message can be non-verbal, oral or written and should trigger the response of the receiver. The message is then relayed using appropriate communication channel or medium such mobile phones, gesture, face to face communication, written emails. The medium must be chosen carefully to ensure the effectiveness of the message and the correct interpretation of the message by the recipient. The receiver is the individual whom the message is targeted or intended to. Upon receiving the message the recipient tries to decode or interpret the message so that he/she can understand the meaning of the message in the best way possible (Ruggiero and </a:t>
            </a:r>
            <a:r>
              <a:rPr lang="en-US" sz="1200" kern="1200" dirty="0" err="1" smtClean="0">
                <a:solidFill>
                  <a:schemeClr val="tx1"/>
                </a:solidFill>
                <a:effectLst/>
                <a:latin typeface="+mn-lt"/>
                <a:ea typeface="+mn-ea"/>
                <a:cs typeface="+mn-cs"/>
              </a:rPr>
              <a:t>Vos</a:t>
            </a:r>
            <a:r>
              <a:rPr lang="en-US" sz="1200" kern="1200" dirty="0" smtClean="0">
                <a:solidFill>
                  <a:schemeClr val="tx1"/>
                </a:solidFill>
                <a:effectLst/>
                <a:latin typeface="+mn-lt"/>
                <a:ea typeface="+mn-ea"/>
                <a:cs typeface="+mn-cs"/>
              </a:rPr>
              <a:t>, 2014). Once the receiver understands the message, he or she gives feedback to the sender as a response.</a:t>
            </a:r>
          </a:p>
          <a:p>
            <a:endParaRPr lang="en-US" dirty="0"/>
          </a:p>
        </p:txBody>
      </p:sp>
      <p:sp>
        <p:nvSpPr>
          <p:cNvPr id="4" name="Slide Number Placeholder 3"/>
          <p:cNvSpPr>
            <a:spLocks noGrp="1"/>
          </p:cNvSpPr>
          <p:nvPr>
            <p:ph type="sldNum" sz="quarter" idx="10"/>
          </p:nvPr>
        </p:nvSpPr>
        <p:spPr/>
        <p:txBody>
          <a:bodyPr/>
          <a:lstStyle/>
          <a:p>
            <a:fld id="{CBAC6516-4612-45FC-8B28-F0B76B992E28}" type="slidenum">
              <a:rPr lang="en-US" smtClean="0"/>
              <a:t>4</a:t>
            </a:fld>
            <a:endParaRPr lang="en-US"/>
          </a:p>
        </p:txBody>
      </p:sp>
    </p:spTree>
    <p:extLst>
      <p:ext uri="{BB962C8B-B14F-4D97-AF65-F5344CB8AC3E}">
        <p14:creationId xmlns:p14="http://schemas.microsoft.com/office/powerpoint/2010/main" val="1492299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Emails and phone cells text messages are often misunderstood. First and foremost, the lack cues such as tone of voice and facial expression that makes it difficult for the receiver to interpret the meaning of the message as required. Secondly, the instantaneous communication prospect develops an urgency which pressures the senders to imagine and write faster that can result in carelessness (</a:t>
            </a:r>
            <a:r>
              <a:rPr lang="en-US" sz="1200" kern="1200" dirty="0" err="1" smtClean="0">
                <a:solidFill>
                  <a:schemeClr val="tx1"/>
                </a:solidFill>
                <a:effectLst/>
                <a:latin typeface="+mn-lt"/>
                <a:ea typeface="+mn-ea"/>
                <a:cs typeface="+mn-cs"/>
              </a:rPr>
              <a:t>Biocca</a:t>
            </a:r>
            <a:r>
              <a:rPr lang="en-US" sz="1200" kern="1200" dirty="0" smtClean="0">
                <a:solidFill>
                  <a:schemeClr val="tx1"/>
                </a:solidFill>
                <a:effectLst/>
                <a:latin typeface="+mn-lt"/>
                <a:ea typeface="+mn-ea"/>
                <a:cs typeface="+mn-cs"/>
              </a:rPr>
              <a:t> and Levy, 2013). Finally, the inability to create personal over e-mails and phone cells text messages makes the relationship between the sender and receiver fragile in the conflict face.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Text messages and emails can easily get lost in translation because of misreading the emails and text messages.  Some emails and texts are misunderstood because some feelings get misconstrued and other thoughts get humorously twisted. It is also possible that some people react quickly to text messages and emails without taking their time to read and interpret the information. Some react without considering how the texts or emails may be read or what meaning may come out from the message if it is correctly decoded and therefore it is improper to simply react before we think and interpret the information or messages in the emails or texts.</a:t>
            </a:r>
          </a:p>
          <a:p>
            <a:endParaRPr lang="en-US" dirty="0"/>
          </a:p>
        </p:txBody>
      </p:sp>
      <p:sp>
        <p:nvSpPr>
          <p:cNvPr id="4" name="Slide Number Placeholder 3"/>
          <p:cNvSpPr>
            <a:spLocks noGrp="1"/>
          </p:cNvSpPr>
          <p:nvPr>
            <p:ph type="sldNum" sz="quarter" idx="10"/>
          </p:nvPr>
        </p:nvSpPr>
        <p:spPr/>
        <p:txBody>
          <a:bodyPr/>
          <a:lstStyle/>
          <a:p>
            <a:fld id="{CBAC6516-4612-45FC-8B28-F0B76B992E28}" type="slidenum">
              <a:rPr lang="en-US" smtClean="0"/>
              <a:t>5</a:t>
            </a:fld>
            <a:endParaRPr lang="en-US"/>
          </a:p>
        </p:txBody>
      </p:sp>
    </p:spTree>
    <p:extLst>
      <p:ext uri="{BB962C8B-B14F-4D97-AF65-F5344CB8AC3E}">
        <p14:creationId xmlns:p14="http://schemas.microsoft.com/office/powerpoint/2010/main" val="2212613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texts and emails, for all purposes as well as intents, have become their own language. When people communicate via the digital platforms such the emails or texts rather than voice to voice or face to face, the vital verbal cues that assist us in understanding, processing, and responding correctly to what is being communicated to us is missed out (Ruggiero and </a:t>
            </a:r>
            <a:r>
              <a:rPr lang="en-US" sz="1200" kern="1200" dirty="0" err="1" smtClean="0">
                <a:solidFill>
                  <a:schemeClr val="tx1"/>
                </a:solidFill>
                <a:effectLst/>
                <a:latin typeface="+mn-lt"/>
                <a:ea typeface="+mn-ea"/>
                <a:cs typeface="+mn-cs"/>
              </a:rPr>
              <a:t>Vos</a:t>
            </a:r>
            <a:r>
              <a:rPr lang="en-US" sz="1200" kern="1200" dirty="0" smtClean="0">
                <a:solidFill>
                  <a:schemeClr val="tx1"/>
                </a:solidFill>
                <a:effectLst/>
                <a:latin typeface="+mn-lt"/>
                <a:ea typeface="+mn-ea"/>
                <a:cs typeface="+mn-cs"/>
              </a:rPr>
              <a:t>, 2014). Texts and emails lack human senses, body language to read, and frowns or smiles to acknowledge and clue us into the way the individual relaying information to us may be feeling or what the intended meaning of the communication may be. The emails and texts interpretation may rely on the circumstances, experiences, emotional attitude and the day of the recipient of the message. The interpretation of the message would, therefore, depend and rely on the receiver because direct human contact is lacking.</a:t>
            </a:r>
          </a:p>
          <a:p>
            <a:r>
              <a:rPr lang="en-US" sz="1200" kern="1200" dirty="0" smtClean="0">
                <a:solidFill>
                  <a:schemeClr val="tx1"/>
                </a:solidFill>
                <a:effectLst/>
                <a:latin typeface="+mn-lt"/>
                <a:ea typeface="+mn-ea"/>
                <a:cs typeface="+mn-cs"/>
              </a:rPr>
              <a:t>It can be very easy to make assumptions and jump to conclusions as the receivers struggle to interpret emails and texts (Castells, 2013). The receiver may read into an email or a text with a mind that the sender meant one thing, when, maybe, the sender may have implied another meaning altogether. The receiver may misread the meaning simple comments, may be initially intended as a joke.</a:t>
            </a:r>
          </a:p>
          <a:p>
            <a:endParaRPr lang="en-US" dirty="0"/>
          </a:p>
        </p:txBody>
      </p:sp>
      <p:sp>
        <p:nvSpPr>
          <p:cNvPr id="4" name="Slide Number Placeholder 3"/>
          <p:cNvSpPr>
            <a:spLocks noGrp="1"/>
          </p:cNvSpPr>
          <p:nvPr>
            <p:ph type="sldNum" sz="quarter" idx="10"/>
          </p:nvPr>
        </p:nvSpPr>
        <p:spPr/>
        <p:txBody>
          <a:bodyPr/>
          <a:lstStyle/>
          <a:p>
            <a:fld id="{CBAC6516-4612-45FC-8B28-F0B76B992E28}" type="slidenum">
              <a:rPr lang="en-US" smtClean="0"/>
              <a:t>6</a:t>
            </a:fld>
            <a:endParaRPr lang="en-US"/>
          </a:p>
        </p:txBody>
      </p:sp>
    </p:spTree>
    <p:extLst>
      <p:ext uri="{BB962C8B-B14F-4D97-AF65-F5344CB8AC3E}">
        <p14:creationId xmlns:p14="http://schemas.microsoft.com/office/powerpoint/2010/main" val="1451356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AC6516-4612-45FC-8B28-F0B76B992E28}" type="slidenum">
              <a:rPr lang="en-US" smtClean="0"/>
              <a:t>7</a:t>
            </a:fld>
            <a:endParaRPr lang="en-US"/>
          </a:p>
        </p:txBody>
      </p:sp>
    </p:spTree>
    <p:extLst>
      <p:ext uri="{BB962C8B-B14F-4D97-AF65-F5344CB8AC3E}">
        <p14:creationId xmlns:p14="http://schemas.microsoft.com/office/powerpoint/2010/main" val="24491423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F6C53FB-56E4-4243-886E-5B897418696D}" type="datetimeFigureOut">
              <a:rPr lang="en-US" smtClean="0"/>
              <a:t>2/27/2018</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BC658E25-D4EB-4FE4-A0D3-5D1A13B2BF2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5286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6C53FB-56E4-4243-886E-5B897418696D}"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658E25-D4EB-4FE4-A0D3-5D1A13B2BF2D}" type="slidenum">
              <a:rPr lang="en-US" smtClean="0"/>
              <a:t>‹#›</a:t>
            </a:fld>
            <a:endParaRPr lang="en-US"/>
          </a:p>
        </p:txBody>
      </p:sp>
    </p:spTree>
    <p:extLst>
      <p:ext uri="{BB962C8B-B14F-4D97-AF65-F5344CB8AC3E}">
        <p14:creationId xmlns:p14="http://schemas.microsoft.com/office/powerpoint/2010/main" val="1566532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6C53FB-56E4-4243-886E-5B897418696D}"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658E25-D4EB-4FE4-A0D3-5D1A13B2BF2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0576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F6C53FB-56E4-4243-886E-5B897418696D}" type="datetimeFigureOut">
              <a:rPr lang="en-US" smtClean="0"/>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658E25-D4EB-4FE4-A0D3-5D1A13B2BF2D}" type="slidenum">
              <a:rPr lang="en-US" smtClean="0"/>
              <a:t>‹#›</a:t>
            </a:fld>
            <a:endParaRPr lang="en-US"/>
          </a:p>
        </p:txBody>
      </p:sp>
    </p:spTree>
    <p:extLst>
      <p:ext uri="{BB962C8B-B14F-4D97-AF65-F5344CB8AC3E}">
        <p14:creationId xmlns:p14="http://schemas.microsoft.com/office/powerpoint/2010/main" val="2763591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F6C53FB-56E4-4243-886E-5B897418696D}" type="datetimeFigureOut">
              <a:rPr lang="en-US" smtClean="0"/>
              <a:t>2/27/2018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658E25-D4EB-4FE4-A0D3-5D1A13B2BF2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1679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F6C53FB-56E4-4243-886E-5B897418696D}" type="datetimeFigureOut">
              <a:rPr lang="en-US" smtClean="0"/>
              <a:t>2/27/2018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658E25-D4EB-4FE4-A0D3-5D1A13B2BF2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902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6C53FB-56E4-4243-886E-5B897418696D}" type="datetimeFigureOut">
              <a:rPr lang="en-US" smtClean="0"/>
              <a:t>2/27/2018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658E25-D4EB-4FE4-A0D3-5D1A13B2BF2D}" type="slidenum">
              <a:rPr lang="en-US" smtClean="0"/>
              <a:t>‹#›</a:t>
            </a:fld>
            <a:endParaRPr lang="en-US"/>
          </a:p>
        </p:txBody>
      </p:sp>
    </p:spTree>
    <p:extLst>
      <p:ext uri="{BB962C8B-B14F-4D97-AF65-F5344CB8AC3E}">
        <p14:creationId xmlns:p14="http://schemas.microsoft.com/office/powerpoint/2010/main" val="1911585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6C53FB-56E4-4243-886E-5B897418696D}" type="datetimeFigureOut">
              <a:rPr lang="en-US" smtClean="0"/>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658E25-D4EB-4FE4-A0D3-5D1A13B2BF2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2947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6C53FB-56E4-4243-886E-5B897418696D}" type="datetimeFigureOut">
              <a:rPr lang="en-US" smtClean="0"/>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658E25-D4EB-4FE4-A0D3-5D1A13B2BF2D}" type="slidenum">
              <a:rPr lang="en-US" smtClean="0"/>
              <a:t>‹#›</a:t>
            </a:fld>
            <a:endParaRPr lang="en-US"/>
          </a:p>
        </p:txBody>
      </p:sp>
    </p:spTree>
    <p:extLst>
      <p:ext uri="{BB962C8B-B14F-4D97-AF65-F5344CB8AC3E}">
        <p14:creationId xmlns:p14="http://schemas.microsoft.com/office/powerpoint/2010/main" val="3813736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6C53FB-56E4-4243-886E-5B897418696D}" type="datetimeFigureOut">
              <a:rPr lang="en-US" smtClean="0"/>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658E25-D4EB-4FE4-A0D3-5D1A13B2BF2D}" type="slidenum">
              <a:rPr lang="en-US" smtClean="0"/>
              <a:t>‹#›</a:t>
            </a:fld>
            <a:endParaRPr lang="en-US"/>
          </a:p>
        </p:txBody>
      </p:sp>
    </p:spTree>
    <p:extLst>
      <p:ext uri="{BB962C8B-B14F-4D97-AF65-F5344CB8AC3E}">
        <p14:creationId xmlns:p14="http://schemas.microsoft.com/office/powerpoint/2010/main" val="1525496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6C53FB-56E4-4243-886E-5B897418696D}"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658E25-D4EB-4FE4-A0D3-5D1A13B2BF2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14844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6C53FB-56E4-4243-886E-5B897418696D}"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658E25-D4EB-4FE4-A0D3-5D1A13B2BF2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9107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6C53FB-56E4-4243-886E-5B897418696D}"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658E25-D4EB-4FE4-A0D3-5D1A13B2BF2D}" type="slidenum">
              <a:rPr lang="en-US" smtClean="0"/>
              <a:t>‹#›</a:t>
            </a:fld>
            <a:endParaRPr lang="en-US"/>
          </a:p>
        </p:txBody>
      </p:sp>
    </p:spTree>
    <p:extLst>
      <p:ext uri="{BB962C8B-B14F-4D97-AF65-F5344CB8AC3E}">
        <p14:creationId xmlns:p14="http://schemas.microsoft.com/office/powerpoint/2010/main" val="2430381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6C53FB-56E4-4243-886E-5B897418696D}"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658E25-D4EB-4FE4-A0D3-5D1A13B2BF2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14733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6C53FB-56E4-4243-886E-5B897418696D}"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658E25-D4EB-4FE4-A0D3-5D1A13B2BF2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9379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6C53FB-56E4-4243-886E-5B897418696D}"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658E25-D4EB-4FE4-A0D3-5D1A13B2BF2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4424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6C53FB-56E4-4243-886E-5B897418696D}"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658E25-D4EB-4FE4-A0D3-5D1A13B2BF2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0568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F6C53FB-56E4-4243-886E-5B897418696D}" type="datetimeFigureOut">
              <a:rPr lang="en-US" smtClean="0"/>
              <a:t>2/27/2018</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C658E25-D4EB-4FE4-A0D3-5D1A13B2BF2D}" type="slidenum">
              <a:rPr lang="en-US" smtClean="0"/>
              <a:t>‹#›</a:t>
            </a:fld>
            <a:endParaRPr lang="en-US"/>
          </a:p>
        </p:txBody>
      </p:sp>
    </p:spTree>
    <p:extLst>
      <p:ext uri="{BB962C8B-B14F-4D97-AF65-F5344CB8AC3E}">
        <p14:creationId xmlns:p14="http://schemas.microsoft.com/office/powerpoint/2010/main" val="2391095543"/>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Presentation</a:t>
            </a:r>
            <a:endParaRPr lang="en-US" dirty="0"/>
          </a:p>
        </p:txBody>
      </p:sp>
      <p:sp>
        <p:nvSpPr>
          <p:cNvPr id="3" name="Subtitle 2"/>
          <p:cNvSpPr>
            <a:spLocks noGrp="1"/>
          </p:cNvSpPr>
          <p:nvPr>
            <p:ph type="subTitle" idx="1"/>
          </p:nvPr>
        </p:nvSpPr>
        <p:spPr/>
        <p:txBody>
          <a:bodyPr/>
          <a:lstStyle/>
          <a:p>
            <a:endParaRPr lang="en-US" dirty="0" smtClean="0"/>
          </a:p>
          <a:p>
            <a:pPr algn="ctr"/>
            <a:r>
              <a:rPr lang="en-US" dirty="0" smtClean="0"/>
              <a:t>Civil Engineering</a:t>
            </a:r>
            <a:endParaRPr lang="en-US" dirty="0"/>
          </a:p>
        </p:txBody>
      </p:sp>
    </p:spTree>
    <p:extLst>
      <p:ext uri="{BB962C8B-B14F-4D97-AF65-F5344CB8AC3E}">
        <p14:creationId xmlns:p14="http://schemas.microsoft.com/office/powerpoint/2010/main" val="76107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a:t>
            </a:r>
            <a:endParaRPr lang="en-US" dirty="0"/>
          </a:p>
        </p:txBody>
      </p:sp>
      <p:sp>
        <p:nvSpPr>
          <p:cNvPr id="3" name="Content Placeholder 2"/>
          <p:cNvSpPr>
            <a:spLocks noGrp="1"/>
          </p:cNvSpPr>
          <p:nvPr>
            <p:ph idx="1"/>
          </p:nvPr>
        </p:nvSpPr>
        <p:spPr/>
        <p:txBody>
          <a:bodyPr/>
          <a:lstStyle/>
          <a:p>
            <a:r>
              <a:rPr lang="en-US" dirty="0"/>
              <a:t>Definition of </a:t>
            </a:r>
            <a:r>
              <a:rPr lang="en-US" dirty="0" smtClean="0"/>
              <a:t>Communication</a:t>
            </a:r>
          </a:p>
          <a:p>
            <a:r>
              <a:rPr lang="en-US" dirty="0" smtClean="0"/>
              <a:t>Two-way process</a:t>
            </a:r>
          </a:p>
          <a:p>
            <a:r>
              <a:rPr lang="en-US" dirty="0" smtClean="0"/>
              <a:t>Delivering of the message</a:t>
            </a:r>
          </a:p>
          <a:p>
            <a:r>
              <a:rPr lang="en-US" dirty="0" smtClean="0"/>
              <a:t>Sender and receiver</a:t>
            </a:r>
          </a:p>
          <a:p>
            <a:endParaRPr lang="en-US" dirty="0"/>
          </a:p>
          <a:p>
            <a:endParaRPr lang="en-US" dirty="0"/>
          </a:p>
        </p:txBody>
      </p:sp>
    </p:spTree>
    <p:extLst>
      <p:ext uri="{BB962C8B-B14F-4D97-AF65-F5344CB8AC3E}">
        <p14:creationId xmlns:p14="http://schemas.microsoft.com/office/powerpoint/2010/main" val="2928648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 process</a:t>
            </a:r>
            <a:endParaRPr lang="en-US" dirty="0"/>
          </a:p>
        </p:txBody>
      </p:sp>
      <p:sp>
        <p:nvSpPr>
          <p:cNvPr id="3" name="Content Placeholder 2"/>
          <p:cNvSpPr>
            <a:spLocks noGrp="1"/>
          </p:cNvSpPr>
          <p:nvPr>
            <p:ph idx="1"/>
          </p:nvPr>
        </p:nvSpPr>
        <p:spPr/>
        <p:txBody>
          <a:bodyPr/>
          <a:lstStyle/>
          <a:p>
            <a:r>
              <a:rPr lang="en-US" dirty="0" smtClean="0"/>
              <a:t>Definition of communication process</a:t>
            </a:r>
          </a:p>
          <a:p>
            <a:r>
              <a:rPr lang="en-US" dirty="0" smtClean="0"/>
              <a:t>Dynamic process</a:t>
            </a:r>
          </a:p>
          <a:p>
            <a:r>
              <a:rPr lang="en-US" dirty="0" smtClean="0"/>
              <a:t>Signal</a:t>
            </a:r>
          </a:p>
          <a:p>
            <a:r>
              <a:rPr lang="en-US" dirty="0" smtClean="0"/>
              <a:t>Channel of communication</a:t>
            </a:r>
            <a:endParaRPr lang="en-US" dirty="0"/>
          </a:p>
        </p:txBody>
      </p:sp>
    </p:spTree>
    <p:extLst>
      <p:ext uri="{BB962C8B-B14F-4D97-AF65-F5344CB8AC3E}">
        <p14:creationId xmlns:p14="http://schemas.microsoft.com/office/powerpoint/2010/main" val="2213977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 process</a:t>
            </a:r>
            <a:endParaRPr lang="en-US" dirty="0"/>
          </a:p>
        </p:txBody>
      </p:sp>
      <p:pic>
        <p:nvPicPr>
          <p:cNvPr id="4" name="Content Placeholder 3" descr="https://businessjargons.com/wp-content/uploads/2016/03/communication-process.jpg"/>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4111625" y="2557463"/>
            <a:ext cx="3968750" cy="3317875"/>
          </a:xfrm>
          <a:prstGeom prst="rect">
            <a:avLst/>
          </a:prstGeom>
          <a:noFill/>
          <a:ln>
            <a:noFill/>
          </a:ln>
        </p:spPr>
      </p:pic>
    </p:spTree>
    <p:extLst>
      <p:ext uri="{BB962C8B-B14F-4D97-AF65-F5344CB8AC3E}">
        <p14:creationId xmlns:p14="http://schemas.microsoft.com/office/powerpoint/2010/main" val="100373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Emails</a:t>
            </a:r>
            <a:r>
              <a:rPr lang="en-US" b="1" dirty="0"/>
              <a:t>, phone calls, text messages</a:t>
            </a:r>
            <a:endParaRPr lang="en-US" dirty="0"/>
          </a:p>
        </p:txBody>
      </p:sp>
      <p:sp>
        <p:nvSpPr>
          <p:cNvPr id="3" name="Content Placeholder 2"/>
          <p:cNvSpPr>
            <a:spLocks noGrp="1"/>
          </p:cNvSpPr>
          <p:nvPr>
            <p:ph idx="1"/>
          </p:nvPr>
        </p:nvSpPr>
        <p:spPr/>
        <p:txBody>
          <a:bodyPr/>
          <a:lstStyle/>
          <a:p>
            <a:r>
              <a:rPr lang="en-US" dirty="0" smtClean="0"/>
              <a:t>Tone of voice </a:t>
            </a:r>
          </a:p>
          <a:p>
            <a:r>
              <a:rPr lang="en-US" dirty="0" smtClean="0"/>
              <a:t>Facial expression</a:t>
            </a:r>
          </a:p>
          <a:p>
            <a:r>
              <a:rPr lang="en-US" dirty="0" smtClean="0"/>
              <a:t>Interpreting the information</a:t>
            </a:r>
            <a:endParaRPr lang="en-US" dirty="0"/>
          </a:p>
        </p:txBody>
      </p:sp>
    </p:spTree>
    <p:extLst>
      <p:ext uri="{BB962C8B-B14F-4D97-AF65-F5344CB8AC3E}">
        <p14:creationId xmlns:p14="http://schemas.microsoft.com/office/powerpoint/2010/main" val="932937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Emails, phone calls, text messages</a:t>
            </a:r>
            <a:endParaRPr lang="en-US" dirty="0"/>
          </a:p>
        </p:txBody>
      </p:sp>
      <p:sp>
        <p:nvSpPr>
          <p:cNvPr id="3" name="Content Placeholder 2"/>
          <p:cNvSpPr>
            <a:spLocks noGrp="1"/>
          </p:cNvSpPr>
          <p:nvPr>
            <p:ph idx="1"/>
          </p:nvPr>
        </p:nvSpPr>
        <p:spPr/>
        <p:txBody>
          <a:bodyPr/>
          <a:lstStyle/>
          <a:p>
            <a:r>
              <a:rPr lang="en-US" dirty="0" smtClean="0"/>
              <a:t>CONTI</a:t>
            </a:r>
          </a:p>
          <a:p>
            <a:r>
              <a:rPr lang="en-US" dirty="0" smtClean="0"/>
              <a:t>Digital platforms</a:t>
            </a:r>
          </a:p>
          <a:p>
            <a:r>
              <a:rPr lang="en-US" dirty="0" smtClean="0"/>
              <a:t>Vital verbal clues</a:t>
            </a:r>
          </a:p>
          <a:p>
            <a:r>
              <a:rPr lang="en-US" dirty="0" smtClean="0"/>
              <a:t>Interpretation of the messages</a:t>
            </a:r>
            <a:endParaRPr lang="en-US" dirty="0"/>
          </a:p>
        </p:txBody>
      </p:sp>
    </p:spTree>
    <p:extLst>
      <p:ext uri="{BB962C8B-B14F-4D97-AF65-F5344CB8AC3E}">
        <p14:creationId xmlns:p14="http://schemas.microsoft.com/office/powerpoint/2010/main" val="3205395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lstStyle/>
          <a:p>
            <a:r>
              <a:rPr lang="en-US" dirty="0" err="1"/>
              <a:t>Biocca</a:t>
            </a:r>
            <a:r>
              <a:rPr lang="en-US" dirty="0"/>
              <a:t>, F., &amp; Levy, M. R. (Eds.). (2013). Communication in the age of virtual reality. </a:t>
            </a:r>
            <a:r>
              <a:rPr lang="en-US" dirty="0" err="1"/>
              <a:t>Routledge</a:t>
            </a:r>
            <a:r>
              <a:rPr lang="en-US" dirty="0"/>
              <a:t>.</a:t>
            </a:r>
          </a:p>
          <a:p>
            <a:r>
              <a:rPr lang="en-US" dirty="0"/>
              <a:t>Castells, M. (2013). </a:t>
            </a:r>
            <a:r>
              <a:rPr lang="en-US" i="1" dirty="0"/>
              <a:t>Communication power</a:t>
            </a:r>
            <a:r>
              <a:rPr lang="en-US" dirty="0"/>
              <a:t>. OUP Oxford.</a:t>
            </a:r>
          </a:p>
          <a:p>
            <a:r>
              <a:rPr lang="en-US" dirty="0"/>
              <a:t>Ruggiero, A., &amp; </a:t>
            </a:r>
            <a:r>
              <a:rPr lang="en-US" dirty="0" err="1"/>
              <a:t>Vos</a:t>
            </a:r>
            <a:r>
              <a:rPr lang="en-US" dirty="0"/>
              <a:t>, M. (2014). Social media monitoring for crisis communication: process, methods, and trends in the scientific literature. Online Journal of Communication and Media Technologies, 4(1), 105.</a:t>
            </a:r>
          </a:p>
          <a:p>
            <a:endParaRPr lang="en-US" dirty="0"/>
          </a:p>
        </p:txBody>
      </p:sp>
    </p:spTree>
    <p:extLst>
      <p:ext uri="{BB962C8B-B14F-4D97-AF65-F5344CB8AC3E}">
        <p14:creationId xmlns:p14="http://schemas.microsoft.com/office/powerpoint/2010/main" val="284788341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6</TotalTime>
  <Words>1009</Words>
  <Application>Microsoft Office PowerPoint</Application>
  <PresentationFormat>Widescreen</PresentationFormat>
  <Paragraphs>41</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Garamond</vt:lpstr>
      <vt:lpstr>Organic</vt:lpstr>
      <vt:lpstr>Presentation</vt:lpstr>
      <vt:lpstr>Communication</vt:lpstr>
      <vt:lpstr>Communication process</vt:lpstr>
      <vt:lpstr>Communication process</vt:lpstr>
      <vt:lpstr>Emails, phone calls, text messages</vt:lpstr>
      <vt:lpstr>Emails, phone calls, text messages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user</dc:creator>
  <cp:lastModifiedBy>user</cp:lastModifiedBy>
  <cp:revision>3</cp:revision>
  <dcterms:created xsi:type="dcterms:W3CDTF">2018-02-27T18:13:46Z</dcterms:created>
  <dcterms:modified xsi:type="dcterms:W3CDTF">2018-02-27T18:20:38Z</dcterms:modified>
</cp:coreProperties>
</file>