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6955" autoAdjust="0"/>
  </p:normalViewPr>
  <p:slideViewPr>
    <p:cSldViewPr>
      <p:cViewPr varScale="1">
        <p:scale>
          <a:sx n="74" d="100"/>
          <a:sy n="74" d="100"/>
        </p:scale>
        <p:origin x="-129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74EFB0-159D-4FCA-BE23-699C57BE328E}" type="datetimeFigureOut">
              <a:rPr lang="en-US" smtClean="0"/>
              <a:pPr/>
              <a:t>11/4/2017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7D4908-002F-4CCA-99AB-29D3EF3492D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Judiciary system is a branch of the Federal Government consisting of courts with various functions within the borders of the country such as interpretation and application of the laws in the name of the state. It is also the judiciary system that is mandated with the responsibility of providing mechanisms that are assist in resolution of different disputes. Just like in other sectors within the country, there are always a number of disputes that arise in the sector of employment. These are issues that are concerned with employees such discrimination and much more. As a result, quite a number of laws have been established by the judiciary system to help in solving employee cases that are concerned with discrimination (</a:t>
            </a:r>
            <a:r>
              <a:rPr lang="en-US" sz="1200" kern="1200" dirty="0" err="1" smtClean="0">
                <a:solidFill>
                  <a:schemeClr val="tx1"/>
                </a:solidFill>
                <a:latin typeface="+mn-lt"/>
                <a:ea typeface="+mn-ea"/>
                <a:cs typeface="+mn-cs"/>
              </a:rPr>
              <a:t>Dibben</a:t>
            </a:r>
            <a:r>
              <a:rPr lang="en-US" sz="1200" kern="1200" dirty="0" smtClean="0">
                <a:solidFill>
                  <a:schemeClr val="tx1"/>
                </a:solidFill>
                <a:latin typeface="+mn-lt"/>
                <a:ea typeface="+mn-ea"/>
                <a:cs typeface="+mn-cs"/>
              </a:rPr>
              <a:t>, 2011). In the future, the employment laws will more tightly and will ever be applied in any case that affects the employees as sensitization is increasing and more employees are growing to know their rights. The move to globalization will even work more to help employees. For instance, when they are transferred to work in other countries, the globalization will ensure that they do not fall out of the employment laws. The laws that are applied there will be same laws that they are already familiar with in the US.</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laws that are effective should be the ones that make attempts to protect all the citizens no matter the region they come from nor any slight difference that they may have with others. A good law is that one that serves the majority of people as the minority without any form of biases (Player, 2013). The anti-discrimination laws are the type of laws that have been highly advocated for in different parts of the world. They are kind of laws which do not show any form of biases. They advocate for the right of people to be treated equally. In fact, they mandate that people must be dealt with on an equal basis in employment or any kind of transaction. It has a bright future and it will be highly considered in years to come as equally is highly advocated for at all levels. On the other hand, the laws that do not support the minority but rather the majority of the employees do not have any future. All the employees should be treated the same and this is what many unions, as well as some activists, are fighting for. In some cases, the minority may be right and they deserve to be protected just like others. </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moral clarity always blurs in situations where the organizations leave their home countries and cross their nation’s border to carry out business in other countries. This is always caused with the unfamiliarity with the laws and the judicial procedures that define the ethical procedure and standards. In order for organizations to enforce laws and policies in another country that the venture in, series of procedure have to be followed. One of the common mechanisms that may be used is where the government of the two nations involved in trade come together to agree on some terms and conditions concerning the different employees’ laws (Sims, 2007). They have to review their laws keenly and come to an amicable agreement on how various situations concerned with the conduct of the employees will be dealt with. In some other cases where the two countries do not come together to amicably agree on some common employee laws, some principles will guide the operation and application of employee laws. These include respect for local traditions and respect for the core human values which determines the absolute moral threshold. </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Moreover, there are very federal and state laws that directly deal with the issues of discrimination within the country. Many forms of discrimination exist such as those based on the gender, religion, color of skin, age, place of origin, language, physical disability and much more. All the laws that make attempts to stop the actions of discrimination at different levels will continue to be treated even treated more serious in the future (Patterson, 2015). This is because various leaders come in power and what they state in their manifestos is to give equal treatment to the citizens and workers in the country. It has been a big concern in the past and many employees are ever growing to learn of their rights, an activity that is really pushed forward by the employee unions. Other non-governmental organizations have also been campaigning so much on issues of discrimination and this does not show any sign of ceasing soon. Various human rights campaign government affairs are also growing strong to enforce and make sure that the rights of people are adhered to. All these indicate that the laws on discrimination will even grow stronger in future.</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As a matter of fact, the laws and regulation on issues of discrimination are growing stronger and this is not only within the country but also across the borders to other countries. Domestically, various organizations and the union of workers within the country have come up strong to fight various cases of discrimination of the employees. They have assisted many people in the country who at one time or another experienced the unethical treatment. Massive campaigns are done starting from the top government officials on ways of eradicating discrimination within the country and sure, it is growing stronger. Improvement and wide use of technology such as the social media also spread these issues very far and with more advancements in technology within the country, more and more people will come to learn the laws that fight discrimination (</a:t>
            </a:r>
            <a:r>
              <a:rPr lang="en-US" sz="1200" kern="1200" dirty="0" err="1" smtClean="0">
                <a:solidFill>
                  <a:schemeClr val="tx1"/>
                </a:solidFill>
                <a:latin typeface="+mn-lt"/>
                <a:ea typeface="+mn-ea"/>
                <a:cs typeface="+mn-cs"/>
              </a:rPr>
              <a:t>Tanenhaus</a:t>
            </a:r>
            <a:r>
              <a:rPr lang="en-US" sz="1200" kern="1200" dirty="0" smtClean="0">
                <a:solidFill>
                  <a:schemeClr val="tx1"/>
                </a:solidFill>
                <a:latin typeface="+mn-lt"/>
                <a:ea typeface="+mn-ea"/>
                <a:cs typeface="+mn-cs"/>
              </a:rPr>
              <a:t>, 2014). On the global level, it is also growing stronger and these laws will be applied in many parts of the world. This is because various countries interact through trade and other activities and through these, many positive values such as laws fighting discrimination may be borrowed. The act of borrowing makes these laws grow to be known and practiced in various parts for common objectives such equal treatment and much more.  </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some types of discrimination which are very common in our currents society and there are a number of laws and regulations which have been established to protect the concerned people. In the future, improvements can be made in ways that try to reduce such discrimination and this will offer great benefits to the judicial system as well as the complaints that are usually affected. For instance, there is discrimination based on the age that many organizations do practice when offering employment opportunities (Patterson, 2015). This is majorly fought for by the Age Discrimination in Employment Act, (ADEA) which is a law against age based discrimination in employment. To better deal with this discrimination challenge, the IDEA will rise strongly to encourage continued employment opportunities for the older American who is willing to work. This will have a positive effect of reducing rates of discrimination cases based on the age, it will lower public expenditure on health insurance, income support and retirement benefits.</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the current situation, there are some kinds of discrimination cases where those individuals who are affected take action to report to the courts. They do this on their own just alone or may be with the help of family members in some scenarios. This may change ten years to come. Improvements will be made in such a manner that if any employee is discriminated in any manner within the organization then, proper actions will be taken on his or her behalf. It is the unions of the workers that will improve their functions and responsibilities to represent those who are offended or discriminated in any way. This is because most cases of discrimination are experienced within the working environments in the organizations (</a:t>
            </a:r>
            <a:r>
              <a:rPr lang="en-US" sz="1200" kern="1200" dirty="0" err="1" smtClean="0">
                <a:solidFill>
                  <a:schemeClr val="tx1"/>
                </a:solidFill>
                <a:latin typeface="+mn-lt"/>
                <a:ea typeface="+mn-ea"/>
                <a:cs typeface="+mn-cs"/>
              </a:rPr>
              <a:t>Bumgarner</a:t>
            </a:r>
            <a:r>
              <a:rPr lang="en-US" sz="1200" kern="1200" dirty="0" smtClean="0">
                <a:solidFill>
                  <a:schemeClr val="tx1"/>
                </a:solidFill>
                <a:latin typeface="+mn-lt"/>
                <a:ea typeface="+mn-ea"/>
                <a:cs typeface="+mn-cs"/>
              </a:rPr>
              <a:t>, 2006). There is a tendency where if an individual report a case of discrimination in the court of law then many questions will arise such as, how comes that is the only case among many employees within the organization? Combined bargaining and representation by the union shows a high level of seriousness of a matter and because this has been realized, it will be highly used in future.</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sector of law and other practices of justice has seen a very slow improvement in catching up with the changes and innovations in technology. They have been behind in upgrading their judicial systems and the processes always take quite a long time. The new technological innovations and inventions have the potential to transform the various businesses that are carried out in the law sector. In ten years to come, social networking will be used almost by all the professionals who practice law (Haney, 1998). This is used by only a few people in this sector and improvement is expected in future. There will be many social media tools for the use by the legal professionals at their disposal in order to accomplish their career objectives and legal tasks. This will change how they discredit a witness, locate a witnesses, job hunt, manage their careers and finally interact with their clients. Just like other social media tools such as LinkedIn and Twitter works, it is expected that there will be a tool that specifically deals with the law issues in ten years to come. </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the future, ten years to come from now, the issues that are affect the employees such as discrimination at work place will be resolved by some well-stipulated agencies. It will not be necessary to go to the courts of law so as to get a solution to such cases (O'Brien, 2005). The employment statutes will form a system that requires the various complainants to file their charges with the state administrative agency. This is a system that will be considered to solve most of the cases involving discrimination and will be the first step that a complainant can take before other more actions.  This is a move that will be spearheaded by consideration of various factors in our current judicial system. It is a system that is believed to be able to help in great saving of money. This is from both the parties that are involved in the case. It will also work to reduce the workload and congestion of many work discrimination cases that exists within our judicial courts.  </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Time is one factor that really poses a challenge to many complainants within our judicial system. The judiciary is always expected to solve some cases within a given period of time and this takes much longer in some scenarios within our current judicial system. This is one area that development is seen to be greatly made in the next ten years to come. In future, the complainants will enjoy a system whereby they will file charges with either the court or any administrative agency and specify the period of time within which the court or agency should act (Bloomfield, 2003). In a scenario where the judicial services of the agencies are taken first and let’s say they do not make to solve the dispute within the time frame established or if the agency has not found any reasonable cause for the charge then, the complainant will have the freedom to seek judicial redress on the statutory claim. In some cases that are received nowadays in the courts, the waiting period sometimes usually discourage complainants from pursuing their frivolous claims and this new system will make some developments on that.</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discussion about the federal and state laws as well their future prospects are targeted to various audiences as it is informatively all-round. However, the main target audience can be deduced to be the employees. These are the actual people who are directly affected by actions of discrimination in their respective working places or when seeking employments in different organizations (Watts, 2005). The topic is important to the employees as it makes them learn about the different laws that fight against their discrimination. With this knowledge passed to them, they work effectively and if in any case, they come across any form of discrimination then they can raise a complaint on time. It gives them the courage to report any form of discrimination without any fear of reprisal. The different types of discrimination that may take place in the workplace are well highlighted and this assists in avoiding the breach of discrimination laws. The future of federal and state laws that on discrimination are also important factors in this presentation that will give the workers hope that they are really catered for and this will even be stronger in future.</a:t>
            </a:r>
          </a:p>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7D4908-002F-4CCA-99AB-29D3EF3492D2}"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212FFDC-D6EA-46B0-8CC8-EDE446E7B977}" type="datetimeFigureOut">
              <a:rPr lang="en-US" smtClean="0"/>
              <a:pPr/>
              <a:t>11/4/2017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4521035-0077-4377-961C-81CBAFBC5DD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12FFDC-D6EA-46B0-8CC8-EDE446E7B977}" type="datetimeFigureOut">
              <a:rPr lang="en-US" smtClean="0"/>
              <a:pPr/>
              <a:t>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21035-0077-4377-961C-81CBAFBC5D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212FFDC-D6EA-46B0-8CC8-EDE446E7B977}" type="datetimeFigureOut">
              <a:rPr lang="en-US" smtClean="0"/>
              <a:pPr/>
              <a:t>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21035-0077-4377-961C-81CBAFBC5DD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212FFDC-D6EA-46B0-8CC8-EDE446E7B977}" type="datetimeFigureOut">
              <a:rPr lang="en-US" smtClean="0"/>
              <a:pPr/>
              <a:t>11/4/2017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21035-0077-4377-961C-81CBAFBC5D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212FFDC-D6EA-46B0-8CC8-EDE446E7B977}" type="datetimeFigureOut">
              <a:rPr lang="en-US" smtClean="0"/>
              <a:pPr/>
              <a:t>11/4/2017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521035-0077-4377-961C-81CBAFBC5D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212FFDC-D6EA-46B0-8CC8-EDE446E7B977}" type="datetimeFigureOut">
              <a:rPr lang="en-US" smtClean="0"/>
              <a:pPr/>
              <a:t>11/4/2017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521035-0077-4377-961C-81CBAFBC5D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2FFDC-D6EA-46B0-8CC8-EDE446E7B977}" type="datetimeFigureOut">
              <a:rPr lang="en-US" smtClean="0"/>
              <a:pPr/>
              <a:t>11/4/2017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521035-0077-4377-961C-81CBAFBC5D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212FFDC-D6EA-46B0-8CC8-EDE446E7B977}" type="datetimeFigureOut">
              <a:rPr lang="en-US" smtClean="0"/>
              <a:pPr/>
              <a:t>11/4/2017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521035-0077-4377-961C-81CBAFBC5DD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212FFDC-D6EA-46B0-8CC8-EDE446E7B977}" type="datetimeFigureOut">
              <a:rPr lang="en-US" smtClean="0"/>
              <a:pPr/>
              <a:t>11/4/2017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4521035-0077-4377-961C-81CBAFBC5DD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12FFDC-D6EA-46B0-8CC8-EDE446E7B977}" type="datetimeFigureOut">
              <a:rPr lang="en-US" smtClean="0"/>
              <a:pPr/>
              <a:t>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21035-0077-4377-961C-81CBAFBC5DD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12FFDC-D6EA-46B0-8CC8-EDE446E7B977}" type="datetimeFigureOut">
              <a:rPr lang="en-US" smtClean="0"/>
              <a:pPr/>
              <a:t>11/4/2017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21035-0077-4377-961C-81CBAFBC5D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212FFDC-D6EA-46B0-8CC8-EDE446E7B977}" type="datetimeFigureOut">
              <a:rPr lang="en-US" smtClean="0"/>
              <a:pPr/>
              <a:t>11/4/2017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4521035-0077-4377-961C-81CBAFBC5DD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Presentation </a:t>
            </a:r>
            <a:endParaRPr lang="en-US" dirty="0"/>
          </a:p>
        </p:txBody>
      </p:sp>
      <p:sp>
        <p:nvSpPr>
          <p:cNvPr id="3" name="Subtitle 2"/>
          <p:cNvSpPr>
            <a:spLocks noGrp="1"/>
          </p:cNvSpPr>
          <p:nvPr>
            <p:ph type="subTitle" idx="1"/>
          </p:nvPr>
        </p:nvSpPr>
        <p:spPr/>
        <p:txBody>
          <a:bodyPr>
            <a:normAutofit lnSpcReduction="10000"/>
          </a:bodyPr>
          <a:lstStyle/>
          <a:p>
            <a:pPr algn="ctr"/>
            <a:endParaRPr lang="en-US" dirty="0" smtClean="0"/>
          </a:p>
          <a:p>
            <a:pPr algn="ctr"/>
            <a:endParaRPr lang="en-US" dirty="0" smtClean="0"/>
          </a:p>
          <a:p>
            <a:pPr algn="ctr"/>
            <a:r>
              <a:rPr lang="en-US" dirty="0" smtClean="0"/>
              <a:t>Future of Federal and state laws that deal with discrimination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Judiciary system</a:t>
            </a:r>
          </a:p>
          <a:p>
            <a:r>
              <a:rPr lang="en-US" dirty="0" smtClean="0"/>
              <a:t>Interpretation of laws</a:t>
            </a:r>
          </a:p>
          <a:p>
            <a:r>
              <a:rPr lang="en-US" dirty="0" smtClean="0"/>
              <a:t>Application </a:t>
            </a:r>
            <a:r>
              <a:rPr lang="en-US" dirty="0"/>
              <a:t>of the laws </a:t>
            </a: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Future </a:t>
            </a:r>
            <a:r>
              <a:rPr lang="en-US" b="1" dirty="0"/>
              <a:t>for anti-discrimination legislation and other legislation </a:t>
            </a:r>
            <a:endParaRPr lang="en-US" dirty="0"/>
          </a:p>
        </p:txBody>
      </p:sp>
      <p:sp>
        <p:nvSpPr>
          <p:cNvPr id="3" name="Content Placeholder 2"/>
          <p:cNvSpPr>
            <a:spLocks noGrp="1"/>
          </p:cNvSpPr>
          <p:nvPr>
            <p:ph idx="1"/>
          </p:nvPr>
        </p:nvSpPr>
        <p:spPr/>
        <p:txBody>
          <a:bodyPr/>
          <a:lstStyle/>
          <a:p>
            <a:r>
              <a:rPr lang="en-US" dirty="0" smtClean="0"/>
              <a:t>Anti-discrimination </a:t>
            </a:r>
            <a:r>
              <a:rPr lang="en-US" dirty="0"/>
              <a:t>laws </a:t>
            </a:r>
            <a:endParaRPr lang="en-US" dirty="0" smtClean="0"/>
          </a:p>
          <a:p>
            <a:r>
              <a:rPr lang="en-US" dirty="0" smtClean="0"/>
              <a:t>Equality</a:t>
            </a:r>
          </a:p>
          <a:p>
            <a:r>
              <a:rPr lang="en-US" dirty="0" smtClean="0"/>
              <a:t>Protecting all citizens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Enforce </a:t>
            </a:r>
            <a:r>
              <a:rPr lang="en-US" b="1" dirty="0"/>
              <a:t>laws and policies</a:t>
            </a:r>
            <a:endParaRPr lang="en-US" dirty="0"/>
          </a:p>
        </p:txBody>
      </p:sp>
      <p:sp>
        <p:nvSpPr>
          <p:cNvPr id="3" name="Content Placeholder 2"/>
          <p:cNvSpPr>
            <a:spLocks noGrp="1"/>
          </p:cNvSpPr>
          <p:nvPr>
            <p:ph idx="1"/>
          </p:nvPr>
        </p:nvSpPr>
        <p:spPr/>
        <p:txBody>
          <a:bodyPr/>
          <a:lstStyle/>
          <a:p>
            <a:r>
              <a:rPr lang="en-US" dirty="0" smtClean="0"/>
              <a:t>Moral </a:t>
            </a:r>
            <a:r>
              <a:rPr lang="en-US" dirty="0"/>
              <a:t>clarity </a:t>
            </a:r>
            <a:endParaRPr lang="en-US" dirty="0" smtClean="0"/>
          </a:p>
          <a:p>
            <a:r>
              <a:rPr lang="en-US" dirty="0"/>
              <a:t>U</a:t>
            </a:r>
            <a:r>
              <a:rPr lang="en-US" dirty="0" smtClean="0"/>
              <a:t>nfamiliarity </a:t>
            </a:r>
            <a:r>
              <a:rPr lang="en-US" dirty="0"/>
              <a:t>with the laws and the judicial procedures </a:t>
            </a:r>
            <a:endParaRPr lang="en-US" dirty="0" smtClean="0"/>
          </a:p>
          <a:p>
            <a:r>
              <a:rPr lang="en-US" dirty="0" smtClean="0"/>
              <a:t>Ethical </a:t>
            </a:r>
            <a:r>
              <a:rPr lang="en-US" dirty="0"/>
              <a:t>procedure and standards. </a:t>
            </a:r>
            <a:endParaRPr lang="en-US" dirty="0" smtClean="0"/>
          </a:p>
          <a:p>
            <a:r>
              <a:rPr lang="en-US" dirty="0" smtClean="0"/>
              <a:t>Common </a:t>
            </a:r>
            <a:r>
              <a:rPr lang="en-US" dirty="0"/>
              <a:t>employee laws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Analyzing the future of Federal and state laws </a:t>
            </a:r>
            <a:endParaRPr lang="en-US" dirty="0"/>
          </a:p>
        </p:txBody>
      </p:sp>
      <p:sp>
        <p:nvSpPr>
          <p:cNvPr id="3" name="Content Placeholder 2"/>
          <p:cNvSpPr>
            <a:spLocks noGrp="1"/>
          </p:cNvSpPr>
          <p:nvPr>
            <p:ph idx="1"/>
          </p:nvPr>
        </p:nvSpPr>
        <p:spPr/>
        <p:txBody>
          <a:bodyPr/>
          <a:lstStyle/>
          <a:p>
            <a:r>
              <a:rPr lang="en-US" dirty="0" smtClean="0"/>
              <a:t>Issues </a:t>
            </a:r>
            <a:r>
              <a:rPr lang="en-US" dirty="0"/>
              <a:t>of discrimination </a:t>
            </a:r>
            <a:endParaRPr lang="en-US" dirty="0" smtClean="0"/>
          </a:p>
          <a:p>
            <a:r>
              <a:rPr lang="en-US" dirty="0" smtClean="0"/>
              <a:t>Discrimination on the basis of </a:t>
            </a:r>
            <a:r>
              <a:rPr lang="en-US" dirty="0"/>
              <a:t>gender, religion, color of skin, age, place of origin, language, physical </a:t>
            </a:r>
            <a:r>
              <a:rPr lang="en-US" dirty="0" smtClean="0"/>
              <a:t>disability. </a:t>
            </a:r>
          </a:p>
          <a:p>
            <a:r>
              <a:rPr lang="en-US" dirty="0" smtClean="0"/>
              <a:t>Human </a:t>
            </a:r>
            <a:r>
              <a:rPr lang="en-US" dirty="0"/>
              <a:t>rights campaign </a:t>
            </a:r>
            <a:r>
              <a:rPr lang="en-US" dirty="0" smtClean="0"/>
              <a:t>government affairs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Analyze these laws and regulations </a:t>
            </a:r>
            <a:endParaRPr lang="en-US" dirty="0"/>
          </a:p>
        </p:txBody>
      </p:sp>
      <p:sp>
        <p:nvSpPr>
          <p:cNvPr id="3" name="Content Placeholder 2"/>
          <p:cNvSpPr>
            <a:spLocks noGrp="1"/>
          </p:cNvSpPr>
          <p:nvPr>
            <p:ph idx="1"/>
          </p:nvPr>
        </p:nvSpPr>
        <p:spPr/>
        <p:txBody>
          <a:bodyPr/>
          <a:lstStyle/>
          <a:p>
            <a:r>
              <a:rPr lang="en-US" dirty="0" smtClean="0"/>
              <a:t>CONT.. </a:t>
            </a:r>
          </a:p>
          <a:p>
            <a:r>
              <a:rPr lang="en-US" dirty="0" smtClean="0"/>
              <a:t>Unethical </a:t>
            </a:r>
            <a:r>
              <a:rPr lang="en-US" dirty="0"/>
              <a:t>treatment. </a:t>
            </a:r>
            <a:endParaRPr lang="en-US" dirty="0" smtClean="0"/>
          </a:p>
          <a:p>
            <a:r>
              <a:rPr lang="en-US" dirty="0" smtClean="0"/>
              <a:t>Eradicating </a:t>
            </a:r>
            <a:r>
              <a:rPr lang="en-US" dirty="0"/>
              <a:t>discrimination within the </a:t>
            </a:r>
            <a:r>
              <a:rPr lang="en-US" dirty="0" smtClean="0"/>
              <a:t>country</a:t>
            </a:r>
          </a:p>
          <a:p>
            <a:r>
              <a:rPr lang="en-US" dirty="0" smtClean="0"/>
              <a:t>Use </a:t>
            </a:r>
            <a:r>
              <a:rPr lang="en-US" dirty="0"/>
              <a:t>of technology </a:t>
            </a:r>
            <a:endParaRPr lang="en-US" dirty="0" smtClean="0"/>
          </a:p>
          <a:p>
            <a:r>
              <a:rPr lang="en-US" dirty="0" smtClean="0"/>
              <a:t>Act </a:t>
            </a:r>
            <a:r>
              <a:rPr lang="en-US" dirty="0"/>
              <a:t>of borrowing </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Improvements of plans to reduce discrimination </a:t>
            </a:r>
            <a:r>
              <a:rPr lang="en-US" b="1" dirty="0" smtClean="0"/>
              <a:t>practices</a:t>
            </a:r>
            <a:endParaRPr lang="en-US" dirty="0"/>
          </a:p>
        </p:txBody>
      </p:sp>
      <p:sp>
        <p:nvSpPr>
          <p:cNvPr id="3" name="Content Placeholder 2"/>
          <p:cNvSpPr>
            <a:spLocks noGrp="1"/>
          </p:cNvSpPr>
          <p:nvPr>
            <p:ph idx="1"/>
          </p:nvPr>
        </p:nvSpPr>
        <p:spPr/>
        <p:txBody>
          <a:bodyPr/>
          <a:lstStyle/>
          <a:p>
            <a:r>
              <a:rPr lang="en-US" dirty="0" smtClean="0"/>
              <a:t>Offering </a:t>
            </a:r>
            <a:r>
              <a:rPr lang="en-US" dirty="0"/>
              <a:t>employment opportunities </a:t>
            </a:r>
            <a:endParaRPr lang="en-US" dirty="0" smtClean="0"/>
          </a:p>
          <a:p>
            <a:r>
              <a:rPr lang="en-US" dirty="0"/>
              <a:t>Age Discrimination in Employment </a:t>
            </a:r>
            <a:r>
              <a:rPr lang="en-US" dirty="0" smtClean="0"/>
              <a:t>Act</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Presentation in the courts of </a:t>
            </a:r>
            <a:r>
              <a:rPr lang="en-US" b="1" dirty="0" smtClean="0"/>
              <a:t>law</a:t>
            </a:r>
            <a:endParaRPr lang="en-US" dirty="0"/>
          </a:p>
        </p:txBody>
      </p:sp>
      <p:sp>
        <p:nvSpPr>
          <p:cNvPr id="3" name="Content Placeholder 2"/>
          <p:cNvSpPr>
            <a:spLocks noGrp="1"/>
          </p:cNvSpPr>
          <p:nvPr>
            <p:ph idx="1"/>
          </p:nvPr>
        </p:nvSpPr>
        <p:spPr/>
        <p:txBody>
          <a:bodyPr/>
          <a:lstStyle/>
          <a:p>
            <a:r>
              <a:rPr lang="en-US" dirty="0" smtClean="0"/>
              <a:t>Functions </a:t>
            </a:r>
            <a:r>
              <a:rPr lang="en-US" dirty="0"/>
              <a:t>and responsibilities </a:t>
            </a:r>
            <a:endParaRPr lang="en-US" dirty="0" smtClean="0"/>
          </a:p>
          <a:p>
            <a:r>
              <a:rPr lang="en-US" dirty="0" smtClean="0"/>
              <a:t>Working </a:t>
            </a:r>
            <a:r>
              <a:rPr lang="en-US" dirty="0"/>
              <a:t>environments </a:t>
            </a:r>
            <a:endParaRPr lang="en-US" dirty="0" smtClean="0"/>
          </a:p>
          <a:p>
            <a:r>
              <a:rPr lang="en-US" dirty="0" smtClean="0"/>
              <a:t>Bargaining </a:t>
            </a:r>
            <a:r>
              <a:rPr lang="en-US" dirty="0"/>
              <a:t>and representation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Social </a:t>
            </a:r>
            <a:r>
              <a:rPr lang="en-US" b="1" dirty="0" smtClean="0"/>
              <a:t>networking</a:t>
            </a:r>
            <a:endParaRPr lang="en-US" dirty="0"/>
          </a:p>
        </p:txBody>
      </p:sp>
      <p:sp>
        <p:nvSpPr>
          <p:cNvPr id="3" name="Content Placeholder 2"/>
          <p:cNvSpPr>
            <a:spLocks noGrp="1"/>
          </p:cNvSpPr>
          <p:nvPr>
            <p:ph idx="1"/>
          </p:nvPr>
        </p:nvSpPr>
        <p:spPr/>
        <p:txBody>
          <a:bodyPr/>
          <a:lstStyle/>
          <a:p>
            <a:r>
              <a:rPr lang="en-US" dirty="0" smtClean="0"/>
              <a:t>Sector </a:t>
            </a:r>
            <a:r>
              <a:rPr lang="en-US" dirty="0"/>
              <a:t>of law and other practices </a:t>
            </a:r>
            <a:endParaRPr lang="en-US" dirty="0" smtClean="0"/>
          </a:p>
          <a:p>
            <a:r>
              <a:rPr lang="en-US" dirty="0" smtClean="0"/>
              <a:t>Innovations </a:t>
            </a:r>
            <a:r>
              <a:rPr lang="en-US" dirty="0"/>
              <a:t>in </a:t>
            </a:r>
            <a:r>
              <a:rPr lang="en-US" dirty="0" smtClean="0"/>
              <a:t>technology</a:t>
            </a:r>
          </a:p>
          <a:p>
            <a:r>
              <a:rPr lang="en-US" dirty="0" smtClean="0"/>
              <a:t>Social </a:t>
            </a:r>
            <a:r>
              <a:rPr lang="en-US" dirty="0"/>
              <a:t>media tools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Statutory scheme law</a:t>
            </a:r>
            <a:endParaRPr lang="en-US" dirty="0"/>
          </a:p>
        </p:txBody>
      </p:sp>
      <p:sp>
        <p:nvSpPr>
          <p:cNvPr id="3" name="Content Placeholder 2"/>
          <p:cNvSpPr>
            <a:spLocks noGrp="1"/>
          </p:cNvSpPr>
          <p:nvPr>
            <p:ph idx="1"/>
          </p:nvPr>
        </p:nvSpPr>
        <p:spPr/>
        <p:txBody>
          <a:bodyPr/>
          <a:lstStyle/>
          <a:p>
            <a:r>
              <a:rPr lang="en-US" dirty="0" smtClean="0"/>
              <a:t>Employment </a:t>
            </a:r>
            <a:r>
              <a:rPr lang="en-US" dirty="0"/>
              <a:t>statutes </a:t>
            </a:r>
            <a:endParaRPr lang="en-US" dirty="0" smtClean="0"/>
          </a:p>
          <a:p>
            <a:r>
              <a:rPr lang="en-US" dirty="0" smtClean="0"/>
              <a:t>State </a:t>
            </a:r>
            <a:r>
              <a:rPr lang="en-US" dirty="0"/>
              <a:t>administrative </a:t>
            </a:r>
            <a:r>
              <a:rPr lang="en-US" dirty="0" smtClean="0"/>
              <a:t>agency</a:t>
            </a:r>
          </a:p>
          <a:p>
            <a:r>
              <a:rPr lang="en-US" dirty="0" smtClean="0"/>
              <a:t>Work </a:t>
            </a:r>
            <a:r>
              <a:rPr lang="en-US" dirty="0"/>
              <a:t>discrimination cases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Time taken on hearing of various </a:t>
            </a:r>
            <a:r>
              <a:rPr lang="en-US" b="1" dirty="0" smtClean="0"/>
              <a:t>cases</a:t>
            </a:r>
            <a:endParaRPr lang="en-US" dirty="0"/>
          </a:p>
        </p:txBody>
      </p:sp>
      <p:sp>
        <p:nvSpPr>
          <p:cNvPr id="3" name="Content Placeholder 2"/>
          <p:cNvSpPr>
            <a:spLocks noGrp="1"/>
          </p:cNvSpPr>
          <p:nvPr>
            <p:ph idx="1"/>
          </p:nvPr>
        </p:nvSpPr>
        <p:spPr/>
        <p:txBody>
          <a:bodyPr/>
          <a:lstStyle/>
          <a:p>
            <a:r>
              <a:rPr lang="en-US" dirty="0" smtClean="0"/>
              <a:t>Complainants </a:t>
            </a:r>
            <a:r>
              <a:rPr lang="en-US" dirty="0"/>
              <a:t>within </a:t>
            </a:r>
            <a:r>
              <a:rPr lang="en-US" dirty="0" smtClean="0"/>
              <a:t>judicial system</a:t>
            </a:r>
          </a:p>
          <a:p>
            <a:r>
              <a:rPr lang="en-US" dirty="0" smtClean="0"/>
              <a:t>Judicial </a:t>
            </a:r>
            <a:r>
              <a:rPr lang="en-US" dirty="0"/>
              <a:t>services </a:t>
            </a:r>
            <a:endParaRPr lang="en-US" dirty="0" smtClean="0"/>
          </a:p>
          <a:p>
            <a:r>
              <a:rPr lang="en-US" dirty="0" smtClean="0"/>
              <a:t>Judicial </a:t>
            </a:r>
            <a:r>
              <a:rPr lang="en-US" dirty="0"/>
              <a:t>redress on the statutory </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Target </a:t>
            </a:r>
            <a:r>
              <a:rPr lang="en-US" b="1" dirty="0"/>
              <a:t>audience </a:t>
            </a:r>
            <a:endParaRPr lang="en-US" dirty="0"/>
          </a:p>
        </p:txBody>
      </p:sp>
      <p:sp>
        <p:nvSpPr>
          <p:cNvPr id="3" name="Content Placeholder 2"/>
          <p:cNvSpPr>
            <a:spLocks noGrp="1"/>
          </p:cNvSpPr>
          <p:nvPr>
            <p:ph idx="1"/>
          </p:nvPr>
        </p:nvSpPr>
        <p:spPr/>
        <p:txBody>
          <a:bodyPr/>
          <a:lstStyle/>
          <a:p>
            <a:r>
              <a:rPr lang="en-US" dirty="0" smtClean="0"/>
              <a:t>Employees</a:t>
            </a:r>
          </a:p>
          <a:p>
            <a:r>
              <a:rPr lang="en-US" dirty="0" smtClean="0"/>
              <a:t>Workers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55000" lnSpcReduction="20000"/>
          </a:bodyPr>
          <a:lstStyle/>
          <a:p>
            <a:r>
              <a:rPr lang="en-US" dirty="0" err="1"/>
              <a:t>Dibben</a:t>
            </a:r>
            <a:r>
              <a:rPr lang="en-US" dirty="0"/>
              <a:t>, P., </a:t>
            </a:r>
            <a:r>
              <a:rPr lang="en-US" dirty="0" err="1"/>
              <a:t>Klerck</a:t>
            </a:r>
            <a:r>
              <a:rPr lang="en-US" dirty="0"/>
              <a:t>, G., &amp; Wood, G. (2011). </a:t>
            </a:r>
            <a:r>
              <a:rPr lang="en-US" i="1" dirty="0"/>
              <a:t>Employment relations: A critical and international approach</a:t>
            </a:r>
            <a:r>
              <a:rPr lang="en-US" dirty="0"/>
              <a:t>. London: Chartered Institute of Personnel and Development.</a:t>
            </a:r>
          </a:p>
          <a:p>
            <a:r>
              <a:rPr lang="en-US" dirty="0"/>
              <a:t>Watts, R. L. (2015). Comparing Federal Political Systems. </a:t>
            </a:r>
            <a:r>
              <a:rPr lang="en-US" i="1" dirty="0"/>
              <a:t>Understanding Federalism and Federation</a:t>
            </a:r>
            <a:r>
              <a:rPr lang="en-US" dirty="0"/>
              <a:t>, 11.</a:t>
            </a:r>
          </a:p>
          <a:p>
            <a:r>
              <a:rPr lang="en-US" dirty="0"/>
              <a:t>Bloomfield, D. C., &amp; Cooper, B. S. (2003). NCLB: A new role for the federal government: An overview of the most sweeping federal education law since 1965. </a:t>
            </a:r>
            <a:r>
              <a:rPr lang="en-US" i="1" dirty="0"/>
              <a:t>THE Journal (Technological Horizons in Education)</a:t>
            </a:r>
            <a:r>
              <a:rPr lang="en-US" dirty="0"/>
              <a:t>, </a:t>
            </a:r>
            <a:r>
              <a:rPr lang="en-US" i="1" dirty="0"/>
              <a:t>30</a:t>
            </a:r>
            <a:r>
              <a:rPr lang="en-US" dirty="0"/>
              <a:t>(10), S6. https://www.questia.com/library/journal/1G1-105556499/nclb-a-new-role-for-the-federal-government-an-overview </a:t>
            </a:r>
          </a:p>
          <a:p>
            <a:r>
              <a:rPr lang="en-US" dirty="0"/>
              <a:t>O'Brien, J. (2005). </a:t>
            </a:r>
            <a:r>
              <a:rPr lang="en-US" i="1" dirty="0"/>
              <a:t>Governing the corporation: Regulation and corporate governance in an age of scandal and global markets</a:t>
            </a:r>
            <a:r>
              <a:rPr lang="en-US" dirty="0"/>
              <a:t>. </a:t>
            </a:r>
            <a:r>
              <a:rPr lang="en-US" dirty="0" err="1"/>
              <a:t>Chichester</a:t>
            </a:r>
            <a:r>
              <a:rPr lang="en-US" dirty="0"/>
              <a:t>, West Sussex: John Wiley &amp; Sons.</a:t>
            </a:r>
          </a:p>
          <a:p>
            <a:r>
              <a:rPr lang="en-US" dirty="0"/>
              <a:t>Player, M. (2013). </a:t>
            </a:r>
            <a:r>
              <a:rPr lang="en-US" i="1" dirty="0"/>
              <a:t>Federal Law of Employment Discrimination in a Nutshell, 7th</a:t>
            </a:r>
            <a:r>
              <a:rPr lang="en-US" dirty="0"/>
              <a:t>. West Academic.</a:t>
            </a:r>
          </a:p>
          <a:p>
            <a:r>
              <a:rPr lang="en-US" dirty="0"/>
              <a:t>Sims, R. R. (2007). </a:t>
            </a:r>
            <a:r>
              <a:rPr lang="en-US" i="1" dirty="0"/>
              <a:t>Human resource management: Contemporary issues, challenges, and opportunities</a:t>
            </a:r>
            <a:r>
              <a:rPr lang="en-US" dirty="0"/>
              <a:t>. Charlotte, N.C.: IAP-Information Age Pub.</a:t>
            </a:r>
          </a:p>
          <a:p>
            <a:r>
              <a:rPr lang="en-US" dirty="0"/>
              <a:t>Haney, C., &amp; </a:t>
            </a:r>
            <a:r>
              <a:rPr lang="en-US" dirty="0" err="1"/>
              <a:t>Zimbardo</a:t>
            </a:r>
            <a:r>
              <a:rPr lang="en-US" dirty="0"/>
              <a:t>, P. (1998). The past and future of US prison policy: Twenty-five years after the Stanford Prison Experiment. </a:t>
            </a:r>
            <a:r>
              <a:rPr lang="en-US" i="1" dirty="0"/>
              <a:t>American Psychologist</a:t>
            </a:r>
            <a:r>
              <a:rPr lang="en-US" dirty="0"/>
              <a:t>, </a:t>
            </a:r>
            <a:r>
              <a:rPr lang="en-US" i="1" dirty="0"/>
              <a:t>53</a:t>
            </a:r>
            <a:r>
              <a:rPr lang="en-US" dirty="0"/>
              <a:t>(7), 709. http://psycnet.apa.org/journals/amp/53/7/709/</a:t>
            </a:r>
          </a:p>
          <a:p>
            <a:r>
              <a:rPr lang="en-US" dirty="0"/>
              <a:t>In </a:t>
            </a:r>
            <a:r>
              <a:rPr lang="en-US" dirty="0" err="1"/>
              <a:t>Tanenhaus</a:t>
            </a:r>
            <a:r>
              <a:rPr lang="en-US" dirty="0"/>
              <a:t>, D. S., &amp; In Zimring, F. E. (2014). </a:t>
            </a:r>
            <a:r>
              <a:rPr lang="en-US" i="1" dirty="0"/>
              <a:t>Choosing the future for American juvenile justice</a:t>
            </a:r>
            <a:r>
              <a:rPr lang="en-US" dirty="0"/>
              <a:t>. New York: New York University Press.</a:t>
            </a:r>
          </a:p>
          <a:p>
            <a:r>
              <a:rPr lang="en-US" dirty="0" err="1"/>
              <a:t>Bumgarner</a:t>
            </a:r>
            <a:r>
              <a:rPr lang="en-US" dirty="0"/>
              <a:t>, J. B. (2006). </a:t>
            </a:r>
            <a:r>
              <a:rPr lang="en-US" i="1" dirty="0"/>
              <a:t>Federal agents: The growth of federal law enforcement in America</a:t>
            </a:r>
            <a:r>
              <a:rPr lang="en-US" dirty="0"/>
              <a:t>. Westport, Conn. [</a:t>
            </a:r>
            <a:r>
              <a:rPr lang="en-US" dirty="0" err="1"/>
              <a:t>u.a</a:t>
            </a:r>
            <a:r>
              <a:rPr lang="en-US" dirty="0"/>
              <a:t>.: </a:t>
            </a:r>
            <a:r>
              <a:rPr lang="en-US" dirty="0" err="1"/>
              <a:t>Praeger</a:t>
            </a:r>
            <a:r>
              <a:rPr lang="en-US" dirty="0"/>
              <a:t>.</a:t>
            </a:r>
          </a:p>
          <a:p>
            <a:r>
              <a:rPr lang="en-US" dirty="0"/>
              <a:t>Patterson, J. T. (2015). </a:t>
            </a:r>
            <a:r>
              <a:rPr lang="en-US" i="1" dirty="0"/>
              <a:t>New Deal and States: Federalism in Transition</a:t>
            </a:r>
            <a:r>
              <a:rPr lang="en-US" dirty="0"/>
              <a:t>. Princeton University Press.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TotalTime>
  <Words>2479</Words>
  <Application>Microsoft Office PowerPoint</Application>
  <PresentationFormat>On-screen Show (4:3)</PresentationFormat>
  <Paragraphs>83</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Flow</vt:lpstr>
      <vt:lpstr>Presentation </vt:lpstr>
      <vt:lpstr>Introduction</vt:lpstr>
      <vt:lpstr>Future for anti-discrimination legislation and other legislation </vt:lpstr>
      <vt:lpstr>Enforce laws and policies</vt:lpstr>
      <vt:lpstr>Analyzing the future of Federal and state laws </vt:lpstr>
      <vt:lpstr>Analyze these laws and regulations </vt:lpstr>
      <vt:lpstr>Improvements of plans to reduce discrimination practices</vt:lpstr>
      <vt:lpstr>Presentation in the courts of law</vt:lpstr>
      <vt:lpstr>Social networking</vt:lpstr>
      <vt:lpstr>Statutory scheme law</vt:lpstr>
      <vt:lpstr>Time taken on hearing of various cases</vt:lpstr>
      <vt:lpstr>Target audience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user</dc:creator>
  <cp:lastModifiedBy>user</cp:lastModifiedBy>
  <cp:revision>7</cp:revision>
  <dcterms:created xsi:type="dcterms:W3CDTF">2017-07-14T21:07:48Z</dcterms:created>
  <dcterms:modified xsi:type="dcterms:W3CDTF">2017-11-04T18:01:28Z</dcterms:modified>
</cp:coreProperties>
</file>