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65" r:id="rId4"/>
    <p:sldId id="258" r:id="rId5"/>
    <p:sldId id="266" r:id="rId6"/>
    <p:sldId id="259" r:id="rId7"/>
    <p:sldId id="267" r:id="rId8"/>
    <p:sldId id="260" r:id="rId9"/>
    <p:sldId id="268" r:id="rId10"/>
    <p:sldId id="263" r:id="rId11"/>
    <p:sldId id="269"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70435" autoAdjust="0"/>
  </p:normalViewPr>
  <p:slideViewPr>
    <p:cSldViewPr>
      <p:cViewPr varScale="1">
        <p:scale>
          <a:sx n="63" d="100"/>
          <a:sy n="63" d="100"/>
        </p:scale>
        <p:origin x="-1782"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3F9278-5C76-491C-B167-D35519596E9F}" type="datetimeFigureOut">
              <a:rPr lang="en-US" smtClean="0"/>
              <a:pPr/>
              <a:t>12/30/2017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224A93-F792-48B9-982A-BEA13EC6DD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gantt.com/"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Preparing grant to fund gender studies work is not an easy task because it requires a lot of persuasions and convincing to acquire the finances. Even though the field of grant writing is an old art as time, it is still tricky. Therefore, I want to prepare a standard process for making a good grant proposal for gender studies. This PowerPoint is majorly for the individuals who are learning the grant writing ropes. For a novice, you can follow the following steps and you are guaranteed to preparing a winning grant proposal.</a:t>
            </a:r>
          </a:p>
          <a:p>
            <a:r>
              <a:rPr lang="en-US" sz="1200" kern="1200" dirty="0" smtClean="0">
                <a:solidFill>
                  <a:schemeClr val="tx1"/>
                </a:solidFill>
                <a:effectLst/>
                <a:latin typeface="+mn-lt"/>
                <a:ea typeface="+mn-ea"/>
                <a:cs typeface="+mn-cs"/>
              </a:rPr>
              <a:t>Steps for the preparation of a winning grant proposal </a:t>
            </a:r>
          </a:p>
          <a:p>
            <a:endParaRPr lang="en-US" sz="1200" kern="1200" dirty="0" smtClean="0">
              <a:solidFill>
                <a:schemeClr val="tx1"/>
              </a:solidFill>
              <a:effectLst/>
              <a:latin typeface="+mn-lt"/>
              <a:ea typeface="+mn-ea"/>
              <a:cs typeface="+mn-cs"/>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effectLst/>
                <a:latin typeface="+mn-lt"/>
                <a:ea typeface="+mn-ea"/>
                <a:cs typeface="+mn-cs"/>
              </a:rPr>
              <a:t>Step 1: Finding a grant to apply to</a:t>
            </a:r>
          </a:p>
          <a:p>
            <a:r>
              <a:rPr lang="en-US" sz="1200" kern="1200" dirty="0" smtClean="0">
                <a:solidFill>
                  <a:schemeClr val="tx1"/>
                </a:solidFill>
                <a:effectLst/>
                <a:latin typeface="+mn-lt"/>
                <a:ea typeface="+mn-ea"/>
                <a:cs typeface="+mn-cs"/>
              </a:rPr>
              <a:t>One may have a Request for Proposal (RFP) sent to their email's inbox from their colleagues. For example in this scenario, I will be preparing a grant proposal for gender studies. In case one does not have a grant, and he or she is not sure where to get one, they may research their local library or local foundations and find out whether they have grant finding specialists who can assist them in searching for a grant proposal. One must be extra friendly when approaching the grant finding staff for staff to offer their support and help.</a:t>
            </a:r>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2 Carrying out the homework about the grant proposal </a:t>
            </a:r>
          </a:p>
          <a:p>
            <a:r>
              <a:rPr lang="en-US" dirty="0" smtClean="0"/>
              <a:t>In case there is a Request for Proposal (RFP), it should provide all the roadmap and the guidelines for the grant proposal. One must read the Request for Proposal (RFP) very keenly to understand when the applications are due; the ceiling for how much one can apply for; and if they need a Letter of Inquiry (LOI), it is just a direct or straightforward full application. Go to the website of the Foundation to find out those the foundation has previously financed and how much they offered to the group of people. You can Google about the organization and look at its website to find out if it does such an exciting work.</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3 Plan Preparation</a:t>
            </a:r>
          </a:p>
          <a:p>
            <a:r>
              <a:rPr lang="en-US" dirty="0" smtClean="0"/>
              <a:t>Meet with grant proposal team to determine if the foundation fit or match your grant proposal and if so, decide who among the group should do what and by when. Some grants need a Letter of Inquiry (LOI). A Letter of Inquiry (LOI) is a type of like a mini-proposal normally not more one or two pages. This is a brilliant way for both the financiers to grab the concept of which the organization may be a good fit to be funded without to read through the long, full proposal and for the nonprofit organization to be in a position to explain its ideas without necessarily having to write a full grant proposal.  In case the foundation needs a Letter of Inquiry (LOI), the nonprofit organization dealing with the gender studies must clearly prepare an eye-catching Letter of Inquiry (LOI).</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4 Creation and Building of relationship</a:t>
            </a:r>
          </a:p>
          <a:p>
            <a:r>
              <a:rPr lang="en-US" dirty="0" smtClean="0"/>
              <a:t>Grant writing is not just about writing, but it is instead of creating and building a relationship. Relationship building is very significant and critical and skipping the step may spit fate in the face of the organization. The program officers should be allowed to scrutinize the programs to find out whether the ideas and concepts align with the priorities of the foundation.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Step 5 Procrastination</a:t>
            </a:r>
          </a:p>
          <a:p>
            <a:r>
              <a:rPr lang="en-US" dirty="0" smtClean="0"/>
              <a:t> Letter of Inquiry (LOI) or grant proposal is not due for a short period and therefore the foundation can work on specific stuff like calling the donor, catching up on emails and putting the priorities of the foundation to align to the ideas and concepts of the financers.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6 Freaking Out</a:t>
            </a:r>
          </a:p>
          <a:p>
            <a:r>
              <a:rPr lang="en-US" strike="noStrike" dirty="0" smtClean="0"/>
              <a:t>A few days before the full grant proposal or the Letter of Inquiry (LOI) is due, the foundation can begin freaking out. The foundation can</a:t>
            </a:r>
            <a:r>
              <a:rPr lang="en-US" strike="sngStrike" dirty="0" smtClean="0"/>
              <a:t> </a:t>
            </a:r>
            <a:r>
              <a:rPr lang="en-US" strike="noStrike" dirty="0" smtClean="0"/>
              <a:t>berate itself once more and get into the scenario of swearing to get better and much more organized for the next grants.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trike="noStrike" dirty="0" smtClean="0"/>
              <a:t>Step 7A Writing of a Letter of Inquiry (LOI)</a:t>
            </a:r>
          </a:p>
          <a:p>
            <a:r>
              <a:rPr lang="en-US" strike="noStrike" dirty="0" smtClean="0"/>
              <a:t>A Letter of Inquiry (LOI) should be one to two pages, but it still should be brilliant and excellent. In case the foundation has got a template, the team should just follow the template. If the foundation lacks a template, then the grant proposal team must decide on what to write. The following are headings that should be included in the Letter of Inquiry (LOI).</a:t>
            </a:r>
            <a:r>
              <a:rPr lang="en-US" strike="noStrike" baseline="0" dirty="0" smtClean="0"/>
              <a:t> </a:t>
            </a:r>
            <a:endParaRPr lang="en-US" strike="noStrike"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7B Writing a full grant proposal </a:t>
            </a:r>
          </a:p>
          <a:p>
            <a:r>
              <a:rPr lang="en-US" strike="noStrike" dirty="0" smtClean="0"/>
              <a:t>Through consultation with the grant proposal team, the foundation can come up with a full grant proposal that is probably five to twelve pages long and cover into detailed all the stuff outlined in step 7A. The grant proposal should be explained in simple language and terms for the financiers. Writing a full plan is time and energy consuming, with the detailed budget and attachments and therefore the writer should use aggressive feelings. </a:t>
            </a:r>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trike="noStrike" dirty="0" smtClean="0"/>
              <a:t>Step 8 Proofreading and double checking of the grant proposal</a:t>
            </a:r>
          </a:p>
          <a:p>
            <a:r>
              <a:rPr lang="en-US" strike="noStrike" dirty="0" smtClean="0"/>
              <a:t>Ones the full proposal is written, an experienced and grant proposal guru writer can be requested to check through the proposal to make sure that things have been done correctly and precisely as the guidelines of the foundation required. Check to ensure that every part of every question was answered; files were named as instructed, the right margins, font size, and line spacing was used as well as making sure that the letters of support were gotten. If the letters of support are required, ensure that they included in the grant proposal. Write draft letters of support for your colleagues to sign and email them off to get signed, scanned, and emailed back to you to support the grant proposal.</a:t>
            </a:r>
          </a:p>
          <a:p>
            <a:endParaRPr lang="en-US" strike="noStrike" dirty="0" smtClean="0"/>
          </a:p>
          <a:p>
            <a:endParaRPr lang="en-US" strike="noStrike"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lvl="1" fontAlgn="base"/>
            <a:r>
              <a:rPr lang="en-US" sz="1200" b="1" kern="1200" dirty="0" smtClean="0">
                <a:solidFill>
                  <a:schemeClr val="tx1"/>
                </a:solidFill>
                <a:effectLst/>
                <a:latin typeface="+mn-lt"/>
                <a:ea typeface="+mn-ea"/>
                <a:cs typeface="+mn-cs"/>
              </a:rPr>
              <a:t>Summary</a:t>
            </a:r>
            <a:r>
              <a:rPr lang="en-US" sz="1200" kern="1200" dirty="0" smtClean="0">
                <a:solidFill>
                  <a:schemeClr val="tx1"/>
                </a:solidFill>
                <a:effectLst/>
                <a:latin typeface="+mn-lt"/>
                <a:ea typeface="+mn-ea"/>
                <a:cs typeface="+mn-cs"/>
              </a:rPr>
              <a:t> (the entire a Letter of Inquiry (LOI) should be summarized in one paragraph. Spell out in the first sentence how much you are requesting and for what)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Background and Needs</a:t>
            </a:r>
            <a:r>
              <a:rPr lang="en-US" sz="1200" kern="1200" dirty="0" smtClean="0">
                <a:solidFill>
                  <a:schemeClr val="tx1"/>
                </a:solidFill>
                <a:effectLst/>
                <a:latin typeface="+mn-lt"/>
                <a:ea typeface="+mn-ea"/>
                <a:cs typeface="+mn-cs"/>
              </a:rPr>
              <a:t> (How did your program come about, what needs your program is addressing),</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Program</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model</a:t>
            </a:r>
            <a:r>
              <a:rPr lang="en-US" sz="1200" kern="1200" dirty="0" smtClean="0">
                <a:solidFill>
                  <a:schemeClr val="tx1"/>
                </a:solidFill>
                <a:effectLst/>
                <a:latin typeface="+mn-lt"/>
                <a:ea typeface="+mn-ea"/>
                <a:cs typeface="+mn-cs"/>
              </a:rPr>
              <a:t> (what are you going to do to address the needs),</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Goals</a:t>
            </a:r>
            <a:r>
              <a:rPr lang="en-US" sz="1200" kern="1200" dirty="0" smtClean="0">
                <a:solidFill>
                  <a:schemeClr val="tx1"/>
                </a:solidFill>
                <a:effectLst/>
                <a:latin typeface="+mn-lt"/>
                <a:ea typeface="+mn-ea"/>
                <a:cs typeface="+mn-cs"/>
              </a:rPr>
              <a:t> (what specific, measurable outcomes you are trying to achieve),</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Evaluation</a:t>
            </a:r>
            <a:r>
              <a:rPr lang="en-US" sz="1200" kern="1200" dirty="0" smtClean="0">
                <a:solidFill>
                  <a:schemeClr val="tx1"/>
                </a:solidFill>
                <a:effectLst/>
                <a:latin typeface="+mn-lt"/>
                <a:ea typeface="+mn-ea"/>
                <a:cs typeface="+mn-cs"/>
              </a:rPr>
              <a:t> (how you will measure these results),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Budget</a:t>
            </a:r>
            <a:r>
              <a:rPr lang="en-US" sz="1200" kern="1200" dirty="0" smtClean="0">
                <a:solidFill>
                  <a:schemeClr val="tx1"/>
                </a:solidFill>
                <a:effectLst/>
                <a:latin typeface="+mn-lt"/>
                <a:ea typeface="+mn-ea"/>
                <a:cs typeface="+mn-cs"/>
              </a:rPr>
              <a:t> (how much the project will cost in total, what other funders you have approached or have committed to the program),</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Timeline and work to date </a:t>
            </a:r>
            <a:r>
              <a:rPr lang="en-US" sz="1200" kern="1200" dirty="0" smtClean="0">
                <a:solidFill>
                  <a:schemeClr val="tx1"/>
                </a:solidFill>
                <a:effectLst/>
                <a:latin typeface="+mn-lt"/>
                <a:ea typeface="+mn-ea"/>
                <a:cs typeface="+mn-cs"/>
              </a:rPr>
              <a:t>(when are you expecting to start the project and what significant milestones will happen when, and what you have done so far; if possible, do a simple </a:t>
            </a:r>
            <a:r>
              <a:rPr lang="en-US" sz="1200" kern="1200" dirty="0" smtClean="0">
                <a:solidFill>
                  <a:schemeClr val="tx1"/>
                </a:solidFill>
                <a:effectLst/>
                <a:latin typeface="+mn-lt"/>
                <a:ea typeface="+mn-ea"/>
                <a:cs typeface="+mn-cs"/>
                <a:hlinkClick r:id="rId3"/>
              </a:rPr>
              <a:t>Gantt</a:t>
            </a:r>
            <a:r>
              <a:rPr lang="en-US" sz="1200" kern="1200" dirty="0" smtClean="0">
                <a:solidFill>
                  <a:schemeClr val="tx1"/>
                </a:solidFill>
                <a:effectLst/>
                <a:latin typeface="+mn-lt"/>
                <a:ea typeface="+mn-ea"/>
                <a:cs typeface="+mn-cs"/>
              </a:rPr>
              <a:t> chart),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Partnerships</a:t>
            </a:r>
            <a:r>
              <a:rPr lang="en-US" sz="1200" kern="1200" dirty="0" smtClean="0">
                <a:solidFill>
                  <a:schemeClr val="tx1"/>
                </a:solidFill>
                <a:effectLst/>
                <a:latin typeface="+mn-lt"/>
                <a:ea typeface="+mn-ea"/>
                <a:cs typeface="+mn-cs"/>
              </a:rPr>
              <a:t> (highlight any excellent partners you are working with and their roles; optional if you don't have any partners)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Organizational background</a:t>
            </a:r>
            <a:r>
              <a:rPr lang="en-US" sz="1200" kern="1200" dirty="0" smtClean="0">
                <a:solidFill>
                  <a:schemeClr val="tx1"/>
                </a:solidFill>
                <a:effectLst/>
                <a:latin typeface="+mn-lt"/>
                <a:ea typeface="+mn-ea"/>
                <a:cs typeface="+mn-cs"/>
              </a:rPr>
              <a:t> (add general information about your organization, such as history and mission), and</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Contact </a:t>
            </a:r>
            <a:r>
              <a:rPr lang="en-US" sz="1200" kern="1200" dirty="0" smtClean="0">
                <a:solidFill>
                  <a:schemeClr val="tx1"/>
                </a:solidFill>
                <a:effectLst/>
                <a:latin typeface="+mn-lt"/>
                <a:ea typeface="+mn-ea"/>
                <a:cs typeface="+mn-cs"/>
              </a:rPr>
              <a:t>(your name, email, phone, and website).</a:t>
            </a:r>
          </a:p>
          <a:p>
            <a:pPr marL="457200" lvl="1" indent="0" fontAlgn="base">
              <a:buNone/>
            </a:pPr>
            <a:r>
              <a:rPr lang="en-US" sz="1400" dirty="0" smtClean="0">
                <a:latin typeface="Times New Roman" pitchFamily="18" charset="0"/>
                <a:cs typeface="Times New Roman" pitchFamily="18" charset="0"/>
              </a:rPr>
              <a:t>Partnerships: the letter of inquiry should </a:t>
            </a:r>
          </a:p>
          <a:p>
            <a:pPr marL="457200" lvl="1" indent="0" fontAlgn="base">
              <a:buNone/>
            </a:pPr>
            <a:r>
              <a:rPr lang="en-US" sz="1400" dirty="0" smtClean="0">
                <a:latin typeface="Times New Roman" pitchFamily="18" charset="0"/>
                <a:cs typeface="Times New Roman" pitchFamily="18" charset="0"/>
              </a:rPr>
              <a:t>•	Organizational background (add general information about your organization, such as history and mission statements of the organization, mission of the foundation, core values), and</a:t>
            </a:r>
          </a:p>
          <a:p>
            <a:pPr marL="457200" lvl="1" indent="0" fontAlgn="base">
              <a:buNone/>
            </a:pPr>
            <a:r>
              <a:rPr lang="en-US" sz="1400" dirty="0" smtClean="0">
                <a:latin typeface="Times New Roman" pitchFamily="18" charset="0"/>
                <a:cs typeface="Times New Roman" pitchFamily="18" charset="0"/>
              </a:rPr>
              <a:t>•	Contact of the foundation (such as name, email, phone, and website of the non-profit organization or foundation).</a:t>
            </a:r>
          </a:p>
          <a:p>
            <a:pPr lvl="1" fontAlgn="base"/>
            <a:endParaRPr lang="en-US" sz="1400" kern="1200" dirty="0" smtClean="0">
              <a:solidFill>
                <a:schemeClr val="tx1"/>
              </a:solidFill>
              <a:effectLst/>
              <a:latin typeface="+mn-lt"/>
              <a:ea typeface="+mn-ea"/>
              <a:cs typeface="+mn-cs"/>
            </a:endParaRPr>
          </a:p>
          <a:p>
            <a:pPr marL="0" indent="0" algn="ctr">
              <a:buNone/>
            </a:pPr>
            <a:endParaRPr lang="en-US" strike="noStrike" dirty="0" smtClean="0">
              <a:effectLst/>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C8224A93-F792-48B9-982A-BEA13EC6DDFB}"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D8E55DD-D205-4FD4-94A9-6D6FF3369833}"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D8E55DD-D205-4FD4-94A9-6D6FF3369833}"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D8E55DD-D205-4FD4-94A9-6D6FF3369833}"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D8E55DD-D205-4FD4-94A9-6D6FF336983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D8E55DD-D205-4FD4-94A9-6D6FF336983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D8E55DD-D205-4FD4-94A9-6D6FF3369833}"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D8E55DD-D205-4FD4-94A9-6D6FF3369833}"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4104505-2DFB-406A-B417-21A6B09EFE9F}" type="datetimeFigureOut">
              <a:rPr lang="en-US" smtClean="0"/>
              <a:pPr/>
              <a:t>12/30/2017</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D8E55DD-D205-4FD4-94A9-6D6FF336983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D8E55DD-D205-4FD4-94A9-6D6FF3369833}"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104505-2DFB-406A-B417-21A6B09EFE9F}"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4104505-2DFB-406A-B417-21A6B09EFE9F}" type="datetimeFigureOut">
              <a:rPr lang="en-US" smtClean="0"/>
              <a:pPr/>
              <a:t>12/30/2017</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D8E55DD-D205-4FD4-94A9-6D6FF3369833}"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latin typeface="Arial Black" pitchFamily="34" charset="0"/>
              </a:rPr>
              <a:t>Grand Proposal </a:t>
            </a:r>
          </a:p>
        </p:txBody>
      </p:sp>
      <p:sp>
        <p:nvSpPr>
          <p:cNvPr id="2" name="Title 1"/>
          <p:cNvSpPr>
            <a:spLocks noGrp="1"/>
          </p:cNvSpPr>
          <p:nvPr>
            <p:ph type="ctrTitle"/>
          </p:nvPr>
        </p:nvSpPr>
        <p:spPr/>
        <p:txBody>
          <a:bodyPr/>
          <a:lstStyle/>
          <a:p>
            <a:r>
              <a:rPr lang="en-US" dirty="0" smtClean="0"/>
              <a:t>Presentation</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lstStyle/>
          <a:p>
            <a:r>
              <a:rPr lang="en-US" dirty="0"/>
              <a:t>How to prepare a grant proposal for gender studies</a:t>
            </a:r>
          </a:p>
          <a:p>
            <a:r>
              <a:rPr lang="en-US" dirty="0" smtClean="0"/>
              <a:t>Standard process</a:t>
            </a:r>
          </a:p>
          <a:p>
            <a:r>
              <a:rPr lang="en-US" dirty="0" smtClean="0"/>
              <a:t>PowerPoint</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One</a:t>
            </a:r>
            <a:endParaRPr lang="en-US" dirty="0"/>
          </a:p>
        </p:txBody>
      </p:sp>
      <p:sp>
        <p:nvSpPr>
          <p:cNvPr id="3" name="Content Placeholder 2"/>
          <p:cNvSpPr>
            <a:spLocks noGrp="1"/>
          </p:cNvSpPr>
          <p:nvPr>
            <p:ph sz="quarter" idx="1"/>
          </p:nvPr>
        </p:nvSpPr>
        <p:spPr/>
        <p:txBody>
          <a:bodyPr/>
          <a:lstStyle/>
          <a:p>
            <a:r>
              <a:rPr lang="en-US" dirty="0" smtClean="0"/>
              <a:t>Finding a grant to apply to</a:t>
            </a:r>
          </a:p>
          <a:p>
            <a:r>
              <a:rPr lang="en-US" dirty="0" smtClean="0"/>
              <a:t>Request </a:t>
            </a:r>
            <a:r>
              <a:rPr lang="en-US" dirty="0" smtClean="0"/>
              <a:t>for Proposal (RFP)</a:t>
            </a:r>
          </a:p>
          <a:p>
            <a:r>
              <a:rPr lang="en-US" dirty="0" smtClean="0"/>
              <a:t>Grant finding staff</a:t>
            </a:r>
          </a:p>
          <a:p>
            <a:r>
              <a:rPr lang="en-US" dirty="0" smtClean="0"/>
              <a:t>Grant finding specialists</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Two</a:t>
            </a:r>
            <a:endParaRPr lang="en-US" dirty="0"/>
          </a:p>
        </p:txBody>
      </p:sp>
      <p:sp>
        <p:nvSpPr>
          <p:cNvPr id="3" name="Content Placeholder 2"/>
          <p:cNvSpPr>
            <a:spLocks noGrp="1"/>
          </p:cNvSpPr>
          <p:nvPr>
            <p:ph sz="quarter" idx="1"/>
          </p:nvPr>
        </p:nvSpPr>
        <p:spPr/>
        <p:txBody>
          <a:bodyPr/>
          <a:lstStyle/>
          <a:p>
            <a:r>
              <a:rPr lang="en-US" dirty="0" smtClean="0"/>
              <a:t>Carrying out the homework </a:t>
            </a:r>
          </a:p>
          <a:p>
            <a:r>
              <a:rPr lang="en-US" dirty="0" smtClean="0"/>
              <a:t>Roadmap and guidelines for the grant proposal</a:t>
            </a:r>
          </a:p>
          <a:p>
            <a:r>
              <a:rPr lang="en-US" dirty="0" smtClean="0"/>
              <a:t>Letter of Inquiry (LOI)</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Three</a:t>
            </a:r>
            <a:endParaRPr lang="en-US" dirty="0"/>
          </a:p>
        </p:txBody>
      </p:sp>
      <p:sp>
        <p:nvSpPr>
          <p:cNvPr id="3" name="Content Placeholder 2"/>
          <p:cNvSpPr>
            <a:spLocks noGrp="1"/>
          </p:cNvSpPr>
          <p:nvPr>
            <p:ph sz="quarter" idx="1"/>
          </p:nvPr>
        </p:nvSpPr>
        <p:spPr/>
        <p:txBody>
          <a:bodyPr/>
          <a:lstStyle/>
          <a:p>
            <a:r>
              <a:rPr lang="en-US" dirty="0" smtClean="0"/>
              <a:t>Plan Preparation</a:t>
            </a:r>
          </a:p>
          <a:p>
            <a:r>
              <a:rPr lang="en-US" dirty="0" smtClean="0"/>
              <a:t>Foundation fit and match of the grant proposal</a:t>
            </a:r>
          </a:p>
          <a:p>
            <a:r>
              <a:rPr lang="en-US" dirty="0"/>
              <a:t>E</a:t>
            </a:r>
            <a:r>
              <a:rPr lang="en-US" dirty="0" smtClean="0"/>
              <a:t>ye-catching letter of inquiry</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Four</a:t>
            </a:r>
            <a:endParaRPr lang="en-US" dirty="0"/>
          </a:p>
        </p:txBody>
      </p:sp>
      <p:sp>
        <p:nvSpPr>
          <p:cNvPr id="3" name="Content Placeholder 2"/>
          <p:cNvSpPr>
            <a:spLocks noGrp="1"/>
          </p:cNvSpPr>
          <p:nvPr>
            <p:ph sz="quarter" idx="1"/>
          </p:nvPr>
        </p:nvSpPr>
        <p:spPr/>
        <p:txBody>
          <a:bodyPr/>
          <a:lstStyle/>
          <a:p>
            <a:r>
              <a:rPr lang="en-US" dirty="0" smtClean="0"/>
              <a:t>Creating and building of relationship</a:t>
            </a:r>
          </a:p>
          <a:p>
            <a:r>
              <a:rPr lang="en-US" dirty="0" smtClean="0"/>
              <a:t>Grant writing</a:t>
            </a:r>
          </a:p>
          <a:p>
            <a:r>
              <a:rPr lang="en-US" dirty="0" smtClean="0"/>
              <a:t>Priorities of the foundation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Five</a:t>
            </a:r>
            <a:endParaRPr lang="en-US" dirty="0"/>
          </a:p>
        </p:txBody>
      </p:sp>
      <p:sp>
        <p:nvSpPr>
          <p:cNvPr id="3" name="Content Placeholder 2"/>
          <p:cNvSpPr>
            <a:spLocks noGrp="1"/>
          </p:cNvSpPr>
          <p:nvPr>
            <p:ph sz="quarter" idx="1"/>
          </p:nvPr>
        </p:nvSpPr>
        <p:spPr/>
        <p:txBody>
          <a:bodyPr/>
          <a:lstStyle/>
          <a:p>
            <a:r>
              <a:rPr lang="en-US" dirty="0" smtClean="0"/>
              <a:t>Procrastination</a:t>
            </a:r>
          </a:p>
          <a:p>
            <a:r>
              <a:rPr lang="en-US" dirty="0" smtClean="0"/>
              <a:t>Letter of inquiry (LOI)</a:t>
            </a:r>
          </a:p>
          <a:p>
            <a:r>
              <a:rPr lang="en-US" dirty="0" smtClean="0"/>
              <a:t>Aligning ideas and concepts of the financers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Six</a:t>
            </a:r>
            <a:endParaRPr lang="en-US" dirty="0"/>
          </a:p>
        </p:txBody>
      </p:sp>
      <p:sp>
        <p:nvSpPr>
          <p:cNvPr id="3" name="Content Placeholder 2"/>
          <p:cNvSpPr>
            <a:spLocks noGrp="1"/>
          </p:cNvSpPr>
          <p:nvPr>
            <p:ph sz="quarter" idx="1"/>
          </p:nvPr>
        </p:nvSpPr>
        <p:spPr/>
        <p:txBody>
          <a:bodyPr/>
          <a:lstStyle/>
          <a:p>
            <a:r>
              <a:rPr lang="en-US" dirty="0" smtClean="0"/>
              <a:t>Freaking out</a:t>
            </a:r>
          </a:p>
          <a:p>
            <a:r>
              <a:rPr lang="en-US" dirty="0" smtClean="0"/>
              <a:t>A full grant proposal</a:t>
            </a:r>
          </a:p>
          <a:p>
            <a:r>
              <a:rPr lang="en-US" dirty="0" smtClean="0"/>
              <a:t>A letter of inquiry</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Seven</a:t>
            </a:r>
            <a:endParaRPr lang="en-US" dirty="0"/>
          </a:p>
        </p:txBody>
      </p:sp>
      <p:sp>
        <p:nvSpPr>
          <p:cNvPr id="3" name="Content Placeholder 2"/>
          <p:cNvSpPr>
            <a:spLocks noGrp="1"/>
          </p:cNvSpPr>
          <p:nvPr>
            <p:ph sz="quarter" idx="1"/>
          </p:nvPr>
        </p:nvSpPr>
        <p:spPr/>
        <p:txBody>
          <a:bodyPr/>
          <a:lstStyle/>
          <a:p>
            <a:r>
              <a:rPr lang="en-US" dirty="0" smtClean="0"/>
              <a:t>Step 7 A</a:t>
            </a:r>
          </a:p>
          <a:p>
            <a:r>
              <a:rPr lang="en-US" dirty="0" smtClean="0"/>
              <a:t>Writing letter of Inquiry</a:t>
            </a:r>
          </a:p>
          <a:p>
            <a:r>
              <a:rPr lang="en-US" dirty="0" smtClean="0"/>
              <a:t>Brilliant and excellent writing</a:t>
            </a:r>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Seven</a:t>
            </a:r>
            <a:endParaRPr lang="en-US" dirty="0"/>
          </a:p>
        </p:txBody>
      </p:sp>
      <p:sp>
        <p:nvSpPr>
          <p:cNvPr id="3" name="Content Placeholder 2"/>
          <p:cNvSpPr>
            <a:spLocks noGrp="1"/>
          </p:cNvSpPr>
          <p:nvPr>
            <p:ph sz="quarter" idx="1"/>
          </p:nvPr>
        </p:nvSpPr>
        <p:spPr/>
        <p:txBody>
          <a:bodyPr/>
          <a:lstStyle/>
          <a:p>
            <a:r>
              <a:rPr lang="en-US" dirty="0" smtClean="0"/>
              <a:t>Step 7B</a:t>
            </a:r>
          </a:p>
          <a:p>
            <a:r>
              <a:rPr lang="en-US" dirty="0" smtClean="0"/>
              <a:t>Consultation with the grand proposal team</a:t>
            </a:r>
          </a:p>
          <a:p>
            <a:endParaRPr lang="en-US" dirty="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Eight</a:t>
            </a:r>
            <a:endParaRPr lang="en-US" dirty="0"/>
          </a:p>
        </p:txBody>
      </p:sp>
      <p:sp>
        <p:nvSpPr>
          <p:cNvPr id="3" name="Content Placeholder 2"/>
          <p:cNvSpPr>
            <a:spLocks noGrp="1"/>
          </p:cNvSpPr>
          <p:nvPr>
            <p:ph sz="quarter" idx="1"/>
          </p:nvPr>
        </p:nvSpPr>
        <p:spPr/>
        <p:txBody>
          <a:bodyPr/>
          <a:lstStyle/>
          <a:p>
            <a:r>
              <a:rPr lang="en-US" dirty="0" smtClean="0"/>
              <a:t>Proofreading and double checking</a:t>
            </a:r>
          </a:p>
          <a:p>
            <a:r>
              <a:rPr lang="en-US" dirty="0" smtClean="0"/>
              <a:t>Appropriate information to backup the grant proposal</a:t>
            </a:r>
          </a:p>
          <a:p>
            <a:r>
              <a:rPr lang="en-US" dirty="0" smtClean="0"/>
              <a:t>Following the guidelines of the foundation</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sz="quarter" idx="1"/>
          </p:nvPr>
        </p:nvSpPr>
        <p:spPr/>
        <p:txBody>
          <a:bodyPr/>
          <a:lstStyle/>
          <a:p>
            <a:r>
              <a:rPr lang="en-US" dirty="0" smtClean="0"/>
              <a:t>Background and needs</a:t>
            </a:r>
          </a:p>
          <a:p>
            <a:r>
              <a:rPr lang="en-US" dirty="0" smtClean="0"/>
              <a:t>Program model</a:t>
            </a:r>
          </a:p>
          <a:p>
            <a:r>
              <a:rPr lang="en-US" dirty="0" smtClean="0"/>
              <a:t>Goals</a:t>
            </a:r>
          </a:p>
          <a:p>
            <a:r>
              <a:rPr lang="en-US" dirty="0" smtClean="0"/>
              <a:t>Evaluations</a:t>
            </a:r>
          </a:p>
          <a:p>
            <a:r>
              <a:rPr lang="en-US" dirty="0" smtClean="0"/>
              <a:t>Budget</a:t>
            </a:r>
          </a:p>
          <a:p>
            <a:r>
              <a:rPr lang="en-US" dirty="0" smtClean="0"/>
              <a:t>Timeline</a:t>
            </a:r>
          </a:p>
          <a:p>
            <a:r>
              <a:rPr lang="en-US" dirty="0" smtClean="0"/>
              <a:t>Partnerships, organizational background</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65</TotalTime>
  <Words>1194</Words>
  <Application>Microsoft Office PowerPoint</Application>
  <PresentationFormat>On-screen Show (4:3)</PresentationFormat>
  <Paragraphs>98</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Presentation</vt:lpstr>
      <vt:lpstr>Introduction</vt:lpstr>
      <vt:lpstr>Step One</vt:lpstr>
      <vt:lpstr>Step Two</vt:lpstr>
      <vt:lpstr>Step Three</vt:lpstr>
      <vt:lpstr>Step Four</vt:lpstr>
      <vt:lpstr>Step Five</vt:lpstr>
      <vt:lpstr>Step Six</vt:lpstr>
      <vt:lpstr>Step Seven</vt:lpstr>
      <vt:lpstr>Step Seven</vt:lpstr>
      <vt:lpstr>Step Eight</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user</dc:creator>
  <cp:lastModifiedBy>user</cp:lastModifiedBy>
  <cp:revision>14</cp:revision>
  <dcterms:created xsi:type="dcterms:W3CDTF">2017-12-30T07:08:29Z</dcterms:created>
  <dcterms:modified xsi:type="dcterms:W3CDTF">2017-12-30T08:29:26Z</dcterms:modified>
</cp:coreProperties>
</file>