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26"/>
  </p:notesMasterIdLst>
  <p:handoutMasterIdLst>
    <p:handoutMasterId r:id="rId27"/>
  </p:handoutMasterIdLst>
  <p:sldIdLst>
    <p:sldId id="256" r:id="rId2"/>
    <p:sldId id="671" r:id="rId3"/>
    <p:sldId id="602" r:id="rId4"/>
    <p:sldId id="603" r:id="rId5"/>
    <p:sldId id="672" r:id="rId6"/>
    <p:sldId id="673" r:id="rId7"/>
    <p:sldId id="674" r:id="rId8"/>
    <p:sldId id="675" r:id="rId9"/>
    <p:sldId id="676" r:id="rId10"/>
    <p:sldId id="677" r:id="rId11"/>
    <p:sldId id="678" r:id="rId12"/>
    <p:sldId id="679" r:id="rId13"/>
    <p:sldId id="604" r:id="rId14"/>
    <p:sldId id="605" r:id="rId15"/>
    <p:sldId id="606" r:id="rId16"/>
    <p:sldId id="688" r:id="rId17"/>
    <p:sldId id="275" r:id="rId18"/>
    <p:sldId id="276" r:id="rId19"/>
    <p:sldId id="277" r:id="rId20"/>
    <p:sldId id="278" r:id="rId21"/>
    <p:sldId id="279" r:id="rId22"/>
    <p:sldId id="280" r:id="rId23"/>
    <p:sldId id="283" r:id="rId24"/>
    <p:sldId id="288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CC0066"/>
    <a:srgbClr val="33CC33"/>
    <a:srgbClr val="3333CC"/>
    <a:srgbClr val="FF6600"/>
    <a:srgbClr val="0000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1" autoAdjust="0"/>
    <p:restoredTop sz="94610" autoAdjust="0"/>
  </p:normalViewPr>
  <p:slideViewPr>
    <p:cSldViewPr>
      <p:cViewPr varScale="1">
        <p:scale>
          <a:sx n="72" d="100"/>
          <a:sy n="72" d="100"/>
        </p:scale>
        <p:origin x="138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9080"/>
    </p:cViewPr>
  </p:sorterViewPr>
  <p:notesViewPr>
    <p:cSldViewPr>
      <p:cViewPr varScale="1">
        <p:scale>
          <a:sx n="85" d="100"/>
          <a:sy n="85" d="100"/>
        </p:scale>
        <p:origin x="-9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7071D-3BDC-4815-989A-FB7FCAD05090}" type="datetimeFigureOut">
              <a:rPr lang="en-US" smtClean="0"/>
              <a:pPr/>
              <a:t>10/27/2018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4E1FC-567B-4FC2-A72D-000BAD5FDEB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9725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fld id="{6C0B99BD-D3BA-4F8F-8795-1E1C7E5FD7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428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00110-F15B-4ACC-BBE8-376D3F02A667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0FD85D-FC34-4E27-B545-8335D5E6F07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DC2B02-2F5F-41A0-9E49-C83117C10C22}" type="slidenum">
              <a:rPr lang="en-US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7F8338-E823-4A32-BE7D-08EAC27F6151}" type="slidenum">
              <a:rPr lang="en-US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E2ACE4-FE99-4BD6-833B-0B697CFE64A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B43A21-35F8-4E1B-A74E-FDD2CEF2BC0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BFFB99-6BFA-414A-8D17-C8844433BEF0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C5029-1652-4612-9208-DF27CA1F5E4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D6CA18-9F42-4764-B324-D8A977E0CBB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50A490-7281-4D52-96B4-A4CE26BA6D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27659-455E-4558-8984-D27F416256E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DB8CB6-8F8D-42A7-B9E1-366103947D2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8FA893-16CD-40D8-9286-C2C67482B504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CECDA7-0C26-4E15-BC36-8F0481F5DBF9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AB4C8C-8136-44A4-A406-C3628E369122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6407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5940F-4111-4044-9086-CD559A81C6B4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93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prove4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52400" y="0"/>
            <a:ext cx="89154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887413" y="3127375"/>
            <a:ext cx="8099425" cy="69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52400" y="304800"/>
            <a:ext cx="883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US" b="0">
              <a:latin typeface="Arial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-11113" y="0"/>
            <a:ext cx="9175751" cy="228600"/>
          </a:xfrm>
          <a:prstGeom prst="rect">
            <a:avLst/>
          </a:prstGeom>
          <a:solidFill>
            <a:srgbClr val="000066">
              <a:alpha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endParaRPr lang="en-US" sz="900" i="1">
              <a:solidFill>
                <a:srgbClr val="FF6600"/>
              </a:solidFill>
            </a:endParaRP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171450" y="336550"/>
            <a:ext cx="2540000" cy="2286000"/>
            <a:chOff x="108" y="212"/>
            <a:chExt cx="960" cy="1008"/>
          </a:xfrm>
        </p:grpSpPr>
        <p:sp>
          <p:nvSpPr>
            <p:cNvPr id="9" name="AutoShape 12"/>
            <p:cNvSpPr>
              <a:spLocks noChangeArrowheads="1"/>
            </p:cNvSpPr>
            <p:nvPr userDrawn="1"/>
          </p:nvSpPr>
          <p:spPr bwMode="auto">
            <a:xfrm rot="5400000">
              <a:off x="112" y="413"/>
              <a:ext cx="802" cy="811"/>
            </a:xfrm>
            <a:prstGeom prst="rtTriangle">
              <a:avLst/>
            </a:prstGeom>
            <a:gradFill rotWithShape="1">
              <a:gsLst>
                <a:gs pos="0">
                  <a:srgbClr val="00CC99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0" name="AutoShape 13"/>
            <p:cNvSpPr>
              <a:spLocks noChangeArrowheads="1"/>
            </p:cNvSpPr>
            <p:nvPr userDrawn="1"/>
          </p:nvSpPr>
          <p:spPr bwMode="auto">
            <a:xfrm rot="5400000">
              <a:off x="261" y="208"/>
              <a:ext cx="802" cy="811"/>
            </a:xfrm>
            <a:prstGeom prst="rtTriangl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1" name="AutoShape 14"/>
            <p:cNvSpPr>
              <a:spLocks noChangeArrowheads="1"/>
            </p:cNvSpPr>
            <p:nvPr userDrawn="1"/>
          </p:nvSpPr>
          <p:spPr bwMode="auto">
            <a:xfrm rot="5400000">
              <a:off x="147" y="256"/>
              <a:ext cx="801" cy="811"/>
            </a:xfrm>
            <a:prstGeom prst="rtTriangl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2" name="AutoShape 15"/>
            <p:cNvSpPr>
              <a:spLocks noChangeArrowheads="1"/>
            </p:cNvSpPr>
            <p:nvPr userDrawn="1"/>
          </p:nvSpPr>
          <p:spPr bwMode="auto">
            <a:xfrm rot="5400000">
              <a:off x="289" y="372"/>
              <a:ext cx="322" cy="348"/>
            </a:xfrm>
            <a:prstGeom prst="rtTriangle">
              <a:avLst/>
            </a:prstGeom>
            <a:gradFill rotWithShape="1">
              <a:gsLst>
                <a:gs pos="0">
                  <a:srgbClr val="FFFF99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</p:grpSp>
      <p:sp>
        <p:nvSpPr>
          <p:cNvPr id="774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431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74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Chapter 20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fld id="{020C22C4-6D84-48CE-A7B0-4B808458E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0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B058B-71BA-4C42-95CA-E4B425A46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3880A-1B92-4399-A9E1-D6ED1545C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00" y="1600200"/>
            <a:ext cx="3695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3300" y="1600200"/>
            <a:ext cx="3695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4908D-15C8-4A46-BC33-D60CF736E8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2520-3286-4CE9-84AA-1996D065E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60A6F-65D6-480F-A52C-BD27FB9C7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960C5-18CA-4A3C-93A3-CAE6DC30D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EC7E4-49A7-479F-AF98-17C4B893FF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5343A-A52D-4F23-A4FB-7B0DC0767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0C70F-58DB-4C49-8620-528B7504D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0875" y="457200"/>
            <a:ext cx="2011363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5200" y="457200"/>
            <a:ext cx="5883275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C9881-66EE-42B4-AFE3-36FFE96B1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readsheet4"/>
          <p:cNvPicPr>
            <a:picLocks noChangeAspect="1" noChangeArrowheads="1"/>
          </p:cNvPicPr>
          <p:nvPr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266700"/>
            <a:ext cx="9144000" cy="659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312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527800"/>
            <a:ext cx="28956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1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312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6040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15720F8-9244-4AAF-ADF6-92CF2365B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73125" name="Text Box 5"/>
          <p:cNvSpPr txBox="1">
            <a:spLocks noChangeArrowheads="1"/>
          </p:cNvSpPr>
          <p:nvPr/>
        </p:nvSpPr>
        <p:spPr bwMode="auto">
          <a:xfrm>
            <a:off x="152400" y="304800"/>
            <a:ext cx="883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US" b="0">
              <a:latin typeface="Arial" charset="0"/>
            </a:endParaRPr>
          </a:p>
        </p:txBody>
      </p:sp>
      <p:sp>
        <p:nvSpPr>
          <p:cNvPr id="773126" name="Text Box 6"/>
          <p:cNvSpPr txBox="1">
            <a:spLocks noChangeArrowheads="1"/>
          </p:cNvSpPr>
          <p:nvPr/>
        </p:nvSpPr>
        <p:spPr bwMode="auto">
          <a:xfrm>
            <a:off x="-11113" y="0"/>
            <a:ext cx="9175751" cy="228600"/>
          </a:xfrm>
          <a:prstGeom prst="rect">
            <a:avLst/>
          </a:prstGeom>
          <a:solidFill>
            <a:srgbClr val="000066">
              <a:alpha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900" i="1">
                <a:solidFill>
                  <a:srgbClr val="00CC99"/>
                </a:solidFill>
              </a:rPr>
              <a:t>OMIS 6350</a:t>
            </a:r>
          </a:p>
        </p:txBody>
      </p:sp>
      <p:sp>
        <p:nvSpPr>
          <p:cNvPr id="7731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38913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171450" y="336550"/>
            <a:ext cx="1524000" cy="1600200"/>
            <a:chOff x="108" y="212"/>
            <a:chExt cx="960" cy="1008"/>
          </a:xfrm>
        </p:grpSpPr>
        <p:sp>
          <p:nvSpPr>
            <p:cNvPr id="773129" name="AutoShape 9"/>
            <p:cNvSpPr>
              <a:spLocks noChangeArrowheads="1"/>
            </p:cNvSpPr>
            <p:nvPr userDrawn="1"/>
          </p:nvSpPr>
          <p:spPr bwMode="auto">
            <a:xfrm rot="5400000">
              <a:off x="113" y="413"/>
              <a:ext cx="802" cy="811"/>
            </a:xfrm>
            <a:prstGeom prst="rtTriangle">
              <a:avLst/>
            </a:prstGeom>
            <a:gradFill rotWithShape="1">
              <a:gsLst>
                <a:gs pos="0">
                  <a:srgbClr val="00CC99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773130" name="AutoShape 10"/>
            <p:cNvSpPr>
              <a:spLocks noChangeArrowheads="1"/>
            </p:cNvSpPr>
            <p:nvPr userDrawn="1"/>
          </p:nvSpPr>
          <p:spPr bwMode="auto">
            <a:xfrm rot="5400000">
              <a:off x="261" y="208"/>
              <a:ext cx="802" cy="811"/>
            </a:xfrm>
            <a:prstGeom prst="rtTriangl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773131" name="AutoShape 11"/>
            <p:cNvSpPr>
              <a:spLocks noChangeArrowheads="1"/>
            </p:cNvSpPr>
            <p:nvPr userDrawn="1"/>
          </p:nvSpPr>
          <p:spPr bwMode="auto">
            <a:xfrm rot="5400000">
              <a:off x="147" y="255"/>
              <a:ext cx="802" cy="811"/>
            </a:xfrm>
            <a:prstGeom prst="rtTriangl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773132" name="AutoShape 12"/>
            <p:cNvSpPr>
              <a:spLocks noChangeArrowheads="1"/>
            </p:cNvSpPr>
            <p:nvPr userDrawn="1"/>
          </p:nvSpPr>
          <p:spPr bwMode="auto">
            <a:xfrm rot="5400000">
              <a:off x="289" y="372"/>
              <a:ext cx="322" cy="348"/>
            </a:xfrm>
            <a:prstGeom prst="rtTriangle">
              <a:avLst/>
            </a:prstGeom>
            <a:gradFill rotWithShape="1">
              <a:gsLst>
                <a:gs pos="0">
                  <a:srgbClr val="FFFF99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</p:grpSp>
      <p:sp>
        <p:nvSpPr>
          <p:cNvPr id="773133" name="Rectangle 13"/>
          <p:cNvSpPr>
            <a:spLocks noChangeArrowheads="1"/>
          </p:cNvSpPr>
          <p:nvPr/>
        </p:nvSpPr>
        <p:spPr bwMode="gray">
          <a:xfrm>
            <a:off x="1230313" y="1247775"/>
            <a:ext cx="7731125" cy="42863"/>
          </a:xfrm>
          <a:prstGeom prst="rect">
            <a:avLst/>
          </a:prstGeom>
          <a:gradFill rotWithShape="0">
            <a:gsLst>
              <a:gs pos="0">
                <a:srgbClr val="000066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 b="0"/>
          </a:p>
        </p:txBody>
      </p:sp>
      <p:sp>
        <p:nvSpPr>
          <p:cNvPr id="1034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5200" y="1600200"/>
            <a:ext cx="7543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73135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57200"/>
            <a:ext cx="7793038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>
    <p:strips dir="r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CC99"/>
        </a:buClr>
        <a:buFont typeface="Wingdings" pitchFamily="2" charset="2"/>
        <a:buChar char="ª"/>
        <a:defRPr sz="20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Font typeface="Wingdings" pitchFamily="2" charset="2"/>
        <a:buChar char="ª"/>
        <a:defRPr b="1">
          <a:solidFill>
            <a:srgbClr val="CC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CC99"/>
        </a:buClr>
        <a:buFont typeface="Wingdings" pitchFamily="2" charset="2"/>
        <a:buChar char="ª"/>
        <a:defRPr sz="1600" b="1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ª"/>
        <a:defRPr sz="1600">
          <a:solidFill>
            <a:srgbClr val="CC0066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CC99"/>
        </a:buClr>
        <a:buFont typeface="Wingdings" pitchFamily="2" charset="2"/>
        <a:buChar char="ª"/>
        <a:defRPr sz="1600">
          <a:solidFill>
            <a:schemeClr val="tx2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CC99"/>
        </a:buClr>
        <a:buFont typeface="Wingdings" pitchFamily="2" charset="2"/>
        <a:buChar char="ª"/>
        <a:defRPr sz="1600">
          <a:solidFill>
            <a:schemeClr val="tx2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CC99"/>
        </a:buClr>
        <a:buFont typeface="Wingdings" pitchFamily="2" charset="2"/>
        <a:buChar char="ª"/>
        <a:defRPr sz="1600">
          <a:solidFill>
            <a:schemeClr val="tx2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CC99"/>
        </a:buClr>
        <a:buFont typeface="Wingdings" pitchFamily="2" charset="2"/>
        <a:buChar char="ª"/>
        <a:defRPr sz="1600">
          <a:solidFill>
            <a:schemeClr val="tx2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CC99"/>
        </a:buClr>
        <a:buFont typeface="Wingdings" pitchFamily="2" charset="2"/>
        <a:buChar char="ª"/>
        <a:defRPr sz="1600">
          <a:solidFill>
            <a:schemeClr val="tx2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295400"/>
            <a:ext cx="7772400" cy="14700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i="1" dirty="0"/>
              <a:t>Advanced Spreadsheet Modelling &amp; Programming for Business </a:t>
            </a:r>
            <a:br>
              <a:rPr lang="en-US"/>
            </a:br>
            <a:r>
              <a:rPr lang="en-US">
                <a:solidFill>
                  <a:srgbClr val="CC0066"/>
                </a:solidFill>
              </a:rPr>
              <a:t>Stock Price and Price Path Simulation</a:t>
            </a:r>
            <a:endParaRPr lang="en-US" dirty="0">
              <a:solidFill>
                <a:srgbClr val="CC0066"/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Excel Extended Functionality 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F98938-FBA5-453C-80FA-FB7A9A92E66D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Simulation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5200" y="1600200"/>
            <a:ext cx="7543800" cy="4724400"/>
          </a:xfrm>
        </p:spPr>
        <p:txBody>
          <a:bodyPr/>
          <a:lstStyle/>
          <a:p>
            <a:pPr eaLnBrk="1" hangingPunct="1"/>
            <a:r>
              <a:rPr lang="en-US" i="1" dirty="0">
                <a:solidFill>
                  <a:srgbClr val="00CC99"/>
                </a:solidFill>
              </a:rPr>
              <a:t>Simulation</a:t>
            </a:r>
            <a:r>
              <a:rPr lang="en-US" dirty="0"/>
              <a:t> is a modeling tool which is used to imitate a real-world process in order to understand system behavior. 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The true behavior of a system is estimated using distributions. 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Random numbers from these distributions can be generated to evaluate multiple strategies and predict future performance. </a:t>
            </a:r>
          </a:p>
        </p:txBody>
      </p:sp>
    </p:spTree>
  </p:cSld>
  <p:clrMapOvr>
    <a:masterClrMapping/>
  </p:clrMapOvr>
  <p:transition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817089-7F98-4BAA-A68F-822AD42754AF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Defining Simulation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i="1" dirty="0"/>
              <a:t>Simulation</a:t>
            </a:r>
            <a:r>
              <a:rPr lang="en-US" sz="1800" dirty="0"/>
              <a:t> is a software-generated display of a process which one wants to observe.</a:t>
            </a:r>
          </a:p>
          <a:p>
            <a:pPr eaLnBrk="1" hangingPunct="1">
              <a:lnSpc>
                <a:spcPct val="90000"/>
              </a:lnSpc>
            </a:pP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Simulation is a useful tool for analyzing how a set of actions functions under different parameters or settings.</a:t>
            </a:r>
          </a:p>
          <a:p>
            <a:pPr eaLnBrk="1" hangingPunct="1">
              <a:lnSpc>
                <a:spcPct val="90000"/>
              </a:lnSpc>
            </a:pP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It benefits from trial and error without the cost of materials, labor and time that would be necessary to observe the same results on the original process.</a:t>
            </a:r>
          </a:p>
          <a:p>
            <a:pPr eaLnBrk="1" hangingPunct="1">
              <a:lnSpc>
                <a:spcPct val="90000"/>
              </a:lnSpc>
            </a:pP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Simulation differs from optimization in that it does not aim to find the best result for some given inputs.</a:t>
            </a:r>
          </a:p>
          <a:p>
            <a:pPr eaLnBrk="1" hangingPunct="1">
              <a:lnSpc>
                <a:spcPct val="90000"/>
              </a:lnSpc>
            </a:pP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Rather, it seeks to find the best inputs given a desired result by running several trials of a particular scenario.</a:t>
            </a:r>
          </a:p>
        </p:txBody>
      </p:sp>
    </p:spTree>
  </p:cSld>
  <p:clrMapOvr>
    <a:masterClrMapping/>
  </p:clrMapOvr>
  <p:transition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899588-F3F2-43A5-95F2-0B58F2ACB24C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Working with Distributions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Simulation is useful because it can handle variability of parameters in a model.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That is, we cannot know many settings in a process with full certainty; there is usually some range of numbers into which values fall but we can not know exact numbers.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Thus, we use </a:t>
            </a:r>
            <a:r>
              <a:rPr lang="en-US" i="1" dirty="0"/>
              <a:t>distributions</a:t>
            </a:r>
            <a:r>
              <a:rPr lang="en-US" dirty="0"/>
              <a:t> and </a:t>
            </a:r>
            <a:r>
              <a:rPr lang="en-US" i="1" dirty="0"/>
              <a:t>random</a:t>
            </a:r>
            <a:r>
              <a:rPr lang="en-US" dirty="0"/>
              <a:t> </a:t>
            </a:r>
            <a:r>
              <a:rPr lang="en-US" i="1" dirty="0"/>
              <a:t>numbers.</a:t>
            </a:r>
            <a:endParaRPr lang="en-US" dirty="0"/>
          </a:p>
        </p:txBody>
      </p:sp>
    </p:spTree>
  </p:cSld>
  <p:clrMapOvr>
    <a:masterClrMapping/>
  </p:clrMapOvr>
  <p:transition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Excel Extended Functionality 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7C409DD-BB98-4762-82BA-467930D84358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Generating Random Numbers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Some Excel functions can be used to generate various input data values for several scenarios, or </a:t>
            </a:r>
            <a:r>
              <a:rPr lang="en-US" i="1" dirty="0"/>
              <a:t>runs</a:t>
            </a:r>
            <a:r>
              <a:rPr lang="en-US" dirty="0"/>
              <a:t> of a simulation.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Once we know the distribution of a certain parameter, we can generate random numbers within this distribution create the simulation.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ransition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Excel Extended Functionality 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21F6B8-CD73-4310-86BF-6070103EF82A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Generating Random Numbers </a:t>
            </a:r>
            <a:r>
              <a:rPr lang="en-US" sz="2000" dirty="0"/>
              <a:t>(cont)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</a:t>
            </a:r>
            <a:r>
              <a:rPr lang="en-US" dirty="0">
                <a:solidFill>
                  <a:srgbClr val="00CC99"/>
                </a:solidFill>
              </a:rPr>
              <a:t>RAND</a:t>
            </a:r>
            <a:r>
              <a:rPr lang="en-US" dirty="0"/>
              <a:t> and </a:t>
            </a:r>
            <a:r>
              <a:rPr lang="en-US" dirty="0">
                <a:solidFill>
                  <a:srgbClr val="00CC99"/>
                </a:solidFill>
              </a:rPr>
              <a:t>RANDBETWEEN</a:t>
            </a:r>
            <a:r>
              <a:rPr lang="en-US" dirty="0"/>
              <a:t> functions are used to generate random numbers in Excel. 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The RAND function does not have any parameters; it returns a randomly chosen fractional number between 0 and 1. </a:t>
            </a:r>
          </a:p>
          <a:p>
            <a:pPr lvl="1" eaLnBrk="1" hangingPunct="1"/>
            <a:r>
              <a:rPr lang="en-US" i="1" dirty="0"/>
              <a:t>=RAND()</a:t>
            </a:r>
            <a:r>
              <a:rPr lang="en-US" dirty="0"/>
              <a:t> 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You can manipulate this RAND value if you want to generate values outside the interval between 0 and 1.</a:t>
            </a:r>
          </a:p>
          <a:p>
            <a:pPr lvl="1" eaLnBrk="1" hangingPunct="1"/>
            <a:r>
              <a:rPr lang="en-US" i="1" dirty="0"/>
              <a:t>=RAND()*(n-1) + 1</a:t>
            </a:r>
          </a:p>
        </p:txBody>
      </p:sp>
    </p:spTree>
  </p:cSld>
  <p:clrMapOvr>
    <a:masterClrMapping/>
  </p:clrMapOvr>
  <p:transition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Excel Extended Functionality B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236433-9827-4FF2-83DA-2C3F740389DA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RAND Example</a:t>
            </a:r>
            <a:endParaRPr lang="en-US" sz="2000" dirty="0"/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To generate heights, widths, and depths to calculate some probable packaging volumes, we create random numbers between 1 and 10.</a:t>
            </a:r>
          </a:p>
          <a:p>
            <a:pPr lvl="1" eaLnBrk="1" hangingPunct="1"/>
            <a:r>
              <a:rPr lang="en-US" dirty="0"/>
              <a:t>=RAND()*9 + 1</a:t>
            </a:r>
          </a:p>
        </p:txBody>
      </p:sp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3" cstate="print"/>
          <a:srcRect t="7088" r="72870" b="64519"/>
          <a:stretch>
            <a:fillRect/>
          </a:stretch>
        </p:blipFill>
        <p:spPr bwMode="auto">
          <a:xfrm>
            <a:off x="1752600" y="3048000"/>
            <a:ext cx="4114800" cy="316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Excel Extended Functionality 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8664586-E056-473C-85FE-0DC9BCABFD03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Generating Random Numbers </a:t>
            </a:r>
            <a:r>
              <a:rPr lang="en-US" sz="2000" dirty="0"/>
              <a:t>(cont)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To generate a random integer, use the </a:t>
            </a:r>
            <a:r>
              <a:rPr lang="en-US" dirty="0">
                <a:solidFill>
                  <a:srgbClr val="00CC99"/>
                </a:solidFill>
              </a:rPr>
              <a:t>INT</a:t>
            </a:r>
            <a:r>
              <a:rPr lang="en-US" dirty="0"/>
              <a:t> function with the RAND function. 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The INT function rounds a number down to the nearest integer. </a:t>
            </a:r>
            <a:endParaRPr lang="en-US" i="1" dirty="0"/>
          </a:p>
          <a:p>
            <a:pPr lvl="1" eaLnBrk="1" hangingPunct="1">
              <a:lnSpc>
                <a:spcPct val="90000"/>
              </a:lnSpc>
            </a:pPr>
            <a:r>
              <a:rPr lang="en-US" i="1" dirty="0"/>
              <a:t>=INT(number)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/>
              <a:t>=INT(</a:t>
            </a:r>
            <a:r>
              <a:rPr lang="en-US" i="1" dirty="0" err="1"/>
              <a:t>range_name</a:t>
            </a:r>
            <a:r>
              <a:rPr lang="en-US" i="1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/>
              <a:t>=INT(</a:t>
            </a:r>
            <a:r>
              <a:rPr lang="en-US" i="1" dirty="0" err="1"/>
              <a:t>cell_referenced</a:t>
            </a:r>
            <a:r>
              <a:rPr lang="en-US" i="1" dirty="0"/>
              <a:t>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To generate random integers, we would apply the INT function to the RAND function by typing: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/>
              <a:t>=INT(RAND())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/>
              <a:t>=INT(RAND()*(n-1) + 1)</a:t>
            </a:r>
          </a:p>
        </p:txBody>
      </p:sp>
    </p:spTree>
  </p:cSld>
  <p:clrMapOvr>
    <a:masterClrMapping/>
  </p:clrMapOvr>
  <p:transition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Excel Extended Functionality 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88776B-7A0E-4C2B-9A1D-6AFC81578592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Generating Random Numbers </a:t>
            </a:r>
            <a:r>
              <a:rPr lang="en-US" sz="2000"/>
              <a:t>(cont)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The RANDBETWEEN function takes two parameters, which are the lower and upper limits of a range. </a:t>
            </a:r>
          </a:p>
          <a:p>
            <a:pPr lvl="1" eaLnBrk="1" hangingPunct="1"/>
            <a:r>
              <a:rPr lang="en-US" i="1"/>
              <a:t>=RANDBETWEEN(lower_limit, upper_limit)</a:t>
            </a:r>
          </a:p>
          <a:p>
            <a:pPr eaLnBrk="1" hangingPunct="1"/>
            <a:endParaRPr lang="en-US" i="1"/>
          </a:p>
          <a:p>
            <a:pPr eaLnBrk="1" hangingPunct="1"/>
            <a:r>
              <a:rPr lang="en-US"/>
              <a:t>To create random numbers between 1 and 10, you could type</a:t>
            </a:r>
          </a:p>
          <a:p>
            <a:pPr lvl="1" eaLnBrk="1" hangingPunct="1"/>
            <a:r>
              <a:rPr lang="en-US" i="1"/>
              <a:t>=RANDBETWEEN(1,10)</a:t>
            </a:r>
          </a:p>
        </p:txBody>
      </p:sp>
    </p:spTree>
  </p:cSld>
  <p:clrMapOvr>
    <a:masterClrMapping/>
  </p:clrMapOvr>
  <p:transition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Excel Extended Functionality 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649F06-A168-45A6-9E9C-87BA996E03F0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Generating Random Numbers </a:t>
            </a:r>
            <a:r>
              <a:rPr lang="en-US" sz="2000"/>
              <a:t>(cont)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To generate a random number from a particular distribution, we can use Excel’s </a:t>
            </a:r>
            <a:r>
              <a:rPr lang="en-US" i="1">
                <a:solidFill>
                  <a:srgbClr val="00CC99"/>
                </a:solidFill>
              </a:rPr>
              <a:t>inverse distribution</a:t>
            </a:r>
            <a:r>
              <a:rPr lang="en-US"/>
              <a:t> functions.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The general distribution Excel function is</a:t>
            </a:r>
          </a:p>
          <a:p>
            <a:pPr lvl="1" eaLnBrk="1" hangingPunct="1"/>
            <a:r>
              <a:rPr lang="en-US" i="1"/>
              <a:t>=DIST(</a:t>
            </a:r>
            <a:r>
              <a:rPr lang="en-US" i="1">
                <a:solidFill>
                  <a:srgbClr val="00CC99"/>
                </a:solidFill>
              </a:rPr>
              <a:t>x_value</a:t>
            </a:r>
            <a:r>
              <a:rPr lang="en-US" i="1"/>
              <a:t>, distribution_parameters, cumulative_value)</a:t>
            </a:r>
            <a:endParaRPr lang="en-US"/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The general inverse distribution Excel function is</a:t>
            </a:r>
          </a:p>
          <a:p>
            <a:pPr lvl="1" eaLnBrk="1" hangingPunct="1"/>
            <a:r>
              <a:rPr lang="en-US" i="1"/>
              <a:t>=DISTINV(</a:t>
            </a:r>
            <a:r>
              <a:rPr lang="en-US" i="1">
                <a:solidFill>
                  <a:srgbClr val="00CC99"/>
                </a:solidFill>
              </a:rPr>
              <a:t>probability</a:t>
            </a:r>
            <a:r>
              <a:rPr lang="en-US" i="1"/>
              <a:t>,</a:t>
            </a:r>
            <a:r>
              <a:rPr lang="en-US"/>
              <a:t> </a:t>
            </a:r>
            <a:r>
              <a:rPr lang="en-US" i="1"/>
              <a:t>distribution_parameters)</a:t>
            </a:r>
            <a:endParaRPr lang="en-US"/>
          </a:p>
          <a:p>
            <a:pPr lvl="1" eaLnBrk="1" hangingPunct="1"/>
            <a:endParaRPr lang="en-US"/>
          </a:p>
        </p:txBody>
      </p:sp>
    </p:spTree>
  </p:cSld>
  <p:clrMapOvr>
    <a:masterClrMapping/>
  </p:clrMapOvr>
  <p:transition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Excel Extended Functionality 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1AC86BE-B8AD-4845-B847-9E1D19A934CF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Generating Random Numbers </a:t>
            </a:r>
            <a:r>
              <a:rPr lang="en-US" sz="2000"/>
              <a:t>(cont)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We will use the RAND function as our value for the probability parameter to generate some number between 0 and 1.  </a:t>
            </a:r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r>
              <a:rPr lang="en-US"/>
              <a:t>For example, to generate random numbers from the </a:t>
            </a:r>
            <a:r>
              <a:rPr lang="en-US" i="1"/>
              <a:t>Normal</a:t>
            </a:r>
            <a:r>
              <a:rPr lang="en-US"/>
              <a:t> distribution, we would follow the format:  </a:t>
            </a:r>
            <a:endParaRPr lang="en-US" i="1"/>
          </a:p>
          <a:p>
            <a:pPr lvl="1" eaLnBrk="1" hangingPunct="1">
              <a:lnSpc>
                <a:spcPct val="90000"/>
              </a:lnSpc>
            </a:pPr>
            <a:r>
              <a:rPr lang="en-US" i="1"/>
              <a:t>=NORMINV(</a:t>
            </a:r>
            <a:r>
              <a:rPr lang="en-US" i="1">
                <a:solidFill>
                  <a:srgbClr val="00CC99"/>
                </a:solidFill>
              </a:rPr>
              <a:t>RAND()</a:t>
            </a:r>
            <a:r>
              <a:rPr lang="en-US" i="1"/>
              <a:t>, mean, std dev)</a:t>
            </a:r>
          </a:p>
          <a:p>
            <a:pPr eaLnBrk="1" hangingPunct="1">
              <a:lnSpc>
                <a:spcPct val="90000"/>
              </a:lnSpc>
            </a:pPr>
            <a:endParaRPr lang="en-US" i="1"/>
          </a:p>
          <a:p>
            <a:pPr eaLnBrk="1" hangingPunct="1">
              <a:lnSpc>
                <a:spcPct val="90000"/>
              </a:lnSpc>
            </a:pPr>
            <a:r>
              <a:rPr lang="en-US"/>
              <a:t>This inverse distribution function can be similarly used for other distributions: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BETAINV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BINOMINV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LOGINV</a:t>
            </a:r>
            <a:br>
              <a:rPr lang="en-US" i="1"/>
            </a:br>
            <a:endParaRPr lang="en-US" i="1"/>
          </a:p>
        </p:txBody>
      </p:sp>
    </p:spTree>
  </p:cSld>
  <p:clrMapOvr>
    <a:masterClrMapping/>
  </p:clrMapOvr>
  <p:transition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Excel Extended Functionality B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86DF0AD-42C5-4C91-831D-45793416630B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NORMINV Example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We generate a set of numbers from the Normal distribution with mean 50 and standard deviation 15. </a:t>
            </a:r>
          </a:p>
          <a:p>
            <a:pPr lvl="1" eaLnBrk="1" hangingPunct="1"/>
            <a:r>
              <a:rPr lang="en-US" i="1"/>
              <a:t>=NORMINV(RAND(), 50, 15)</a:t>
            </a:r>
            <a:endParaRPr lang="en-US"/>
          </a:p>
        </p:txBody>
      </p:sp>
      <p:pic>
        <p:nvPicPr>
          <p:cNvPr id="27654" name="Picture 4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t="11946" r="75282" b="56200"/>
          <a:stretch>
            <a:fillRect/>
          </a:stretch>
        </p:blipFill>
        <p:spPr bwMode="auto">
          <a:xfrm>
            <a:off x="1828800" y="2743200"/>
            <a:ext cx="38862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A525539-E117-4A25-8B01-EE556C5DFEEA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09600"/>
            <a:ext cx="76200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Random Numbers and Distributions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We use the RAND function in Excel to generate random numbers.</a:t>
            </a:r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r>
              <a:rPr lang="en-US"/>
              <a:t>The general distribution functions in Excel have the following format</a:t>
            </a:r>
          </a:p>
          <a:p>
            <a:pPr lvl="1" eaLnBrk="1" hangingPunct="1">
              <a:lnSpc>
                <a:spcPct val="90000"/>
              </a:lnSpc>
            </a:pPr>
            <a:endParaRPr lang="en-US" i="1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i="1"/>
              <a:t>=NORMDIST(x_value, mean, std_dev, cumulative_value)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/>
          </a:p>
          <a:p>
            <a:pPr eaLnBrk="1" hangingPunct="1">
              <a:lnSpc>
                <a:spcPct val="90000"/>
              </a:lnSpc>
            </a:pPr>
            <a:r>
              <a:rPr lang="en-US"/>
              <a:t>The </a:t>
            </a:r>
            <a:r>
              <a:rPr lang="en-US" i="1"/>
              <a:t>x-value</a:t>
            </a:r>
            <a:r>
              <a:rPr lang="en-US"/>
              <a:t> is the number for which we are calculating the distribution.</a:t>
            </a:r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r>
              <a:rPr lang="en-US"/>
              <a:t>The </a:t>
            </a:r>
            <a:r>
              <a:rPr lang="en-US" i="1"/>
              <a:t>cumulative value </a:t>
            </a:r>
            <a:r>
              <a:rPr lang="en-US"/>
              <a:t>is </a:t>
            </a:r>
            <a:r>
              <a:rPr lang="en-US" i="1"/>
              <a:t>TRUE</a:t>
            </a:r>
            <a:r>
              <a:rPr lang="en-US"/>
              <a:t> if we use the cumulative distribution function (cdf), or </a:t>
            </a:r>
            <a:r>
              <a:rPr lang="en-US" i="1"/>
              <a:t>FALSE </a:t>
            </a:r>
            <a:r>
              <a:rPr lang="en-US"/>
              <a:t>if we use the probability mass function (pmf).</a:t>
            </a:r>
          </a:p>
        </p:txBody>
      </p:sp>
    </p:spTree>
  </p:cSld>
  <p:clrMapOvr>
    <a:masterClrMapping/>
  </p:clrMapOvr>
  <p:transition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8BB9AA-41FD-4742-8D03-4DA670B73D41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Rand Num and Dist </a:t>
            </a:r>
            <a:r>
              <a:rPr lang="en-US" sz="2000"/>
              <a:t>(cont)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To generate a random number within a given distribution, we must use the inverse distribution functions.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The format of these inverse distribution functions is the following</a:t>
            </a:r>
          </a:p>
          <a:p>
            <a:pPr eaLnBrk="1" hangingPunct="1"/>
            <a:endParaRPr lang="en-US"/>
          </a:p>
          <a:p>
            <a:pPr lvl="1" eaLnBrk="1" hangingPunct="1"/>
            <a:r>
              <a:rPr lang="en-US" i="1"/>
              <a:t>=NORMINV(probability, mean, std_dev)</a:t>
            </a:r>
          </a:p>
          <a:p>
            <a:pPr eaLnBrk="1" hangingPunct="1"/>
            <a:endParaRPr lang="en-US" i="1"/>
          </a:p>
          <a:p>
            <a:pPr eaLnBrk="1" hangingPunct="1"/>
            <a:r>
              <a:rPr lang="en-US"/>
              <a:t>The </a:t>
            </a:r>
            <a:r>
              <a:rPr lang="en-US" i="1"/>
              <a:t>probability</a:t>
            </a:r>
            <a:r>
              <a:rPr lang="en-US"/>
              <a:t> parameter is a number between 0 and 1 associated with the given distribution.</a:t>
            </a:r>
          </a:p>
        </p:txBody>
      </p:sp>
    </p:spTree>
  </p:cSld>
  <p:clrMapOvr>
    <a:masterClrMapping/>
  </p:clrMapOvr>
  <p:transition>
    <p:strips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26999-763A-4503-9941-4F53BC2D8DEA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Rand Num and Dist </a:t>
            </a:r>
            <a:r>
              <a:rPr lang="en-US" sz="2000"/>
              <a:t>(cont)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We will use the RAND function as our value for this parameter to generate some numbers between 0 and 1.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For example, to generate ten random numbers in the </a:t>
            </a:r>
            <a:r>
              <a:rPr lang="en-US" i="1"/>
              <a:t>Normal</a:t>
            </a:r>
            <a:r>
              <a:rPr lang="en-US"/>
              <a:t> distribution, we would follow the format.</a:t>
            </a:r>
            <a:endParaRPr lang="en-US" i="1"/>
          </a:p>
          <a:p>
            <a:pPr lvl="1" eaLnBrk="1" hangingPunct="1"/>
            <a:endParaRPr lang="en-US" i="1"/>
          </a:p>
          <a:p>
            <a:pPr lvl="1" eaLnBrk="1" hangingPunct="1">
              <a:buFont typeface="Wingdings" pitchFamily="2" charset="2"/>
              <a:buNone/>
            </a:pPr>
            <a:r>
              <a:rPr lang="en-US" i="1"/>
              <a:t>=NORMINV(RAND(), mean, std dev)</a:t>
            </a:r>
          </a:p>
        </p:txBody>
      </p:sp>
    </p:spTree>
  </p:cSld>
  <p:clrMapOvr>
    <a:masterClrMapping/>
  </p:clrMapOvr>
  <p:transition>
    <p:strips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Excel Extended Functionality 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Simulating Future Stock Prices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stock price P</a:t>
            </a:r>
            <a:r>
              <a:rPr lang="en-US" sz="1400" dirty="0">
                <a:solidFill>
                  <a:srgbClr val="FF0000"/>
                </a:solidFill>
              </a:rPr>
              <a:t>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at any time t in the future is related (via Ito’s lemma) to the </a:t>
            </a:r>
            <a:r>
              <a:rPr lang="en-US" dirty="0">
                <a:solidFill>
                  <a:srgbClr val="FF0000"/>
                </a:solidFill>
              </a:rPr>
              <a:t>current price P</a:t>
            </a:r>
            <a:r>
              <a:rPr lang="en-US" sz="1400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by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	</a:t>
            </a:r>
            <a:r>
              <a:rPr lang="en-US" dirty="0">
                <a:solidFill>
                  <a:srgbClr val="00CC99"/>
                </a:solidFill>
              </a:rPr>
              <a:t>P</a:t>
            </a:r>
            <a:r>
              <a:rPr lang="en-US" sz="1400" dirty="0">
                <a:solidFill>
                  <a:srgbClr val="00CC99"/>
                </a:solidFill>
              </a:rPr>
              <a:t>t</a:t>
            </a:r>
            <a:r>
              <a:rPr lang="en-US" dirty="0">
                <a:solidFill>
                  <a:srgbClr val="00CC99"/>
                </a:solidFill>
              </a:rPr>
              <a:t> = P</a:t>
            </a:r>
            <a:r>
              <a:rPr lang="en-US" sz="1400" dirty="0">
                <a:solidFill>
                  <a:srgbClr val="00CC99"/>
                </a:solidFill>
              </a:rPr>
              <a:t>0</a:t>
            </a:r>
            <a:r>
              <a:rPr lang="en-US" dirty="0">
                <a:solidFill>
                  <a:srgbClr val="00CC99"/>
                </a:solidFill>
              </a:rPr>
              <a:t> * exp[( </a:t>
            </a:r>
            <a:r>
              <a:rPr lang="el-GR" dirty="0">
                <a:solidFill>
                  <a:srgbClr val="00CC99"/>
                </a:solidFill>
              </a:rPr>
              <a:t>μ</a:t>
            </a:r>
            <a:r>
              <a:rPr lang="en-US" dirty="0">
                <a:solidFill>
                  <a:srgbClr val="00CC99"/>
                </a:solidFill>
              </a:rPr>
              <a:t> - .5</a:t>
            </a:r>
            <a:r>
              <a:rPr lang="el-GR" dirty="0">
                <a:solidFill>
                  <a:srgbClr val="00CC99"/>
                </a:solidFill>
              </a:rPr>
              <a:t>σ</a:t>
            </a:r>
            <a:r>
              <a:rPr lang="en-US" dirty="0">
                <a:solidFill>
                  <a:srgbClr val="00CC99"/>
                </a:solidFill>
              </a:rPr>
              <a:t>^2)*t + </a:t>
            </a:r>
            <a:r>
              <a:rPr lang="el-GR" dirty="0">
                <a:solidFill>
                  <a:srgbClr val="00CC99"/>
                </a:solidFill>
              </a:rPr>
              <a:t>σ </a:t>
            </a:r>
            <a:r>
              <a:rPr lang="en-US" dirty="0">
                <a:solidFill>
                  <a:srgbClr val="00CC99"/>
                </a:solidFill>
              </a:rPr>
              <a:t>* Z * √t]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l-GR" dirty="0">
                <a:solidFill>
                  <a:srgbClr val="FF0000"/>
                </a:solidFill>
              </a:rPr>
              <a:t>μ</a:t>
            </a:r>
            <a:r>
              <a:rPr lang="en-CA" dirty="0"/>
              <a:t> ~ mean percentage growth rate of the stock</a:t>
            </a:r>
            <a:br>
              <a:rPr lang="en-CA" dirty="0"/>
            </a:br>
            <a:r>
              <a:rPr lang="el-GR" dirty="0">
                <a:solidFill>
                  <a:srgbClr val="FF0000"/>
                </a:solidFill>
              </a:rPr>
              <a:t>σ</a:t>
            </a:r>
            <a:r>
              <a:rPr lang="en-CA" dirty="0"/>
              <a:t> ~ standard deviation of the growth rate</a:t>
            </a:r>
            <a:br>
              <a:rPr lang="en-CA" dirty="0"/>
            </a:br>
            <a:r>
              <a:rPr lang="el-GR" dirty="0"/>
              <a:t>μ</a:t>
            </a:r>
            <a:r>
              <a:rPr lang="en-CA" dirty="0"/>
              <a:t> and </a:t>
            </a:r>
            <a:r>
              <a:rPr lang="el-GR" dirty="0"/>
              <a:t>σ</a:t>
            </a:r>
            <a:r>
              <a:rPr lang="en-CA" dirty="0"/>
              <a:t> are expressed as decimals (i.e. 6% =&gt; 0.06)</a:t>
            </a:r>
            <a:br>
              <a:rPr lang="en-CA" dirty="0"/>
            </a:br>
            <a:r>
              <a:rPr lang="en-CA" dirty="0">
                <a:solidFill>
                  <a:srgbClr val="FF0000"/>
                </a:solidFill>
              </a:rPr>
              <a:t>Z</a:t>
            </a:r>
            <a:r>
              <a:rPr lang="en-CA" dirty="0"/>
              <a:t> ~ N(0,1) i.e. standard normal random variable</a:t>
            </a:r>
            <a:br>
              <a:rPr lang="en-CA" dirty="0"/>
            </a:br>
            <a:r>
              <a:rPr lang="en-CA" dirty="0"/>
              <a:t>- all units are measured with respect to a common time unit (</a:t>
            </a:r>
            <a:r>
              <a:rPr lang="en-CA" dirty="0" err="1"/>
              <a:t>i.e</a:t>
            </a:r>
            <a:r>
              <a:rPr lang="en-CA" dirty="0"/>
              <a:t> a year)</a:t>
            </a:r>
          </a:p>
          <a:p>
            <a:pPr eaLnBrk="1" hangingPunct="1">
              <a:lnSpc>
                <a:spcPct val="90000"/>
              </a:lnSpc>
            </a:pPr>
            <a:endParaRPr lang="en-CA" dirty="0"/>
          </a:p>
          <a:p>
            <a:pPr eaLnBrk="1" hangingPunct="1">
              <a:lnSpc>
                <a:spcPct val="90000"/>
              </a:lnSpc>
            </a:pPr>
            <a:r>
              <a:rPr lang="en-CA">
                <a:solidFill>
                  <a:srgbClr val="00CC99"/>
                </a:solidFill>
              </a:rPr>
              <a:t>When </a:t>
            </a:r>
            <a:r>
              <a:rPr lang="en-CA" dirty="0">
                <a:solidFill>
                  <a:srgbClr val="00CC99"/>
                </a:solidFill>
              </a:rPr>
              <a:t>simulating future stock prices</a:t>
            </a:r>
            <a:r>
              <a:rPr lang="en-CA" dirty="0"/>
              <a:t>, the growth rate, </a:t>
            </a:r>
            <a:r>
              <a:rPr lang="el-GR" dirty="0"/>
              <a:t>μ</a:t>
            </a:r>
            <a:r>
              <a:rPr lang="en-CA" dirty="0"/>
              <a:t>, </a:t>
            </a:r>
            <a:r>
              <a:rPr lang="en-CA" dirty="0">
                <a:solidFill>
                  <a:srgbClr val="FF0000"/>
                </a:solidFill>
              </a:rPr>
              <a:t>is the stock’s growth rate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Stock Price Simulation </a:t>
            </a:r>
            <a:endParaRPr lang="en-US" dirty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dirty="0"/>
              <a:t>Construct a dynamic histogram of </a:t>
            </a:r>
            <a:r>
              <a:rPr lang="en-CA"/>
              <a:t>the simulated stock prices.</a:t>
            </a:r>
            <a:endParaRPr lang="en-CA" dirty="0"/>
          </a:p>
          <a:p>
            <a:pPr eaLnBrk="1" hangingPunct="1">
              <a:lnSpc>
                <a:spcPct val="90000"/>
              </a:lnSpc>
              <a:buNone/>
            </a:pPr>
            <a:endParaRPr lang="en-CA" dirty="0"/>
          </a:p>
          <a:p>
            <a:pPr eaLnBrk="1" hangingPunct="1">
              <a:lnSpc>
                <a:spcPct val="90000"/>
              </a:lnSpc>
            </a:pPr>
            <a:r>
              <a:rPr lang="en-CA" dirty="0"/>
              <a:t>1) In cells </a:t>
            </a:r>
            <a:r>
              <a:rPr lang="en-CA" dirty="0">
                <a:solidFill>
                  <a:srgbClr val="FF0000"/>
                </a:solidFill>
              </a:rPr>
              <a:t>H3</a:t>
            </a:r>
            <a:r>
              <a:rPr lang="en-CA" dirty="0"/>
              <a:t> and </a:t>
            </a:r>
            <a:r>
              <a:rPr lang="en-CA" dirty="0">
                <a:solidFill>
                  <a:srgbClr val="FF0000"/>
                </a:solidFill>
              </a:rPr>
              <a:t>H4</a:t>
            </a:r>
            <a:r>
              <a:rPr lang="en-CA" dirty="0"/>
              <a:t> put the respective </a:t>
            </a:r>
            <a:r>
              <a:rPr lang="en-CA"/>
              <a:t>values “20.00</a:t>
            </a:r>
            <a:r>
              <a:rPr lang="en-CA" dirty="0"/>
              <a:t>” </a:t>
            </a:r>
            <a:r>
              <a:rPr lang="en-CA"/>
              <a:t>and “22.50” </a:t>
            </a:r>
            <a:r>
              <a:rPr lang="en-CA" dirty="0"/>
              <a:t>and change </a:t>
            </a:r>
            <a:r>
              <a:rPr lang="en-CA"/>
              <a:t>their dollars </a:t>
            </a:r>
            <a:r>
              <a:rPr lang="en-CA" dirty="0"/>
              <a:t>to percent.  </a:t>
            </a:r>
          </a:p>
          <a:p>
            <a:pPr eaLnBrk="1" hangingPunct="1">
              <a:lnSpc>
                <a:spcPct val="90000"/>
              </a:lnSpc>
            </a:pPr>
            <a:endParaRPr lang="en-CA" dirty="0"/>
          </a:p>
          <a:p>
            <a:pPr eaLnBrk="1" hangingPunct="1">
              <a:lnSpc>
                <a:spcPct val="90000"/>
              </a:lnSpc>
            </a:pPr>
            <a:r>
              <a:rPr lang="en-CA" dirty="0"/>
              <a:t>2) Select both cells, put the cursor on the bottom right corner until it turns to a “+”, and drag down until the series </a:t>
            </a:r>
            <a:r>
              <a:rPr lang="en-CA"/>
              <a:t>reaches “</a:t>
            </a:r>
            <a:r>
              <a:rPr lang="en-CA">
                <a:solidFill>
                  <a:srgbClr val="FF0000"/>
                </a:solidFill>
              </a:rPr>
              <a:t>75.00</a:t>
            </a:r>
            <a:r>
              <a:rPr lang="en-CA"/>
              <a:t>”.</a:t>
            </a:r>
            <a:endParaRPr lang="en-CA" dirty="0"/>
          </a:p>
          <a:p>
            <a:pPr eaLnBrk="1" hangingPunct="1">
              <a:lnSpc>
                <a:spcPct val="90000"/>
              </a:lnSpc>
            </a:pPr>
            <a:endParaRPr lang="en-CA" dirty="0"/>
          </a:p>
          <a:p>
            <a:pPr eaLnBrk="1" hangingPunct="1">
              <a:lnSpc>
                <a:spcPct val="90000"/>
              </a:lnSpc>
            </a:pPr>
            <a:r>
              <a:rPr lang="en-CA" dirty="0"/>
              <a:t>3) Now place an array formula into cells I3</a:t>
            </a:r>
            <a:r>
              <a:rPr lang="en-CA"/>
              <a:t>:I25. </a:t>
            </a:r>
            <a:r>
              <a:rPr lang="en-CA" dirty="0"/>
              <a:t>Click into cell I3 and drag down </a:t>
            </a:r>
            <a:r>
              <a:rPr lang="en-CA"/>
              <a:t>through I25. </a:t>
            </a:r>
            <a:r>
              <a:rPr lang="en-CA" dirty="0"/>
              <a:t>In I3 enter the formula: 		“=</a:t>
            </a:r>
            <a:r>
              <a:rPr lang="en-CA">
                <a:solidFill>
                  <a:srgbClr val="FF0000"/>
                </a:solidFill>
              </a:rPr>
              <a:t>Frequency(B20:B4019,</a:t>
            </a:r>
            <a:r>
              <a:rPr lang="en-CA" dirty="0">
                <a:solidFill>
                  <a:srgbClr val="FF0000"/>
                </a:solidFill>
              </a:rPr>
              <a:t>H3</a:t>
            </a:r>
            <a:r>
              <a:rPr lang="en-CA">
                <a:solidFill>
                  <a:srgbClr val="FF0000"/>
                </a:solidFill>
              </a:rPr>
              <a:t>:H25)</a:t>
            </a:r>
            <a:r>
              <a:rPr lang="en-CA"/>
              <a:t>”, </a:t>
            </a:r>
            <a:br>
              <a:rPr lang="en-CA" dirty="0"/>
            </a:br>
            <a:r>
              <a:rPr lang="en-CA" dirty="0"/>
              <a:t>	</a:t>
            </a:r>
            <a:r>
              <a:rPr lang="en-CA" u="sng" dirty="0">
                <a:solidFill>
                  <a:srgbClr val="FF0000"/>
                </a:solidFill>
              </a:rPr>
              <a:t>BUT DO NOT PRESS THE ENTER KEY</a:t>
            </a:r>
          </a:p>
          <a:p>
            <a:pPr eaLnBrk="1" hangingPunct="1">
              <a:lnSpc>
                <a:spcPct val="90000"/>
              </a:lnSpc>
            </a:pPr>
            <a:endParaRPr lang="en-CA" u="sng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CA" dirty="0"/>
              <a:t>Holding down, simultaneously, the “</a:t>
            </a:r>
            <a:r>
              <a:rPr lang="en-CA" dirty="0">
                <a:solidFill>
                  <a:srgbClr val="FF0000"/>
                </a:solidFill>
              </a:rPr>
              <a:t>Ctrl</a:t>
            </a:r>
            <a:r>
              <a:rPr lang="en-CA" dirty="0"/>
              <a:t>”+ “ </a:t>
            </a:r>
            <a:r>
              <a:rPr lang="en-CA" dirty="0">
                <a:solidFill>
                  <a:srgbClr val="FF0000"/>
                </a:solidFill>
              </a:rPr>
              <a:t>Shift</a:t>
            </a:r>
            <a:r>
              <a:rPr lang="en-CA" dirty="0"/>
              <a:t>” now hit the “</a:t>
            </a:r>
            <a:r>
              <a:rPr lang="en-CA" dirty="0">
                <a:solidFill>
                  <a:srgbClr val="FF0000"/>
                </a:solidFill>
              </a:rPr>
              <a:t>Enter</a:t>
            </a:r>
            <a:r>
              <a:rPr lang="en-CA" dirty="0"/>
              <a:t>” key to enter the array formula into the range</a:t>
            </a:r>
          </a:p>
          <a:p>
            <a:pPr eaLnBrk="1" hangingPunct="1">
              <a:lnSpc>
                <a:spcPct val="90000"/>
              </a:lnSpc>
            </a:pPr>
            <a:endParaRPr lang="en-CA" dirty="0"/>
          </a:p>
        </p:txBody>
      </p:sp>
    </p:spTree>
  </p:cSld>
  <p:clrMapOvr>
    <a:masterClrMapping/>
  </p:clrMapOvr>
  <p:transition>
    <p:strips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Stock Price Simulation </a:t>
            </a:r>
            <a:endParaRPr lang="en-US" dirty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dirty="0"/>
              <a:t>Now, every time you press the F9 key to re-run the Data Table, the updated frequencies will be reflected in the table.</a:t>
            </a:r>
          </a:p>
          <a:p>
            <a:pPr eaLnBrk="1" hangingPunct="1">
              <a:lnSpc>
                <a:spcPct val="90000"/>
              </a:lnSpc>
            </a:pPr>
            <a:endParaRPr lang="en-CA" dirty="0"/>
          </a:p>
          <a:p>
            <a:pPr eaLnBrk="1" hangingPunct="1">
              <a:lnSpc>
                <a:spcPct val="90000"/>
              </a:lnSpc>
            </a:pPr>
            <a:r>
              <a:rPr lang="en-CA" dirty="0"/>
              <a:t>Now add a histogram figure to visualize this output.</a:t>
            </a:r>
          </a:p>
          <a:p>
            <a:pPr eaLnBrk="1" hangingPunct="1"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r>
              <a:rPr lang="en-CA" dirty="0"/>
              <a:t>1) In the “Insert" ribbon, “Charts" section, select “</a:t>
            </a:r>
            <a:r>
              <a:rPr lang="en-CA" dirty="0">
                <a:solidFill>
                  <a:srgbClr val="FF0000"/>
                </a:solidFill>
              </a:rPr>
              <a:t>Column</a:t>
            </a:r>
            <a:r>
              <a:rPr lang="en-CA" dirty="0"/>
              <a:t>” and “</a:t>
            </a:r>
            <a:r>
              <a:rPr lang="en-CA" dirty="0">
                <a:solidFill>
                  <a:srgbClr val="FF0000"/>
                </a:solidFill>
              </a:rPr>
              <a:t>Clustered Column</a:t>
            </a:r>
            <a:r>
              <a:rPr lang="en-CA" dirty="0"/>
              <a:t>”</a:t>
            </a:r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r>
              <a:rPr lang="en-CA" dirty="0"/>
              <a:t>2) Either </a:t>
            </a:r>
            <a:r>
              <a:rPr lang="en-CA" dirty="0">
                <a:solidFill>
                  <a:srgbClr val="FF0000"/>
                </a:solidFill>
              </a:rPr>
              <a:t>right click </a:t>
            </a:r>
            <a:r>
              <a:rPr lang="en-CA" dirty="0"/>
              <a:t>on the chart and choose </a:t>
            </a:r>
            <a:r>
              <a:rPr lang="en-CA" dirty="0">
                <a:solidFill>
                  <a:srgbClr val="FF0000"/>
                </a:solidFill>
              </a:rPr>
              <a:t>Select Data </a:t>
            </a:r>
            <a:r>
              <a:rPr lang="en-CA" dirty="0"/>
              <a:t>or Design Ribbon&gt;Data&gt;Select Data.</a:t>
            </a:r>
          </a:p>
        </p:txBody>
      </p:sp>
    </p:spTree>
  </p:cSld>
  <p:clrMapOvr>
    <a:masterClrMapping/>
  </p:clrMapOvr>
  <p:transition>
    <p:strips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Stock Price Simulation </a:t>
            </a:r>
            <a:endParaRPr lang="en-US" dirty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dirty="0"/>
              <a:t>3) Enter the range </a:t>
            </a:r>
            <a:r>
              <a:rPr lang="en-CA" dirty="0">
                <a:solidFill>
                  <a:srgbClr val="FF0000"/>
                </a:solidFill>
              </a:rPr>
              <a:t>I3</a:t>
            </a:r>
            <a:r>
              <a:rPr lang="en-CA">
                <a:solidFill>
                  <a:srgbClr val="FF0000"/>
                </a:solidFill>
              </a:rPr>
              <a:t>:I25</a:t>
            </a:r>
            <a:r>
              <a:rPr lang="en-CA"/>
              <a:t> </a:t>
            </a:r>
            <a:r>
              <a:rPr lang="en-CA" dirty="0"/>
              <a:t>as the </a:t>
            </a:r>
            <a:r>
              <a:rPr lang="en-CA" dirty="0">
                <a:solidFill>
                  <a:srgbClr val="FF0000"/>
                </a:solidFill>
              </a:rPr>
              <a:t>Legend Entries (Series)</a:t>
            </a:r>
          </a:p>
          <a:p>
            <a:pPr eaLnBrk="1" hangingPunct="1">
              <a:lnSpc>
                <a:spcPct val="90000"/>
              </a:lnSpc>
            </a:pP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BD79C2-6A99-4804-9DC3-AD83A5DF308D}"/>
              </a:ext>
            </a:extLst>
          </p:cNvPr>
          <p:cNvPicPr/>
          <p:nvPr/>
        </p:nvPicPr>
        <p:blipFill rotWithShape="1">
          <a:blip r:embed="rId3"/>
          <a:srcRect l="43750" t="28221" r="13461" b="29020"/>
          <a:stretch/>
        </p:blipFill>
        <p:spPr bwMode="auto">
          <a:xfrm>
            <a:off x="1524000" y="2047874"/>
            <a:ext cx="7162800" cy="43529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2895600" y="2438400"/>
            <a:ext cx="2286000" cy="533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1676400" y="3962400"/>
            <a:ext cx="914400" cy="381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Stock Price Simulation </a:t>
            </a:r>
            <a:endParaRPr lang="en-US" dirty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dirty="0"/>
              <a:t>4) </a:t>
            </a:r>
            <a:r>
              <a:rPr lang="en-CA" dirty="0">
                <a:solidFill>
                  <a:srgbClr val="FF0000"/>
                </a:solidFill>
              </a:rPr>
              <a:t>Edit</a:t>
            </a:r>
            <a:r>
              <a:rPr lang="en-CA" dirty="0"/>
              <a:t> the </a:t>
            </a:r>
            <a:r>
              <a:rPr lang="en-CA" dirty="0">
                <a:solidFill>
                  <a:srgbClr val="FF0000"/>
                </a:solidFill>
              </a:rPr>
              <a:t>Horizontal (Category) Axis Labels </a:t>
            </a:r>
            <a:r>
              <a:rPr lang="en-CA" dirty="0"/>
              <a:t>and enter the range </a:t>
            </a:r>
            <a:r>
              <a:rPr lang="en-CA" dirty="0">
                <a:solidFill>
                  <a:srgbClr val="FF0000"/>
                </a:solidFill>
              </a:rPr>
              <a:t>H3</a:t>
            </a:r>
            <a:r>
              <a:rPr lang="en-CA">
                <a:solidFill>
                  <a:srgbClr val="FF0000"/>
                </a:solidFill>
              </a:rPr>
              <a:t>:H25</a:t>
            </a:r>
            <a:endParaRPr lang="en-CA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7D1D84-BCBE-4F9C-AD84-7DFEA78F0EF5}"/>
              </a:ext>
            </a:extLst>
          </p:cNvPr>
          <p:cNvPicPr/>
          <p:nvPr/>
        </p:nvPicPr>
        <p:blipFill rotWithShape="1">
          <a:blip r:embed="rId3"/>
          <a:srcRect l="43429" t="28221" r="13141" b="29020"/>
          <a:stretch/>
        </p:blipFill>
        <p:spPr bwMode="auto">
          <a:xfrm>
            <a:off x="1447800" y="2326640"/>
            <a:ext cx="7239000" cy="4074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5320748" y="4114800"/>
            <a:ext cx="914400" cy="381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971800" y="2590800"/>
            <a:ext cx="2286000" cy="8382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Stock Price Simulation </a:t>
            </a:r>
            <a:endParaRPr lang="en-US" dirty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/>
              <a:t>5) </a:t>
            </a:r>
            <a:r>
              <a:rPr lang="en-CA">
                <a:solidFill>
                  <a:srgbClr val="FF0000"/>
                </a:solidFill>
              </a:rPr>
              <a:t>Layout Ribbon&gt;Labels </a:t>
            </a:r>
            <a:r>
              <a:rPr lang="en-CA"/>
              <a:t>and enter appropriate </a:t>
            </a:r>
            <a:r>
              <a:rPr lang="en-CA">
                <a:solidFill>
                  <a:srgbClr val="FF0000"/>
                </a:solidFill>
              </a:rPr>
              <a:t>title</a:t>
            </a:r>
            <a:r>
              <a:rPr lang="en-CA"/>
              <a:t> and </a:t>
            </a:r>
            <a:r>
              <a:rPr lang="en-CA">
                <a:solidFill>
                  <a:srgbClr val="FF0000"/>
                </a:solidFill>
              </a:rPr>
              <a:t>axis labels</a:t>
            </a:r>
            <a:r>
              <a:rPr lang="en-CA"/>
              <a:t>. </a:t>
            </a:r>
            <a:br>
              <a:rPr lang="en-CA"/>
            </a:br>
            <a:br>
              <a:rPr lang="en-CA"/>
            </a:br>
            <a:r>
              <a:rPr lang="en-CA">
                <a:solidFill>
                  <a:srgbClr val="FF0000"/>
                </a:solidFill>
              </a:rPr>
              <a:t> Chart Title&gt;</a:t>
            </a:r>
            <a:r>
              <a:rPr lang="en-CA"/>
              <a:t> </a:t>
            </a:r>
            <a:r>
              <a:rPr lang="en-CA">
                <a:solidFill>
                  <a:srgbClr val="FF0000"/>
                </a:solidFill>
              </a:rPr>
              <a:t>Above Chart</a:t>
            </a:r>
            <a:r>
              <a:rPr lang="en-CA"/>
              <a:t>. “Simulation of Stock Prices in 6 Months Time” </a:t>
            </a:r>
            <a:br>
              <a:rPr lang="en-CA"/>
            </a:br>
            <a:br>
              <a:rPr lang="en-CA"/>
            </a:br>
            <a:r>
              <a:rPr lang="en-CA">
                <a:solidFill>
                  <a:srgbClr val="FF0000"/>
                </a:solidFill>
              </a:rPr>
              <a:t>Axis Title&gt;Primary Horizontal Axis Title&gt;Title Below Axis</a:t>
            </a:r>
            <a:r>
              <a:rPr lang="en-CA"/>
              <a:t>. “Simulated Stock Price (in Dollars)” </a:t>
            </a:r>
            <a:br>
              <a:rPr lang="en-CA"/>
            </a:br>
            <a:br>
              <a:rPr lang="en-CA"/>
            </a:br>
            <a:r>
              <a:rPr lang="en-CA">
                <a:solidFill>
                  <a:srgbClr val="FF0000"/>
                </a:solidFill>
              </a:rPr>
              <a:t>Axis Title&gt;Primary Vertical Axis Title&gt;Rotated Title</a:t>
            </a:r>
            <a:r>
              <a:rPr lang="en-CA"/>
              <a:t>. “Stock Price Frequency in 4000  Simulations” </a:t>
            </a:r>
            <a:br>
              <a:rPr lang="en-CA"/>
            </a:br>
            <a:br>
              <a:rPr lang="en-CA"/>
            </a:br>
            <a:br>
              <a:rPr lang="en-CA"/>
            </a:br>
            <a:br>
              <a:rPr lang="en-CA"/>
            </a:br>
            <a:br>
              <a:rPr lang="en-CA"/>
            </a:br>
            <a:endParaRPr lang="en-CA"/>
          </a:p>
          <a:p>
            <a:pPr>
              <a:lnSpc>
                <a:spcPct val="90000"/>
              </a:lnSpc>
            </a:pPr>
            <a:endParaRPr lang="en-CA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CA" dirty="0"/>
          </a:p>
        </p:txBody>
      </p:sp>
    </p:spTree>
  </p:cSld>
  <p:clrMapOvr>
    <a:masterClrMapping/>
  </p:clrMapOvr>
  <p:transition>
    <p:strips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Stock Price Simulation </a:t>
            </a:r>
            <a:endParaRPr lang="en-US" dirty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dirty="0"/>
              <a:t>6) Your dynamic chart should now look like (F9 key):</a:t>
            </a:r>
          </a:p>
          <a:p>
            <a:pPr>
              <a:lnSpc>
                <a:spcPct val="90000"/>
              </a:lnSpc>
            </a:pPr>
            <a:endParaRPr lang="en-CA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5DAFDB-87FE-4C3F-AE87-A00A5F78C364}"/>
              </a:ext>
            </a:extLst>
          </p:cNvPr>
          <p:cNvPicPr/>
          <p:nvPr/>
        </p:nvPicPr>
        <p:blipFill rotWithShape="1">
          <a:blip r:embed="rId3"/>
          <a:srcRect l="49038" t="33476" r="8939" b="19326"/>
          <a:stretch/>
        </p:blipFill>
        <p:spPr bwMode="auto">
          <a:xfrm>
            <a:off x="1235765" y="2209482"/>
            <a:ext cx="7070035" cy="39627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strips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Stock Price Path Simulation</a:t>
            </a:r>
            <a:endParaRPr lang="en-US" dirty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/>
              <a:t>In evaluating securities, you may require </a:t>
            </a:r>
            <a:r>
              <a:rPr lang="en-CA" dirty="0"/>
              <a:t>a knowledge of </a:t>
            </a:r>
            <a:r>
              <a:rPr lang="en-CA"/>
              <a:t>the price </a:t>
            </a:r>
            <a:r>
              <a:rPr lang="en-CA" dirty="0">
                <a:solidFill>
                  <a:srgbClr val="FF0000"/>
                </a:solidFill>
              </a:rPr>
              <a:t>throughout the </a:t>
            </a:r>
            <a:r>
              <a:rPr lang="en-CA">
                <a:solidFill>
                  <a:srgbClr val="FF0000"/>
                </a:solidFill>
              </a:rPr>
              <a:t>entire period </a:t>
            </a:r>
            <a:r>
              <a:rPr lang="en-CA" dirty="0">
                <a:solidFill>
                  <a:srgbClr val="FF0000"/>
                </a:solidFill>
              </a:rPr>
              <a:t>of </a:t>
            </a:r>
            <a:r>
              <a:rPr lang="en-CA">
                <a:solidFill>
                  <a:srgbClr val="FF0000"/>
                </a:solidFill>
              </a:rPr>
              <a:t>the security </a:t>
            </a:r>
            <a:br>
              <a:rPr lang="en-CA" dirty="0"/>
            </a:br>
            <a:r>
              <a:rPr lang="en-CA" dirty="0"/>
              <a:t>(not just at one future point in time)</a:t>
            </a:r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r>
              <a:rPr lang="en-CA" dirty="0"/>
              <a:t>Note that the security price at any point in time will logically depend upon the price at the point in time </a:t>
            </a:r>
            <a:r>
              <a:rPr lang="en-CA" dirty="0">
                <a:solidFill>
                  <a:srgbClr val="FF0000"/>
                </a:solidFill>
              </a:rPr>
              <a:t>immediately preceding </a:t>
            </a:r>
            <a:r>
              <a:rPr lang="en-CA" dirty="0"/>
              <a:t>it</a:t>
            </a:r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r>
              <a:rPr lang="en-CA" dirty="0"/>
              <a:t>This implies the “</a:t>
            </a:r>
            <a:r>
              <a:rPr lang="en-CA" dirty="0">
                <a:solidFill>
                  <a:srgbClr val="FF0000"/>
                </a:solidFill>
              </a:rPr>
              <a:t>path dependent</a:t>
            </a:r>
            <a:r>
              <a:rPr lang="en-CA"/>
              <a:t>” nature </a:t>
            </a:r>
            <a:r>
              <a:rPr lang="en-CA" dirty="0"/>
              <a:t>of the security pricing</a:t>
            </a:r>
          </a:p>
          <a:p>
            <a:pPr eaLnBrk="1" hangingPunct="1">
              <a:lnSpc>
                <a:spcPct val="90000"/>
              </a:lnSpc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83480227"/>
      </p:ext>
    </p:extLst>
  </p:cSld>
  <p:clrMapOvr>
    <a:masterClrMapping/>
  </p:clrMapOvr>
  <p:transition>
    <p:strips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A7710D-CD63-40F6-A13D-67F38E9EAB8F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Path Dependent Stock Price Simulation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dirty="0"/>
              <a:t>In generating a path of stock prices, again use the formula:</a:t>
            </a:r>
            <a:br>
              <a:rPr lang="en-CA" dirty="0"/>
            </a:br>
            <a:br>
              <a:rPr lang="en-CA" dirty="0"/>
            </a:br>
            <a:r>
              <a:rPr lang="en-US" dirty="0">
                <a:solidFill>
                  <a:srgbClr val="00CC99"/>
                </a:solidFill>
              </a:rPr>
              <a:t> 	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sz="1400" dirty="0">
                <a:solidFill>
                  <a:srgbClr val="FF0000"/>
                </a:solidFill>
              </a:rPr>
              <a:t>t</a:t>
            </a:r>
            <a:r>
              <a:rPr lang="en-US" dirty="0">
                <a:solidFill>
                  <a:srgbClr val="FF0000"/>
                </a:solidFill>
              </a:rPr>
              <a:t> = P</a:t>
            </a:r>
            <a:r>
              <a:rPr lang="en-US" sz="1400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FF0000"/>
                </a:solidFill>
              </a:rPr>
              <a:t> * exp[( </a:t>
            </a:r>
            <a:r>
              <a:rPr lang="el-GR" dirty="0">
                <a:solidFill>
                  <a:srgbClr val="FF0000"/>
                </a:solidFill>
              </a:rPr>
              <a:t>μ</a:t>
            </a:r>
            <a:r>
              <a:rPr lang="en-US" dirty="0">
                <a:solidFill>
                  <a:srgbClr val="FF0000"/>
                </a:solidFill>
              </a:rPr>
              <a:t> - .5</a:t>
            </a:r>
            <a:r>
              <a:rPr lang="el-GR" dirty="0">
                <a:solidFill>
                  <a:srgbClr val="FF0000"/>
                </a:solidFill>
              </a:rPr>
              <a:t>σ</a:t>
            </a:r>
            <a:r>
              <a:rPr lang="en-US" dirty="0">
                <a:solidFill>
                  <a:srgbClr val="FF0000"/>
                </a:solidFill>
              </a:rPr>
              <a:t>^2)*t + </a:t>
            </a:r>
            <a:r>
              <a:rPr lang="el-GR" dirty="0">
                <a:solidFill>
                  <a:srgbClr val="FF0000"/>
                </a:solidFill>
              </a:rPr>
              <a:t>σ </a:t>
            </a:r>
            <a:r>
              <a:rPr lang="en-US" dirty="0">
                <a:solidFill>
                  <a:srgbClr val="FF0000"/>
                </a:solidFill>
              </a:rPr>
              <a:t>* Z * √t]</a:t>
            </a:r>
            <a:endParaRPr lang="en-CA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r>
              <a:rPr lang="en-CA" dirty="0"/>
              <a:t>For path dependent stock pricing, </a:t>
            </a:r>
            <a:br>
              <a:rPr lang="en-CA" dirty="0"/>
            </a:br>
            <a:br>
              <a:rPr lang="en-CA" dirty="0"/>
            </a:br>
            <a:r>
              <a:rPr lang="en-CA" dirty="0"/>
              <a:t>		the </a:t>
            </a:r>
            <a:r>
              <a:rPr lang="en-CA" dirty="0">
                <a:solidFill>
                  <a:srgbClr val="FF0000"/>
                </a:solidFill>
              </a:rPr>
              <a:t>stock price at </a:t>
            </a:r>
            <a:r>
              <a:rPr lang="en-CA" u="sng" dirty="0">
                <a:solidFill>
                  <a:srgbClr val="FF0000"/>
                </a:solidFill>
              </a:rPr>
              <a:t>time t</a:t>
            </a:r>
            <a:r>
              <a:rPr lang="en-CA" dirty="0"/>
              <a:t>,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sz="1400" dirty="0">
                <a:solidFill>
                  <a:srgbClr val="FF0000"/>
                </a:solidFill>
              </a:rPr>
              <a:t>t</a:t>
            </a:r>
            <a:r>
              <a:rPr lang="en-CA" dirty="0"/>
              <a:t>, </a:t>
            </a:r>
            <a:br>
              <a:rPr lang="en-CA" dirty="0"/>
            </a:br>
            <a:br>
              <a:rPr lang="en-CA" dirty="0"/>
            </a:br>
            <a:r>
              <a:rPr lang="en-CA" dirty="0"/>
              <a:t>is generated using </a:t>
            </a:r>
            <a:br>
              <a:rPr lang="en-CA" dirty="0"/>
            </a:br>
            <a:br>
              <a:rPr lang="en-CA" dirty="0"/>
            </a:br>
            <a:r>
              <a:rPr lang="en-CA" dirty="0"/>
              <a:t>		</a:t>
            </a:r>
            <a:r>
              <a:rPr lang="en-CA" dirty="0">
                <a:solidFill>
                  <a:srgbClr val="FF0000"/>
                </a:solidFill>
              </a:rPr>
              <a:t>the stock price at </a:t>
            </a:r>
            <a:r>
              <a:rPr lang="en-CA" u="sng" dirty="0">
                <a:solidFill>
                  <a:srgbClr val="FF0000"/>
                </a:solidFill>
              </a:rPr>
              <a:t>time </a:t>
            </a:r>
            <a:r>
              <a:rPr lang="en-CA" u="sng">
                <a:solidFill>
                  <a:srgbClr val="FF0000"/>
                </a:solidFill>
              </a:rPr>
              <a:t>t-1 </a:t>
            </a:r>
            <a:r>
              <a:rPr lang="en-CA"/>
              <a:t>instead of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sz="1400" dirty="0">
                <a:solidFill>
                  <a:srgbClr val="FF0000"/>
                </a:solidFill>
              </a:rPr>
              <a:t>0 </a:t>
            </a:r>
          </a:p>
          <a:p>
            <a:pPr>
              <a:lnSpc>
                <a:spcPct val="90000"/>
              </a:lnSpc>
            </a:pPr>
            <a:endParaRPr lang="en-US" sz="14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CA" dirty="0"/>
              <a:t>Namely:</a:t>
            </a:r>
            <a:br>
              <a:rPr lang="en-CA" dirty="0"/>
            </a:br>
            <a:br>
              <a:rPr lang="en-CA" dirty="0"/>
            </a:br>
            <a:r>
              <a:rPr lang="en-US" dirty="0">
                <a:solidFill>
                  <a:srgbClr val="00CC99"/>
                </a:solidFill>
              </a:rPr>
              <a:t> 	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sz="1400" dirty="0">
                <a:solidFill>
                  <a:srgbClr val="FF0000"/>
                </a:solidFill>
              </a:rPr>
              <a:t>t</a:t>
            </a:r>
            <a:r>
              <a:rPr lang="en-US" dirty="0">
                <a:solidFill>
                  <a:srgbClr val="FF0000"/>
                </a:solidFill>
              </a:rPr>
              <a:t> = P</a:t>
            </a:r>
            <a:r>
              <a:rPr lang="en-US" sz="1400" dirty="0">
                <a:solidFill>
                  <a:srgbClr val="FF0000"/>
                </a:solidFill>
              </a:rPr>
              <a:t>t-1</a:t>
            </a:r>
            <a:r>
              <a:rPr lang="en-US" dirty="0">
                <a:solidFill>
                  <a:srgbClr val="FF0000"/>
                </a:solidFill>
              </a:rPr>
              <a:t> * exp[( </a:t>
            </a:r>
            <a:r>
              <a:rPr lang="el-GR" dirty="0">
                <a:solidFill>
                  <a:srgbClr val="FF0000"/>
                </a:solidFill>
              </a:rPr>
              <a:t>μ</a:t>
            </a:r>
            <a:r>
              <a:rPr lang="en-US" dirty="0">
                <a:solidFill>
                  <a:srgbClr val="FF0000"/>
                </a:solidFill>
              </a:rPr>
              <a:t> - .5</a:t>
            </a:r>
            <a:r>
              <a:rPr lang="el-GR" dirty="0">
                <a:solidFill>
                  <a:srgbClr val="FF0000"/>
                </a:solidFill>
              </a:rPr>
              <a:t>σ</a:t>
            </a:r>
            <a:r>
              <a:rPr lang="en-US" dirty="0">
                <a:solidFill>
                  <a:srgbClr val="FF0000"/>
                </a:solidFill>
              </a:rPr>
              <a:t>^2)*t + </a:t>
            </a:r>
            <a:r>
              <a:rPr lang="el-GR" dirty="0">
                <a:solidFill>
                  <a:srgbClr val="FF0000"/>
                </a:solidFill>
              </a:rPr>
              <a:t>σ </a:t>
            </a:r>
            <a:r>
              <a:rPr lang="en-US" dirty="0">
                <a:solidFill>
                  <a:srgbClr val="FF0000"/>
                </a:solidFill>
              </a:rPr>
              <a:t>* Z * √t]</a:t>
            </a:r>
            <a:endParaRPr lang="en-CA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4087766"/>
      </p:ext>
    </p:extLst>
  </p:cSld>
  <p:clrMapOvr>
    <a:masterClrMapping/>
  </p:clrMapOvr>
  <p:transition>
    <p:strips dir="rd"/>
  </p:transition>
</p:sld>
</file>

<file path=ppt/theme/theme1.xml><?xml version="1.0" encoding="utf-8"?>
<a:theme xmlns:a="http://schemas.openxmlformats.org/drawingml/2006/main" name="1_Blends">
  <a:themeElements>
    <a:clrScheme name="1_Blends 5">
      <a:dk1>
        <a:srgbClr val="000000"/>
      </a:dk1>
      <a:lt1>
        <a:srgbClr val="FFFFFF"/>
      </a:lt1>
      <a:dk2>
        <a:srgbClr val="000066"/>
      </a:dk2>
      <a:lt2>
        <a:srgbClr val="333333"/>
      </a:lt2>
      <a:accent1>
        <a:srgbClr val="C4709A"/>
      </a:accent1>
      <a:accent2>
        <a:srgbClr val="4B4EB5"/>
      </a:accent2>
      <a:accent3>
        <a:srgbClr val="FFFFFF"/>
      </a:accent3>
      <a:accent4>
        <a:srgbClr val="000000"/>
      </a:accent4>
      <a:accent5>
        <a:srgbClr val="DEBBCA"/>
      </a:accent5>
      <a:accent6>
        <a:srgbClr val="4346A4"/>
      </a:accent6>
      <a:hlink>
        <a:srgbClr val="C481CF"/>
      </a:hlink>
      <a:folHlink>
        <a:srgbClr val="76B749"/>
      </a:folHlink>
    </a:clrScheme>
    <a:fontScheme name="1_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Excel VBA IV_Ch_18</Template>
  <TotalTime>17316</TotalTime>
  <Words>1278</Words>
  <Application>Microsoft Office PowerPoint</Application>
  <PresentationFormat>On-screen Show (4:3)</PresentationFormat>
  <Paragraphs>201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Tahoma</vt:lpstr>
      <vt:lpstr>Times New Roman</vt:lpstr>
      <vt:lpstr>Wingdings</vt:lpstr>
      <vt:lpstr>1_Blends</vt:lpstr>
      <vt:lpstr>Advanced Spreadsheet Modelling &amp; Programming for Business  Stock Price and Price Path Simulation</vt:lpstr>
      <vt:lpstr>Simulation</vt:lpstr>
      <vt:lpstr>Defining Simulation</vt:lpstr>
      <vt:lpstr>Working with Distributions</vt:lpstr>
      <vt:lpstr>Generating Random Numbers</vt:lpstr>
      <vt:lpstr>Generating Random Numbers (cont)</vt:lpstr>
      <vt:lpstr>RAND Example</vt:lpstr>
      <vt:lpstr>Generating Random Numbers (cont)</vt:lpstr>
      <vt:lpstr>Generating Random Numbers (cont)</vt:lpstr>
      <vt:lpstr>Generating Random Numbers (cont)</vt:lpstr>
      <vt:lpstr>Generating Random Numbers (cont)</vt:lpstr>
      <vt:lpstr>NORMINV Example</vt:lpstr>
      <vt:lpstr>Random Numbers and Distributions</vt:lpstr>
      <vt:lpstr>Rand Num and Dist (cont)</vt:lpstr>
      <vt:lpstr>Rand Num and Dist (cont)</vt:lpstr>
      <vt:lpstr>Simulating Future Stock Prices</vt:lpstr>
      <vt:lpstr>Stock Price Simulation </vt:lpstr>
      <vt:lpstr>Stock Price Simulation </vt:lpstr>
      <vt:lpstr>Stock Price Simulation </vt:lpstr>
      <vt:lpstr>Stock Price Simulation </vt:lpstr>
      <vt:lpstr>Stock Price Simulation </vt:lpstr>
      <vt:lpstr>Stock Price Simulation </vt:lpstr>
      <vt:lpstr>Stock Price Path Simulation</vt:lpstr>
      <vt:lpstr>Path Dependent Stock Price Simulation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OMIS 6350</dc:title>
  <dc:creator>Julian Scott Yeomans</dc:creator>
  <cp:lastModifiedBy>Julian Scott Yeomans</cp:lastModifiedBy>
  <cp:revision>626</cp:revision>
  <dcterms:created xsi:type="dcterms:W3CDTF">2003-08-15T17:32:49Z</dcterms:created>
  <dcterms:modified xsi:type="dcterms:W3CDTF">2018-10-27T15:00:34Z</dcterms:modified>
</cp:coreProperties>
</file>