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4"/>
  </p:notesMasterIdLst>
  <p:sldIdLst>
    <p:sldId id="264" r:id="rId3"/>
    <p:sldId id="257" r:id="rId4"/>
    <p:sldId id="265" r:id="rId5"/>
    <p:sldId id="280" r:id="rId6"/>
    <p:sldId id="267" r:id="rId7"/>
    <p:sldId id="319" r:id="rId8"/>
    <p:sldId id="269" r:id="rId9"/>
    <p:sldId id="270" r:id="rId10"/>
    <p:sldId id="320" r:id="rId11"/>
    <p:sldId id="274" r:id="rId12"/>
    <p:sldId id="321" r:id="rId13"/>
    <p:sldId id="278" r:id="rId14"/>
    <p:sldId id="279" r:id="rId15"/>
    <p:sldId id="281" r:id="rId16"/>
    <p:sldId id="322" r:id="rId17"/>
    <p:sldId id="283" r:id="rId18"/>
    <p:sldId id="323" r:id="rId19"/>
    <p:sldId id="286" r:id="rId20"/>
    <p:sldId id="288" r:id="rId21"/>
    <p:sldId id="289" r:id="rId22"/>
    <p:sldId id="292" r:id="rId23"/>
    <p:sldId id="324" r:id="rId24"/>
    <p:sldId id="294" r:id="rId25"/>
    <p:sldId id="295" r:id="rId26"/>
    <p:sldId id="335" r:id="rId27"/>
    <p:sldId id="325" r:id="rId28"/>
    <p:sldId id="299" r:id="rId29"/>
    <p:sldId id="298" r:id="rId30"/>
    <p:sldId id="326" r:id="rId31"/>
    <p:sldId id="301" r:id="rId32"/>
    <p:sldId id="309" r:id="rId33"/>
    <p:sldId id="327" r:id="rId34"/>
    <p:sldId id="328" r:id="rId35"/>
    <p:sldId id="329" r:id="rId36"/>
    <p:sldId id="330" r:id="rId37"/>
    <p:sldId id="331" r:id="rId38"/>
    <p:sldId id="332" r:id="rId39"/>
    <p:sldId id="333" r:id="rId40"/>
    <p:sldId id="334" r:id="rId41"/>
    <p:sldId id="311" r:id="rId42"/>
    <p:sldId id="31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ck, Allie K" initials="JAK" lastIdx="5" clrIdx="0">
    <p:extLst>
      <p:ext uri="{19B8F6BF-5375-455C-9EA6-DF929625EA0E}">
        <p15:presenceInfo xmlns:p15="http://schemas.microsoft.com/office/powerpoint/2012/main" userId="S-1-5-21-4027829005-1107895287-290554039-1750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2" d="100"/>
          <a:sy n="102" d="100"/>
        </p:scale>
        <p:origin x="120" y="35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9B05C-1784-48F3-B62D-F748C9F4BDFC}" type="datetimeFigureOut">
              <a:rPr lang="en-US" smtClean="0"/>
              <a:t>11/29/2018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6DB6DC-3298-4CFE-A8FF-29A49564834E}" type="slidenum">
              <a:rPr lang="en-US" smtClean="0"/>
              <a:t>‹#›</a:t>
            </a:fld>
            <a:endParaRPr lang="en-US"/>
          </a:p>
        </p:txBody>
      </p:sp>
    </p:spTree>
    <p:extLst>
      <p:ext uri="{BB962C8B-B14F-4D97-AF65-F5344CB8AC3E}">
        <p14:creationId xmlns:p14="http://schemas.microsoft.com/office/powerpoint/2010/main" val="3122974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70159-49EC-43D0-BEBC-840E046AE4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A4F5C2-F0C9-4925-AA5B-E5700E38A9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5F9677-C214-4C79-8212-D165EF1ACBCE}"/>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474B02DB-4DB4-4C1F-91AB-5B54211675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BBBB16-0CCC-46F6-8F6B-C3163EE057FC}"/>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976217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B77A1-1395-450A-8387-CEBBA42515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4DC51-9485-47BD-BB1A-177C7F648E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C5B9B-6B26-4897-89B4-B8E92F057FAE}"/>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F3E0E554-3671-4F95-910D-B9F3BF5CD3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9A36E7-8D9F-4944-ABF8-BA46CB63DA9F}"/>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2831668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1BD13-5857-4D61-A5D2-CAED651CB9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4E0DA0-4A2A-4AD7-B29F-C5FDECF1F5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CC7C7E3-0573-4906-A7D9-F2ED6107083E}"/>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426984F1-4DE0-468A-8742-EEBCBDDF23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1F9282-C8CB-4A9C-AB40-8B17BADF60C7}"/>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121772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60CD7-2016-4AD1-81DE-2331800EB0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F62751-23B4-42BE-8F9B-C8FB066AA65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88966F-4C25-4DFE-8A4B-0DE3B007917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BDBD72-05B7-4317-8775-BB571E7CEFAF}"/>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6" name="Footer Placeholder 5">
            <a:extLst>
              <a:ext uri="{FF2B5EF4-FFF2-40B4-BE49-F238E27FC236}">
                <a16:creationId xmlns:a16="http://schemas.microsoft.com/office/drawing/2014/main" id="{97251DCA-A2CC-4015-9710-8EC299267A5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9303868-3FDB-4E89-9388-E1E5E06F3189}"/>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3439862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FC6A-BAE8-49DD-A138-B5E793D9B1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A27CB-40FF-4A33-8C34-D3566693A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7C2AD04-E96D-41E6-9472-57AE5B47720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2AE24E-5960-451A-93E0-FACD098D02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45E7719-22FD-4F54-A5D4-E0EA6CC6E4D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373046-7CB5-41BC-8256-F079F52C26D2}"/>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8" name="Footer Placeholder 7">
            <a:extLst>
              <a:ext uri="{FF2B5EF4-FFF2-40B4-BE49-F238E27FC236}">
                <a16:creationId xmlns:a16="http://schemas.microsoft.com/office/drawing/2014/main" id="{B92EF0B6-CC9E-47C8-8FF4-7E54B221322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FAF2988-D31B-4B18-B8C4-EAD368D4DDEB}"/>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3678773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3903-107F-4A6D-BFE8-4BC8E8529E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DA3D0E-65E8-47A7-B281-CBFC60B164EC}"/>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4" name="Footer Placeholder 3">
            <a:extLst>
              <a:ext uri="{FF2B5EF4-FFF2-40B4-BE49-F238E27FC236}">
                <a16:creationId xmlns:a16="http://schemas.microsoft.com/office/drawing/2014/main" id="{F438B4A6-65C5-472B-82DC-7090949B4E8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57F0D25-A5C6-4A6E-A13A-1B3B54079364}"/>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159619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1B819-D170-45E5-8D2F-9796B8634BC8}"/>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3" name="Footer Placeholder 2">
            <a:extLst>
              <a:ext uri="{FF2B5EF4-FFF2-40B4-BE49-F238E27FC236}">
                <a16:creationId xmlns:a16="http://schemas.microsoft.com/office/drawing/2014/main" id="{89488CE6-67A5-4348-A419-A93D21D97E7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37540E-585B-475B-8C32-90A8B3D8B855}"/>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3934284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BE27E-FB27-4222-8A08-6F0D7785FE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25B04A-8F96-4305-A312-9F71290CD5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DA72F4-9E13-4746-9E98-9F3F31DD1E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F6F80D9-656E-4DAB-8484-3709AB324F14}"/>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6" name="Footer Placeholder 5">
            <a:extLst>
              <a:ext uri="{FF2B5EF4-FFF2-40B4-BE49-F238E27FC236}">
                <a16:creationId xmlns:a16="http://schemas.microsoft.com/office/drawing/2014/main" id="{FEA9F89D-69E9-493D-937B-66159870B7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990E08-05EA-4492-9153-088B2448CE6B}"/>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108165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AE59-0DA4-4EDD-A832-2521F12338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2F90E5-732A-4B43-856C-DC224E6EE3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9D28B1C-991A-46A2-8CDF-21FDC231F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D98973-0F84-49BB-A9AA-217360D335B9}"/>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6" name="Footer Placeholder 5">
            <a:extLst>
              <a:ext uri="{FF2B5EF4-FFF2-40B4-BE49-F238E27FC236}">
                <a16:creationId xmlns:a16="http://schemas.microsoft.com/office/drawing/2014/main" id="{79B9CC71-7ADB-41E7-9DE4-2F01D2ED6E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42216C-9AE0-4076-81F3-BC6AB8915DA0}"/>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149551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9E15C-471D-4E56-890F-241A8DB5C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D830E5-369E-4C2E-ABEA-4164260A99E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170B45-6068-4412-9CFC-4A91C7A11BDB}"/>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486959F8-3151-4869-A8EE-8529F5A104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ACBBDA-91FE-4725-83B0-8739D5167120}"/>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253609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D64957-0474-41DC-9621-EB3AE20789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FA123C-412A-47AD-9D47-13C73A82CD6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C9658-CB25-43EE-B540-F666C8284B6E}"/>
              </a:ext>
            </a:extLst>
          </p:cNvPr>
          <p:cNvSpPr>
            <a:spLocks noGrp="1"/>
          </p:cNvSpPr>
          <p:nvPr>
            <p:ph type="dt" sz="half" idx="10"/>
          </p:nvPr>
        </p:nvSpPr>
        <p:spPr/>
        <p:txBody>
          <a:body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E5248F9B-99EF-4254-936A-265D0C5A2D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017B3C-E158-43C4-B329-24789D91E22B}"/>
              </a:ext>
            </a:extLst>
          </p:cNvPr>
          <p:cNvSpPr>
            <a:spLocks noGrp="1"/>
          </p:cNvSpPr>
          <p:nvPr>
            <p:ph type="sldNum" sz="quarter" idx="12"/>
          </p:nvPr>
        </p:nvSpPr>
        <p:spPr/>
        <p:txBody>
          <a:bodyPr/>
          <a:lstStyle/>
          <a:p>
            <a:fld id="{B387374F-9BB9-461B-83DB-EF7B0FD06378}" type="slidenum">
              <a:rPr lang="en-US" smtClean="0"/>
              <a:t>‹#›</a:t>
            </a:fld>
            <a:endParaRPr lang="en-US" dirty="0"/>
          </a:p>
        </p:txBody>
      </p:sp>
    </p:spTree>
    <p:extLst>
      <p:ext uri="{BB962C8B-B14F-4D97-AF65-F5344CB8AC3E}">
        <p14:creationId xmlns:p14="http://schemas.microsoft.com/office/powerpoint/2010/main" val="2310500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dirty="0"/>
              <a:t>Click icon to add picture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3851537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4090413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717940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dirty="0"/>
              <a:t>Click icon to add picture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897061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856829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00202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9910603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4011601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857261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dirty="0"/>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4231096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019862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5905340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5290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dirty="0"/>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660032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40DB21-B051-41F6-B990-4228598590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870E82-C91E-40B9-9577-BDCCDA072E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972472-C5C2-4A3E-9246-1164CEE887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E71F88-2A81-444D-9136-D3908C0629D8}" type="datetimeFigureOut">
              <a:rPr lang="en-US" smtClean="0"/>
              <a:t>11/29/2018</a:t>
            </a:fld>
            <a:endParaRPr lang="en-US" dirty="0"/>
          </a:p>
        </p:txBody>
      </p:sp>
      <p:sp>
        <p:nvSpPr>
          <p:cNvPr id="5" name="Footer Placeholder 4">
            <a:extLst>
              <a:ext uri="{FF2B5EF4-FFF2-40B4-BE49-F238E27FC236}">
                <a16:creationId xmlns:a16="http://schemas.microsoft.com/office/drawing/2014/main" id="{BE495388-23AE-4C8D-A8B1-69D9B80365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2E7666B-2845-4E5C-8ADC-2AC8A071DD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7374F-9BB9-461B-83DB-EF7B0FD06378}" type="slidenum">
              <a:rPr lang="en-US" smtClean="0"/>
              <a:t>‹#›</a:t>
            </a:fld>
            <a:endParaRPr lang="en-US" dirty="0"/>
          </a:p>
        </p:txBody>
      </p:sp>
    </p:spTree>
    <p:extLst>
      <p:ext uri="{BB962C8B-B14F-4D97-AF65-F5344CB8AC3E}">
        <p14:creationId xmlns:p14="http://schemas.microsoft.com/office/powerpoint/2010/main" val="2287773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4793221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hyperlink" Target="http://www.consumer.ftc.gov/" TargetMode="Externa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4</a:t>
            </a:r>
          </a:p>
        </p:txBody>
      </p:sp>
      <p:sp>
        <p:nvSpPr>
          <p:cNvPr id="5" name="Title 4"/>
          <p:cNvSpPr>
            <a:spLocks noGrp="1"/>
          </p:cNvSpPr>
          <p:nvPr>
            <p:ph type="title"/>
          </p:nvPr>
        </p:nvSpPr>
        <p:spPr>
          <a:xfrm>
            <a:off x="4798480" y="4153509"/>
            <a:ext cx="6402684" cy="672105"/>
          </a:xfrm>
        </p:spPr>
        <p:txBody>
          <a:bodyPr>
            <a:normAutofit fontScale="90000"/>
          </a:bodyPr>
          <a:lstStyle/>
          <a:p>
            <a:r>
              <a:rPr lang="en-US" sz="3200" dirty="0"/>
              <a:t>Social Responsibility and Ethics </a:t>
            </a:r>
            <a:br>
              <a:rPr lang="en-US" sz="3200" dirty="0"/>
            </a:br>
            <a:r>
              <a:rPr lang="en-US" sz="3200" dirty="0"/>
              <a:t>in Marketing</a:t>
            </a: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4-1</a:t>
            </a:r>
            <a:r>
              <a:rPr lang="en-US" dirty="0"/>
              <a:t>	Define the four dimensions of social responsibility.</a:t>
            </a:r>
          </a:p>
          <a:p>
            <a:pPr marL="1143000" indent="-1143000">
              <a:tabLst>
                <a:tab pos="1143000" algn="l"/>
              </a:tabLst>
            </a:pPr>
            <a:r>
              <a:rPr lang="en-US" b="1" dirty="0">
                <a:solidFill>
                  <a:srgbClr val="3083C5"/>
                </a:solidFill>
              </a:rPr>
              <a:t>LO 4-2</a:t>
            </a:r>
            <a:r>
              <a:rPr lang="en-US" dirty="0"/>
              <a:t>	State the importance of marketing ethics.</a:t>
            </a:r>
          </a:p>
          <a:p>
            <a:pPr marL="1143000" indent="-1143000">
              <a:tabLst>
                <a:tab pos="1143000" algn="l"/>
              </a:tabLst>
            </a:pPr>
            <a:r>
              <a:rPr lang="en-US" b="1" dirty="0">
                <a:solidFill>
                  <a:srgbClr val="3083C5"/>
                </a:solidFill>
              </a:rPr>
              <a:t>LO 4-3</a:t>
            </a:r>
            <a:r>
              <a:rPr lang="en-US" dirty="0"/>
              <a:t>	Describe the three factors of ethical decision making.</a:t>
            </a:r>
          </a:p>
          <a:p>
            <a:pPr marL="1143000" indent="-1143000">
              <a:tabLst>
                <a:tab pos="1143000" algn="l"/>
              </a:tabLst>
            </a:pPr>
            <a:r>
              <a:rPr lang="en-US" b="1" dirty="0">
                <a:solidFill>
                  <a:srgbClr val="3083C5"/>
                </a:solidFill>
              </a:rPr>
              <a:t>LO 4-4</a:t>
            </a:r>
            <a:r>
              <a:rPr lang="en-US" dirty="0"/>
              <a:t>	Comment on the requirements for improving ethical decision making.</a:t>
            </a:r>
          </a:p>
          <a:p>
            <a:pPr marL="1143000" indent="-1143000">
              <a:tabLst>
                <a:tab pos="1143000" algn="l"/>
              </a:tabLst>
            </a:pPr>
            <a:r>
              <a:rPr lang="en-US" b="1" dirty="0">
                <a:solidFill>
                  <a:srgbClr val="3083C5"/>
                </a:solidFill>
              </a:rPr>
              <a:t>LO 4-5</a:t>
            </a:r>
            <a:r>
              <a:rPr lang="en-US" dirty="0"/>
              <a:t>	Critique the role of social responsibility and ethics in improving marketing performance.</a:t>
            </a:r>
          </a:p>
          <a:p>
            <a:endParaRPr lang="en-US" dirty="0"/>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Nature of Social Responsibility</a:t>
            </a:r>
          </a:p>
        </p:txBody>
      </p:sp>
      <p:sp>
        <p:nvSpPr>
          <p:cNvPr id="2" name="Text Placeholder 1"/>
          <p:cNvSpPr>
            <a:spLocks noGrp="1"/>
          </p:cNvSpPr>
          <p:nvPr>
            <p:ph type="body" sz="quarter" idx="17"/>
          </p:nvPr>
        </p:nvSpPr>
        <p:spPr/>
        <p:txBody>
          <a:bodyPr/>
          <a:lstStyle/>
          <a:p>
            <a:r>
              <a:rPr lang="en-US" b="1" dirty="0">
                <a:solidFill>
                  <a:srgbClr val="3083C5"/>
                </a:solidFill>
              </a:rPr>
              <a:t>Social responsibility </a:t>
            </a:r>
            <a:r>
              <a:rPr lang="en-US" dirty="0"/>
              <a:t>– An organization’s obligation to maximize its positive impact and minimize its negative impact on society</a:t>
            </a:r>
          </a:p>
          <a:p>
            <a:r>
              <a:rPr lang="en-US" dirty="0"/>
              <a:t>Social responsible activities can:</a:t>
            </a:r>
          </a:p>
          <a:p>
            <a:pPr lvl="1"/>
            <a:r>
              <a:rPr lang="en-US" sz="1800" dirty="0"/>
              <a:t>Improve employee performance</a:t>
            </a:r>
          </a:p>
          <a:p>
            <a:pPr lvl="1"/>
            <a:r>
              <a:rPr lang="en-US" sz="1800" dirty="0"/>
              <a:t>Improve customer loyalty to the organization</a:t>
            </a:r>
          </a:p>
          <a:p>
            <a:pPr lvl="1"/>
            <a:r>
              <a:rPr lang="en-US" sz="1800" dirty="0"/>
              <a:t>Generate positive publicity</a:t>
            </a:r>
          </a:p>
          <a:p>
            <a:pPr lvl="1"/>
            <a:r>
              <a:rPr lang="en-US" sz="1800" dirty="0"/>
              <a:t>Boost sales</a:t>
            </a:r>
          </a:p>
          <a:p>
            <a:pPr marL="290513" lvl="1" indent="-290513">
              <a:buFont typeface="Arial" panose="020B0604020202020204" pitchFamily="34" charset="0"/>
              <a:buChar char="•"/>
            </a:pPr>
            <a:r>
              <a:rPr lang="en-US" dirty="0"/>
              <a:t>Socially responsible efforts:</a:t>
            </a:r>
          </a:p>
          <a:p>
            <a:pPr lvl="1"/>
            <a:r>
              <a:rPr lang="en-US" sz="1800" dirty="0"/>
              <a:t>Attract goodwill, publicity, and potential customers and employees</a:t>
            </a:r>
          </a:p>
          <a:p>
            <a:pPr lvl="1"/>
            <a:r>
              <a:rPr lang="en-US" sz="1800" dirty="0"/>
              <a:t>Generate indirect long-term benefits such as greater employee commitment and improved business performance</a:t>
            </a:r>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4.1 – Best Corporate Citizens</a:t>
            </a:r>
          </a:p>
        </p:txBody>
      </p:sp>
      <p:graphicFrame>
        <p:nvGraphicFramePr>
          <p:cNvPr id="11" name="Table Placeholder 10"/>
          <p:cNvGraphicFramePr>
            <a:graphicFrameLocks noGrp="1"/>
          </p:cNvGraphicFramePr>
          <p:nvPr>
            <p:ph type="tbl" sz="quarter" idx="10"/>
            <p:extLst/>
          </p:nvPr>
        </p:nvGraphicFramePr>
        <p:xfrm>
          <a:off x="2885813" y="1037230"/>
          <a:ext cx="6207854" cy="4031476"/>
        </p:xfrm>
        <a:graphic>
          <a:graphicData uri="http://schemas.openxmlformats.org/drawingml/2006/table">
            <a:tbl>
              <a:tblPr firstRow="1" bandRow="1">
                <a:tableStyleId>{5C22544A-7EE6-4342-B048-85BDC9FD1C3A}</a:tableStyleId>
              </a:tblPr>
              <a:tblGrid>
                <a:gridCol w="1184803">
                  <a:extLst>
                    <a:ext uri="{9D8B030D-6E8A-4147-A177-3AD203B41FA5}">
                      <a16:colId xmlns:a16="http://schemas.microsoft.com/office/drawing/2014/main" val="3532458289"/>
                    </a:ext>
                  </a:extLst>
                </a:gridCol>
                <a:gridCol w="5023051">
                  <a:extLst>
                    <a:ext uri="{9D8B030D-6E8A-4147-A177-3AD203B41FA5}">
                      <a16:colId xmlns:a16="http://schemas.microsoft.com/office/drawing/2014/main" val="2647970950"/>
                    </a:ext>
                  </a:extLst>
                </a:gridCol>
              </a:tblGrid>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0" i="0" dirty="0">
                        <a:solidFill>
                          <a:srgbClr val="006298"/>
                        </a:solidFill>
                        <a:latin typeface="Arial" panose="020B0604020202020204" pitchFamily="34" charset="0"/>
                        <a:ea typeface="Arial"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bg1"/>
                          </a:solidFill>
                          <a:latin typeface="Arial" panose="020B0604020202020204" pitchFamily="34" charset="0"/>
                          <a:ea typeface="Arial" charset="0"/>
                          <a:cs typeface="Arial" panose="020B0604020202020204" pitchFamily="34" charset="0"/>
                        </a:rPr>
                        <a:t>Best Corporate Citizens</a:t>
                      </a:r>
                    </a:p>
                  </a:txBody>
                  <a:tcPr/>
                </a:tc>
                <a:extLst>
                  <a:ext uri="{0D108BD9-81ED-4DB2-BD59-A6C34878D82A}">
                    <a16:rowId xmlns:a16="http://schemas.microsoft.com/office/drawing/2014/main" val="1743821475"/>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Hasbro, Inc.</a:t>
                      </a:r>
                    </a:p>
                  </a:txBody>
                  <a:tcPr/>
                </a:tc>
                <a:extLst>
                  <a:ext uri="{0D108BD9-81ED-4DB2-BD59-A6C34878D82A}">
                    <a16:rowId xmlns:a16="http://schemas.microsoft.com/office/drawing/2014/main" val="2017040155"/>
                  </a:ext>
                </a:extLst>
              </a:tr>
              <a:tr h="2440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Intel Corp.</a:t>
                      </a:r>
                    </a:p>
                  </a:txBody>
                  <a:tcPr/>
                </a:tc>
                <a:extLst>
                  <a:ext uri="{0D108BD9-81ED-4DB2-BD59-A6C34878D82A}">
                    <a16:rowId xmlns:a16="http://schemas.microsoft.com/office/drawing/2014/main" val="2624409440"/>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Microsoft Corp.</a:t>
                      </a:r>
                    </a:p>
                  </a:txBody>
                  <a:tcPr/>
                </a:tc>
                <a:extLst>
                  <a:ext uri="{0D108BD9-81ED-4DB2-BD59-A6C34878D82A}">
                    <a16:rowId xmlns:a16="http://schemas.microsoft.com/office/drawing/2014/main" val="3170791408"/>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Altria Group Inc.</a:t>
                      </a:r>
                    </a:p>
                  </a:txBody>
                  <a:tcPr/>
                </a:tc>
                <a:extLst>
                  <a:ext uri="{0D108BD9-81ED-4DB2-BD59-A6C34878D82A}">
                    <a16:rowId xmlns:a16="http://schemas.microsoft.com/office/drawing/2014/main" val="1734180625"/>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Campbell Soup Co.</a:t>
                      </a:r>
                    </a:p>
                  </a:txBody>
                  <a:tcPr/>
                </a:tc>
                <a:extLst>
                  <a:ext uri="{0D108BD9-81ED-4DB2-BD59-A6C34878D82A}">
                    <a16:rowId xmlns:a16="http://schemas.microsoft.com/office/drawing/2014/main" val="2497506523"/>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Cisco Systems, Inc.</a:t>
                      </a:r>
                    </a:p>
                  </a:txBody>
                  <a:tcPr/>
                </a:tc>
                <a:extLst>
                  <a:ext uri="{0D108BD9-81ED-4DB2-BD59-A6C34878D82A}">
                    <a16:rowId xmlns:a16="http://schemas.microsoft.com/office/drawing/2014/main" val="3281712396"/>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Accenture plc</a:t>
                      </a:r>
                    </a:p>
                  </a:txBody>
                  <a:tcPr/>
                </a:tc>
                <a:extLst>
                  <a:ext uri="{0D108BD9-81ED-4DB2-BD59-A6C34878D82A}">
                    <a16:rowId xmlns:a16="http://schemas.microsoft.com/office/drawing/2014/main" val="3076982336"/>
                  </a:ext>
                </a:extLst>
              </a:tr>
              <a:tr h="3517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Hormel Foods Corp.</a:t>
                      </a:r>
                    </a:p>
                  </a:txBody>
                  <a:tcPr/>
                </a:tc>
                <a:extLst>
                  <a:ext uri="{0D108BD9-81ED-4DB2-BD59-A6C34878D82A}">
                    <a16:rowId xmlns:a16="http://schemas.microsoft.com/office/drawing/2014/main" val="2735686828"/>
                  </a:ext>
                </a:extLst>
              </a:tr>
              <a:tr h="358919">
                <a:tc>
                  <a:txBody>
                    <a:bodyPr/>
                    <a:lstStyle/>
                    <a:p>
                      <a:pPr algn="ctr"/>
                      <a:r>
                        <a:rPr lang="en-US" dirty="0">
                          <a:solidFill>
                            <a:srgbClr val="006298"/>
                          </a:solidFill>
                          <a:latin typeface="Arial" panose="020B0604020202020204" pitchFamily="34" charset="0"/>
                          <a:cs typeface="Arial" panose="020B0604020202020204" pitchFamily="34" charset="0"/>
                        </a:rPr>
                        <a:t>9</a:t>
                      </a:r>
                    </a:p>
                  </a:txBody>
                  <a:tcPr/>
                </a:tc>
                <a:tc>
                  <a:txBody>
                    <a:bodyPr/>
                    <a:lstStyle/>
                    <a:p>
                      <a:r>
                        <a:rPr lang="en-US" dirty="0">
                          <a:solidFill>
                            <a:srgbClr val="006298"/>
                          </a:solidFill>
                          <a:latin typeface="Arial" panose="020B0604020202020204" pitchFamily="34" charset="0"/>
                          <a:cs typeface="Arial" panose="020B0604020202020204" pitchFamily="34" charset="0"/>
                        </a:rPr>
                        <a:t>Lockheed Martin Corp.</a:t>
                      </a:r>
                    </a:p>
                  </a:txBody>
                  <a:tcPr/>
                </a:tc>
                <a:extLst>
                  <a:ext uri="{0D108BD9-81ED-4DB2-BD59-A6C34878D82A}">
                    <a16:rowId xmlns:a16="http://schemas.microsoft.com/office/drawing/2014/main" val="3373640361"/>
                  </a:ext>
                </a:extLst>
              </a:tr>
              <a:tr h="373876">
                <a:tc>
                  <a:txBody>
                    <a:bodyPr/>
                    <a:lstStyle/>
                    <a:p>
                      <a:pPr algn="ctr"/>
                      <a:r>
                        <a:rPr lang="en-US" dirty="0">
                          <a:solidFill>
                            <a:srgbClr val="006298"/>
                          </a:solidFill>
                          <a:latin typeface="Arial" panose="020B0604020202020204" pitchFamily="34" charset="0"/>
                          <a:cs typeface="Arial" panose="020B0604020202020204" pitchFamily="34" charset="0"/>
                        </a:rPr>
                        <a:t>10</a:t>
                      </a:r>
                    </a:p>
                  </a:txBody>
                  <a:tcPr/>
                </a:tc>
                <a:tc>
                  <a:txBody>
                    <a:bodyPr/>
                    <a:lstStyle/>
                    <a:p>
                      <a:r>
                        <a:rPr lang="en-US" dirty="0">
                          <a:solidFill>
                            <a:srgbClr val="006298"/>
                          </a:solidFill>
                          <a:latin typeface="Arial" panose="020B0604020202020204" pitchFamily="34" charset="0"/>
                          <a:cs typeface="Arial" panose="020B0604020202020204" pitchFamily="34" charset="0"/>
                        </a:rPr>
                        <a:t>Ecolab, Inc.</a:t>
                      </a: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304707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A687-2531-416F-8F67-E21ED5BBEF62}"/>
              </a:ext>
            </a:extLst>
          </p:cNvPr>
          <p:cNvSpPr>
            <a:spLocks noGrp="1"/>
          </p:cNvSpPr>
          <p:nvPr>
            <p:ph type="title"/>
          </p:nvPr>
        </p:nvSpPr>
        <p:spPr/>
        <p:txBody>
          <a:bodyPr/>
          <a:lstStyle/>
          <a:p>
            <a:r>
              <a:rPr lang="en-US" dirty="0"/>
              <a:t>The Dimensions of Social Responsibility </a:t>
            </a:r>
            <a:r>
              <a:rPr lang="en-US" sz="1800" dirty="0"/>
              <a:t>(slide 1 of 3)</a:t>
            </a:r>
            <a:endParaRPr lang="en-US" dirty="0"/>
          </a:p>
        </p:txBody>
      </p:sp>
      <p:sp>
        <p:nvSpPr>
          <p:cNvPr id="3" name="Text Placeholder 2">
            <a:extLst>
              <a:ext uri="{FF2B5EF4-FFF2-40B4-BE49-F238E27FC236}">
                <a16:creationId xmlns:a16="http://schemas.microsoft.com/office/drawing/2014/main" id="{AA2873A2-25CB-476E-AA46-5A679E48CDC6}"/>
              </a:ext>
            </a:extLst>
          </p:cNvPr>
          <p:cNvSpPr>
            <a:spLocks noGrp="1"/>
          </p:cNvSpPr>
          <p:nvPr>
            <p:ph type="body" sz="quarter" idx="17"/>
          </p:nvPr>
        </p:nvSpPr>
        <p:spPr>
          <a:xfrm>
            <a:off x="740228" y="1386630"/>
            <a:ext cx="10711543" cy="4394200"/>
          </a:xfrm>
        </p:spPr>
        <p:txBody>
          <a:bodyPr>
            <a:normAutofit/>
          </a:bodyPr>
          <a:lstStyle/>
          <a:p>
            <a:r>
              <a:rPr lang="en-US" b="1" dirty="0">
                <a:solidFill>
                  <a:srgbClr val="3083C5"/>
                </a:solidFill>
              </a:rPr>
              <a:t>Marketing citizenship </a:t>
            </a:r>
            <a:r>
              <a:rPr lang="en-US" dirty="0"/>
              <a:t>– The adoption of a strategic focus for fulfilling the economic, legal, ethical, and philanthropic social responsibilities expected by stakeholders</a:t>
            </a:r>
          </a:p>
          <a:p>
            <a:r>
              <a:rPr lang="en-US" i="1" dirty="0"/>
              <a:t>Stakeholder orientation </a:t>
            </a:r>
            <a:r>
              <a:rPr lang="en-US" dirty="0"/>
              <a:t>– Understanding and addressing the needs of all stakeholders, including communities and special-interest groups</a:t>
            </a:r>
          </a:p>
          <a:p>
            <a:r>
              <a:rPr lang="en-US" dirty="0"/>
              <a:t>At the most basic level, all companies have an economic responsibility to be profitable so they can:</a:t>
            </a:r>
          </a:p>
          <a:p>
            <a:pPr lvl="1"/>
            <a:r>
              <a:rPr lang="en-US" sz="1900" dirty="0"/>
              <a:t>Provide a return on investment to their owners and investors</a:t>
            </a:r>
          </a:p>
          <a:p>
            <a:pPr lvl="1"/>
            <a:r>
              <a:rPr lang="en-US" sz="1900" dirty="0"/>
              <a:t>Create jobs for the community</a:t>
            </a:r>
          </a:p>
          <a:p>
            <a:pPr lvl="1"/>
            <a:r>
              <a:rPr lang="en-US" sz="1900" dirty="0"/>
              <a:t>Contribute goods and services to the economy</a:t>
            </a:r>
          </a:p>
          <a:p>
            <a:pPr lvl="1"/>
            <a:r>
              <a:rPr lang="en-US" sz="1900" dirty="0"/>
              <a:t>Engage in fair competition</a:t>
            </a:r>
          </a:p>
          <a:p>
            <a:pPr lvl="1"/>
            <a:r>
              <a:rPr lang="en-US" sz="1900" dirty="0"/>
              <a:t>Build ethical customer relationships</a:t>
            </a:r>
          </a:p>
          <a:p>
            <a:r>
              <a:rPr lang="en-US" dirty="0"/>
              <a:t>Economic responsibilities require finding a balance in stakeholder interests while recognizing that a firm must make a profit to be sustainable in the long run</a:t>
            </a:r>
          </a:p>
          <a:p>
            <a:endParaRPr lang="en-US" dirty="0"/>
          </a:p>
        </p:txBody>
      </p:sp>
    </p:spTree>
    <p:extLst>
      <p:ext uri="{BB962C8B-B14F-4D97-AF65-F5344CB8AC3E}">
        <p14:creationId xmlns:p14="http://schemas.microsoft.com/office/powerpoint/2010/main" val="3091125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CFF43-2A3E-438D-BE81-24E06A6D27CC}"/>
              </a:ext>
            </a:extLst>
          </p:cNvPr>
          <p:cNvSpPr>
            <a:spLocks noGrp="1"/>
          </p:cNvSpPr>
          <p:nvPr>
            <p:ph type="title"/>
          </p:nvPr>
        </p:nvSpPr>
        <p:spPr/>
        <p:txBody>
          <a:bodyPr/>
          <a:lstStyle/>
          <a:p>
            <a:r>
              <a:rPr lang="en-US" dirty="0"/>
              <a:t>Figure 4.1 – The Pyramid of Corporate Social Responsibility</a:t>
            </a:r>
          </a:p>
        </p:txBody>
      </p:sp>
      <p:pic>
        <p:nvPicPr>
          <p:cNvPr id="6" name="Picture Placeholder 5" descr="The Pyramid of Corporate Social Responsibility. From top to bottom each level reads. Philanthropic, Be a good corporate citizen, Contribute resources to the community, improve quality of life. Ethical, Be ethical, Obligation to do what is right, just, and fair, avoid harm. Legal, obey the law, Law is society's codification of right and wrong, Play by the rules of the game. And Economic, be profitable, The foundation upon which all others rest.">
            <a:extLst>
              <a:ext uri="{FF2B5EF4-FFF2-40B4-BE49-F238E27FC236}">
                <a16:creationId xmlns:a16="http://schemas.microsoft.com/office/drawing/2014/main" id="{0DC9A2F7-B62C-4793-BA53-E6066AA817F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3105927" y="1326833"/>
            <a:ext cx="5748705" cy="4852659"/>
          </a:xfrm>
        </p:spPr>
      </p:pic>
    </p:spTree>
    <p:extLst>
      <p:ext uri="{BB962C8B-B14F-4D97-AF65-F5344CB8AC3E}">
        <p14:creationId xmlns:p14="http://schemas.microsoft.com/office/powerpoint/2010/main" val="2819555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C9CD5-D1D4-44BA-BE12-490367B92EAB}"/>
              </a:ext>
            </a:extLst>
          </p:cNvPr>
          <p:cNvSpPr>
            <a:spLocks noGrp="1"/>
          </p:cNvSpPr>
          <p:nvPr>
            <p:ph type="title"/>
          </p:nvPr>
        </p:nvSpPr>
        <p:spPr/>
        <p:txBody>
          <a:bodyPr/>
          <a:lstStyle/>
          <a:p>
            <a:r>
              <a:rPr lang="en-US" dirty="0"/>
              <a:t>The Dimensions of Social Responsibility </a:t>
            </a:r>
            <a:r>
              <a:rPr lang="en-US" sz="1800" dirty="0"/>
              <a:t>(slide 2 of 3)</a:t>
            </a:r>
            <a:endParaRPr lang="en-US" dirty="0"/>
          </a:p>
        </p:txBody>
      </p:sp>
      <p:sp>
        <p:nvSpPr>
          <p:cNvPr id="3" name="Text Placeholder 2">
            <a:extLst>
              <a:ext uri="{FF2B5EF4-FFF2-40B4-BE49-F238E27FC236}">
                <a16:creationId xmlns:a16="http://schemas.microsoft.com/office/drawing/2014/main" id="{F6045B6F-0C57-4F9F-8D69-58F8D4A302A6}"/>
              </a:ext>
            </a:extLst>
          </p:cNvPr>
          <p:cNvSpPr>
            <a:spLocks noGrp="1"/>
          </p:cNvSpPr>
          <p:nvPr>
            <p:ph type="body" sz="quarter" idx="17"/>
          </p:nvPr>
        </p:nvSpPr>
        <p:spPr>
          <a:xfrm>
            <a:off x="740228" y="1504076"/>
            <a:ext cx="10711543" cy="4394200"/>
          </a:xfrm>
        </p:spPr>
        <p:txBody>
          <a:bodyPr>
            <a:normAutofit fontScale="92500" lnSpcReduction="10000"/>
          </a:bodyPr>
          <a:lstStyle/>
          <a:p>
            <a:r>
              <a:rPr lang="en-US" dirty="0"/>
              <a:t>Marketers are expected to follow all laws and regulations designed to keep U.S. companies’ actions within the range of acceptable conduct and fair competition</a:t>
            </a:r>
          </a:p>
          <a:p>
            <a:r>
              <a:rPr lang="en-US" dirty="0"/>
              <a:t>Economic and legal responsibilities are the most basic levels of social responsibility for a good reason</a:t>
            </a:r>
          </a:p>
          <a:p>
            <a:pPr lvl="1"/>
            <a:r>
              <a:rPr lang="en-US" dirty="0"/>
              <a:t>Failure to consider them may mean a marketer does not operate long enough to engage in ethical or philanthropic activities</a:t>
            </a:r>
          </a:p>
          <a:p>
            <a:r>
              <a:rPr lang="en-US" b="1" dirty="0">
                <a:solidFill>
                  <a:srgbClr val="3083C5"/>
                </a:solidFill>
              </a:rPr>
              <a:t>Marketing ethics </a:t>
            </a:r>
            <a:r>
              <a:rPr lang="en-US" dirty="0"/>
              <a:t>– Principles and standards that define acceptable marketing conduct as determined by various stakeholders</a:t>
            </a:r>
          </a:p>
          <a:p>
            <a:pPr lvl="1"/>
            <a:r>
              <a:rPr lang="en-US" dirty="0"/>
              <a:t>Stakeholders include:</a:t>
            </a:r>
          </a:p>
          <a:p>
            <a:pPr lvl="2"/>
            <a:r>
              <a:rPr lang="en-US" dirty="0"/>
              <a:t>The public</a:t>
            </a:r>
          </a:p>
          <a:p>
            <a:pPr lvl="2"/>
            <a:r>
              <a:rPr lang="en-US" dirty="0"/>
              <a:t>Government regulators</a:t>
            </a:r>
          </a:p>
          <a:p>
            <a:pPr lvl="2"/>
            <a:r>
              <a:rPr lang="en-US" dirty="0"/>
              <a:t>Private-interest groups</a:t>
            </a:r>
          </a:p>
          <a:p>
            <a:pPr lvl="2"/>
            <a:r>
              <a:rPr lang="en-US" dirty="0"/>
              <a:t>Consumers</a:t>
            </a:r>
          </a:p>
          <a:p>
            <a:pPr lvl="2"/>
            <a:r>
              <a:rPr lang="en-US" dirty="0"/>
              <a:t>Industry</a:t>
            </a:r>
          </a:p>
          <a:p>
            <a:pPr lvl="2"/>
            <a:r>
              <a:rPr lang="en-US" dirty="0"/>
              <a:t>The organization itself</a:t>
            </a:r>
          </a:p>
          <a:p>
            <a:endParaRPr lang="en-US" dirty="0"/>
          </a:p>
        </p:txBody>
      </p:sp>
    </p:spTree>
    <p:extLst>
      <p:ext uri="{BB962C8B-B14F-4D97-AF65-F5344CB8AC3E}">
        <p14:creationId xmlns:p14="http://schemas.microsoft.com/office/powerpoint/2010/main" val="295589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FAA0E-B3C3-483A-9833-82A878EA2375}"/>
              </a:ext>
            </a:extLst>
          </p:cNvPr>
          <p:cNvSpPr>
            <a:spLocks noGrp="1"/>
          </p:cNvSpPr>
          <p:nvPr>
            <p:ph type="title"/>
          </p:nvPr>
        </p:nvSpPr>
        <p:spPr/>
        <p:txBody>
          <a:bodyPr/>
          <a:lstStyle/>
          <a:p>
            <a:r>
              <a:rPr lang="en-US" dirty="0"/>
              <a:t>The Dimensions of Social Responsibility </a:t>
            </a:r>
            <a:r>
              <a:rPr lang="en-US" sz="1800" dirty="0"/>
              <a:t>(slide 3 of 3)</a:t>
            </a:r>
            <a:endParaRPr lang="en-US" dirty="0"/>
          </a:p>
        </p:txBody>
      </p:sp>
      <p:sp>
        <p:nvSpPr>
          <p:cNvPr id="3" name="Text Placeholder 2">
            <a:extLst>
              <a:ext uri="{FF2B5EF4-FFF2-40B4-BE49-F238E27FC236}">
                <a16:creationId xmlns:a16="http://schemas.microsoft.com/office/drawing/2014/main" id="{DD527225-6F17-4D85-A541-B07F076CCACF}"/>
              </a:ext>
            </a:extLst>
          </p:cNvPr>
          <p:cNvSpPr>
            <a:spLocks noGrp="1"/>
          </p:cNvSpPr>
          <p:nvPr>
            <p:ph type="body" sz="quarter" idx="17"/>
          </p:nvPr>
        </p:nvSpPr>
        <p:spPr/>
        <p:txBody>
          <a:bodyPr/>
          <a:lstStyle/>
          <a:p>
            <a:r>
              <a:rPr lang="en-US" dirty="0"/>
              <a:t>Philanthropic responsibilities are not required of a company, but they promote human welfare or goodwill</a:t>
            </a:r>
          </a:p>
          <a:p>
            <a:pPr lvl="1"/>
            <a:r>
              <a:rPr lang="en-US" b="1" dirty="0">
                <a:solidFill>
                  <a:srgbClr val="3083C5"/>
                </a:solidFill>
              </a:rPr>
              <a:t>Cause-related marketing </a:t>
            </a:r>
            <a:r>
              <a:rPr lang="en-US" dirty="0"/>
              <a:t>– The practice of linking products to a particular social cause on an ongoing or short-term basis</a:t>
            </a:r>
          </a:p>
          <a:p>
            <a:pPr lvl="1"/>
            <a:r>
              <a:rPr lang="en-US" b="1" dirty="0">
                <a:solidFill>
                  <a:srgbClr val="3083C5"/>
                </a:solidFill>
              </a:rPr>
              <a:t>Strategic philanthropy </a:t>
            </a:r>
            <a:r>
              <a:rPr lang="en-US" dirty="0"/>
              <a:t>– The synergistic use of organizational core competencies and resources to address key stakeholders’ interests and achieve both organizational and social benefits</a:t>
            </a:r>
          </a:p>
          <a:p>
            <a:endParaRPr lang="en-US" dirty="0"/>
          </a:p>
        </p:txBody>
      </p:sp>
    </p:spTree>
    <p:extLst>
      <p:ext uri="{BB962C8B-B14F-4D97-AF65-F5344CB8AC3E}">
        <p14:creationId xmlns:p14="http://schemas.microsoft.com/office/powerpoint/2010/main" val="1711255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CA14-8E0F-4B53-A3EE-C39BA84F3F47}"/>
              </a:ext>
            </a:extLst>
          </p:cNvPr>
          <p:cNvSpPr>
            <a:spLocks noGrp="1"/>
          </p:cNvSpPr>
          <p:nvPr>
            <p:ph type="title"/>
          </p:nvPr>
        </p:nvSpPr>
        <p:spPr/>
        <p:txBody>
          <a:bodyPr/>
          <a:lstStyle/>
          <a:p>
            <a:r>
              <a:rPr lang="en-US" dirty="0"/>
              <a:t>Table 4.2 – Social </a:t>
            </a:r>
            <a:br>
              <a:rPr lang="en-US" dirty="0"/>
            </a:br>
            <a:r>
              <a:rPr lang="en-US" dirty="0"/>
              <a:t>Responsibility Issues</a:t>
            </a:r>
          </a:p>
        </p:txBody>
      </p:sp>
      <p:graphicFrame>
        <p:nvGraphicFramePr>
          <p:cNvPr id="4" name="Table Placeholder 10">
            <a:extLst>
              <a:ext uri="{FF2B5EF4-FFF2-40B4-BE49-F238E27FC236}">
                <a16:creationId xmlns:a16="http://schemas.microsoft.com/office/drawing/2014/main" id="{C7C47B84-2460-4878-9B0A-527A4CDBA0FA}"/>
              </a:ext>
            </a:extLst>
          </p:cNvPr>
          <p:cNvGraphicFramePr>
            <a:graphicFrameLocks noGrp="1"/>
          </p:cNvGraphicFramePr>
          <p:nvPr>
            <p:ph type="tbl" sz="quarter" idx="10"/>
            <p:extLst/>
          </p:nvPr>
        </p:nvGraphicFramePr>
        <p:xfrm>
          <a:off x="838201" y="1262062"/>
          <a:ext cx="10515599" cy="4686300"/>
        </p:xfrm>
        <a:graphic>
          <a:graphicData uri="http://schemas.openxmlformats.org/drawingml/2006/table">
            <a:tbl>
              <a:tblPr firstRow="1" bandRow="1">
                <a:tableStyleId>{5C22544A-7EE6-4342-B048-85BDC9FD1C3A}</a:tableStyleId>
              </a:tblPr>
              <a:tblGrid>
                <a:gridCol w="1837888">
                  <a:extLst>
                    <a:ext uri="{9D8B030D-6E8A-4147-A177-3AD203B41FA5}">
                      <a16:colId xmlns:a16="http://schemas.microsoft.com/office/drawing/2014/main" val="3532458289"/>
                    </a:ext>
                  </a:extLst>
                </a:gridCol>
                <a:gridCol w="5301841">
                  <a:extLst>
                    <a:ext uri="{9D8B030D-6E8A-4147-A177-3AD203B41FA5}">
                      <a16:colId xmlns:a16="http://schemas.microsoft.com/office/drawing/2014/main" val="2564591482"/>
                    </a:ext>
                  </a:extLst>
                </a:gridCol>
                <a:gridCol w="3375870">
                  <a:extLst>
                    <a:ext uri="{9D8B030D-6E8A-4147-A177-3AD203B41FA5}">
                      <a16:colId xmlns:a16="http://schemas.microsoft.com/office/drawing/2014/main" val="2293618107"/>
                    </a:ext>
                  </a:extLst>
                </a:gridCol>
              </a:tblGrid>
              <a:tr h="845820">
                <a:tc>
                  <a:txBody>
                    <a:bodyPr/>
                    <a:lstStyle/>
                    <a:p>
                      <a:pPr algn="ctr"/>
                      <a:r>
                        <a:rPr lang="en-US" dirty="0">
                          <a:latin typeface="Arial" panose="020B0604020202020204" pitchFamily="34" charset="0"/>
                          <a:cs typeface="Arial" panose="020B0604020202020204" pitchFamily="34" charset="0"/>
                        </a:rPr>
                        <a:t>Issue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Description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Major Social Concerns</a:t>
                      </a:r>
                    </a:p>
                  </a:txBody>
                  <a:tcPr/>
                </a:tc>
                <a:extLst>
                  <a:ext uri="{0D108BD9-81ED-4DB2-BD59-A6C34878D82A}">
                    <a16:rowId xmlns:a16="http://schemas.microsoft.com/office/drawing/2014/main" val="929213733"/>
                  </a:ext>
                </a:extLst>
              </a:tr>
              <a:tr h="84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Sustainability</a:t>
                      </a:r>
                    </a:p>
                  </a:txBody>
                  <a:tcPr/>
                </a:tc>
                <a:tc>
                  <a:txBody>
                    <a:bodyPr/>
                    <a:lstStyle/>
                    <a:p>
                      <a:r>
                        <a:rPr lang="en-US" dirty="0">
                          <a:solidFill>
                            <a:srgbClr val="006298"/>
                          </a:solidFill>
                          <a:latin typeface="Arial" panose="020B0604020202020204" pitchFamily="34" charset="0"/>
                          <a:cs typeface="Arial" panose="020B0604020202020204" pitchFamily="34" charset="0"/>
                        </a:rPr>
                        <a:t>Consumers insisting not only on a good quality of life but also on a healthful environment so they can maintain a high standard of living during their lifetimes</a:t>
                      </a:r>
                    </a:p>
                  </a:txBody>
                  <a:tcPr/>
                </a:tc>
                <a:tc>
                  <a:txBody>
                    <a:bodyPr/>
                    <a:lstStyle/>
                    <a:p>
                      <a:r>
                        <a:rPr lang="en-US" dirty="0">
                          <a:solidFill>
                            <a:srgbClr val="006298"/>
                          </a:solidFill>
                          <a:latin typeface="Arial" panose="020B0604020202020204" pitchFamily="34" charset="0"/>
                          <a:cs typeface="Arial" panose="020B0604020202020204" pitchFamily="34" charset="0"/>
                        </a:rPr>
                        <a:t>Conservation</a:t>
                      </a:r>
                    </a:p>
                    <a:p>
                      <a:r>
                        <a:rPr lang="en-US" dirty="0">
                          <a:solidFill>
                            <a:srgbClr val="006298"/>
                          </a:solidFill>
                          <a:latin typeface="Arial" panose="020B0604020202020204" pitchFamily="34" charset="0"/>
                          <a:cs typeface="Arial" panose="020B0604020202020204" pitchFamily="34" charset="0"/>
                        </a:rPr>
                        <a:t>Water pollution</a:t>
                      </a:r>
                    </a:p>
                    <a:p>
                      <a:r>
                        <a:rPr lang="en-US" dirty="0">
                          <a:solidFill>
                            <a:srgbClr val="006298"/>
                          </a:solidFill>
                          <a:latin typeface="Arial" panose="020B0604020202020204" pitchFamily="34" charset="0"/>
                          <a:cs typeface="Arial" panose="020B0604020202020204" pitchFamily="34" charset="0"/>
                        </a:rPr>
                        <a:t>Air pollution</a:t>
                      </a:r>
                    </a:p>
                    <a:p>
                      <a:r>
                        <a:rPr lang="en-US" dirty="0">
                          <a:solidFill>
                            <a:srgbClr val="006298"/>
                          </a:solidFill>
                          <a:latin typeface="Arial" panose="020B0604020202020204" pitchFamily="34" charset="0"/>
                          <a:cs typeface="Arial" panose="020B0604020202020204" pitchFamily="34" charset="0"/>
                        </a:rPr>
                        <a:t>Land pollution</a:t>
                      </a:r>
                    </a:p>
                  </a:txBody>
                  <a:tcPr/>
                </a:tc>
                <a:extLst>
                  <a:ext uri="{0D108BD9-81ED-4DB2-BD59-A6C34878D82A}">
                    <a16:rowId xmlns:a16="http://schemas.microsoft.com/office/drawing/2014/main" val="2017040155"/>
                  </a:ext>
                </a:extLst>
              </a:tr>
              <a:tr h="845820">
                <a:tc>
                  <a:txBody>
                    <a:bodyPr/>
                    <a:lstStyle/>
                    <a:p>
                      <a:r>
                        <a:rPr lang="en-US" dirty="0">
                          <a:solidFill>
                            <a:srgbClr val="006298"/>
                          </a:solidFill>
                          <a:latin typeface="Arial" panose="020B0604020202020204" pitchFamily="34" charset="0"/>
                          <a:cs typeface="Arial" panose="020B0604020202020204" pitchFamily="34" charset="0"/>
                        </a:rPr>
                        <a:t>Consumerism</a:t>
                      </a:r>
                    </a:p>
                  </a:txBody>
                  <a:tcPr/>
                </a:tc>
                <a:tc>
                  <a:txBody>
                    <a:bodyPr/>
                    <a:lstStyle/>
                    <a:p>
                      <a:r>
                        <a:rPr lang="en-US" dirty="0">
                          <a:solidFill>
                            <a:srgbClr val="006298"/>
                          </a:solidFill>
                          <a:latin typeface="Arial" panose="020B0604020202020204" pitchFamily="34" charset="0"/>
                          <a:cs typeface="Arial" panose="020B0604020202020204" pitchFamily="34" charset="0"/>
                        </a:rPr>
                        <a:t>Activities undertaken by independent individuals, groups, and organizations to protect their rights as consumers</a:t>
                      </a:r>
                    </a:p>
                  </a:txBody>
                  <a:tcPr/>
                </a:tc>
                <a:tc>
                  <a:txBody>
                    <a:bodyPr/>
                    <a:lstStyle/>
                    <a:p>
                      <a:r>
                        <a:rPr lang="en-US" dirty="0">
                          <a:solidFill>
                            <a:srgbClr val="006298"/>
                          </a:solidFill>
                          <a:latin typeface="Arial" panose="020B0604020202020204" pitchFamily="34" charset="0"/>
                          <a:cs typeface="Arial" panose="020B0604020202020204" pitchFamily="34" charset="0"/>
                        </a:rPr>
                        <a:t>The right to safety</a:t>
                      </a:r>
                    </a:p>
                    <a:p>
                      <a:r>
                        <a:rPr lang="en-US" dirty="0">
                          <a:solidFill>
                            <a:srgbClr val="006298"/>
                          </a:solidFill>
                          <a:latin typeface="Arial" panose="020B0604020202020204" pitchFamily="34" charset="0"/>
                          <a:cs typeface="Arial" panose="020B0604020202020204" pitchFamily="34" charset="0"/>
                        </a:rPr>
                        <a:t>The right to be informed</a:t>
                      </a:r>
                    </a:p>
                    <a:p>
                      <a:r>
                        <a:rPr lang="en-US" dirty="0">
                          <a:solidFill>
                            <a:srgbClr val="006298"/>
                          </a:solidFill>
                          <a:latin typeface="Arial" panose="020B0604020202020204" pitchFamily="34" charset="0"/>
                          <a:cs typeface="Arial" panose="020B0604020202020204" pitchFamily="34" charset="0"/>
                        </a:rPr>
                        <a:t>The right to choose</a:t>
                      </a:r>
                    </a:p>
                    <a:p>
                      <a:r>
                        <a:rPr lang="en-US" dirty="0">
                          <a:solidFill>
                            <a:srgbClr val="006298"/>
                          </a:solidFill>
                          <a:latin typeface="Arial" panose="020B0604020202020204" pitchFamily="34" charset="0"/>
                          <a:cs typeface="Arial" panose="020B0604020202020204" pitchFamily="34" charset="0"/>
                        </a:rPr>
                        <a:t>The right to be heard</a:t>
                      </a:r>
                    </a:p>
                  </a:txBody>
                  <a:tcPr/>
                </a:tc>
                <a:extLst>
                  <a:ext uri="{0D108BD9-81ED-4DB2-BD59-A6C34878D82A}">
                    <a16:rowId xmlns:a16="http://schemas.microsoft.com/office/drawing/2014/main" val="3373640361"/>
                  </a:ext>
                </a:extLst>
              </a:tr>
              <a:tr h="845820">
                <a:tc>
                  <a:txBody>
                    <a:bodyPr/>
                    <a:lstStyle/>
                    <a:p>
                      <a:r>
                        <a:rPr lang="en-US" dirty="0">
                          <a:solidFill>
                            <a:srgbClr val="006298"/>
                          </a:solidFill>
                          <a:latin typeface="Arial" panose="020B0604020202020204" pitchFamily="34" charset="0"/>
                          <a:cs typeface="Arial" panose="020B0604020202020204" pitchFamily="34" charset="0"/>
                        </a:rPr>
                        <a:t>Community relations</a:t>
                      </a:r>
                    </a:p>
                  </a:txBody>
                  <a:tcPr/>
                </a:tc>
                <a:tc>
                  <a:txBody>
                    <a:bodyPr/>
                    <a:lstStyle/>
                    <a:p>
                      <a:r>
                        <a:rPr lang="en-US" dirty="0">
                          <a:solidFill>
                            <a:srgbClr val="006298"/>
                          </a:solidFill>
                          <a:latin typeface="Arial" panose="020B0604020202020204" pitchFamily="34" charset="0"/>
                          <a:cs typeface="Arial" panose="020B0604020202020204" pitchFamily="34" charset="0"/>
                        </a:rPr>
                        <a:t>Society eager to have marketers contribute to its well-being, wishing to know what marketers do to help solve social problems</a:t>
                      </a:r>
                    </a:p>
                  </a:txBody>
                  <a:tcPr/>
                </a:tc>
                <a:tc>
                  <a:txBody>
                    <a:bodyPr/>
                    <a:lstStyle/>
                    <a:p>
                      <a:r>
                        <a:rPr lang="en-US" dirty="0">
                          <a:solidFill>
                            <a:srgbClr val="006298"/>
                          </a:solidFill>
                          <a:latin typeface="Arial" panose="020B0604020202020204" pitchFamily="34" charset="0"/>
                          <a:cs typeface="Arial" panose="020B0604020202020204" pitchFamily="34" charset="0"/>
                        </a:rPr>
                        <a:t>Equality issues</a:t>
                      </a:r>
                    </a:p>
                    <a:p>
                      <a:r>
                        <a:rPr lang="en-US" dirty="0">
                          <a:solidFill>
                            <a:srgbClr val="006298"/>
                          </a:solidFill>
                          <a:latin typeface="Arial" panose="020B0604020202020204" pitchFamily="34" charset="0"/>
                          <a:cs typeface="Arial" panose="020B0604020202020204" pitchFamily="34" charset="0"/>
                        </a:rPr>
                        <a:t>Disadvantaged members of society</a:t>
                      </a:r>
                    </a:p>
                    <a:p>
                      <a:r>
                        <a:rPr lang="en-US" dirty="0">
                          <a:solidFill>
                            <a:srgbClr val="006298"/>
                          </a:solidFill>
                          <a:latin typeface="Arial" panose="020B0604020202020204" pitchFamily="34" charset="0"/>
                          <a:cs typeface="Arial" panose="020B0604020202020204" pitchFamily="34" charset="0"/>
                        </a:rPr>
                        <a:t>Safety and health</a:t>
                      </a:r>
                    </a:p>
                    <a:p>
                      <a:r>
                        <a:rPr lang="en-US" dirty="0">
                          <a:solidFill>
                            <a:srgbClr val="006298"/>
                          </a:solidFill>
                          <a:latin typeface="Arial" panose="020B0604020202020204" pitchFamily="34" charset="0"/>
                          <a:cs typeface="Arial" panose="020B0604020202020204" pitchFamily="34" charset="0"/>
                        </a:rPr>
                        <a:t>Education and general welfare</a:t>
                      </a: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3190710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A87D-7ED2-4B77-B0A6-A25E6FBAB7AA}"/>
              </a:ext>
            </a:extLst>
          </p:cNvPr>
          <p:cNvSpPr>
            <a:spLocks noGrp="1"/>
          </p:cNvSpPr>
          <p:nvPr>
            <p:ph type="title"/>
          </p:nvPr>
        </p:nvSpPr>
        <p:spPr/>
        <p:txBody>
          <a:bodyPr/>
          <a:lstStyle/>
          <a:p>
            <a:r>
              <a:rPr lang="en-US" dirty="0"/>
              <a:t>Sustainability</a:t>
            </a:r>
          </a:p>
        </p:txBody>
      </p:sp>
      <p:sp>
        <p:nvSpPr>
          <p:cNvPr id="3" name="Text Placeholder 2">
            <a:extLst>
              <a:ext uri="{FF2B5EF4-FFF2-40B4-BE49-F238E27FC236}">
                <a16:creationId xmlns:a16="http://schemas.microsoft.com/office/drawing/2014/main" id="{C11E4D5D-ED6E-4D72-8FD7-BC4DDD89C0D4}"/>
              </a:ext>
            </a:extLst>
          </p:cNvPr>
          <p:cNvSpPr>
            <a:spLocks noGrp="1"/>
          </p:cNvSpPr>
          <p:nvPr>
            <p:ph type="body" sz="quarter" idx="17"/>
          </p:nvPr>
        </p:nvSpPr>
        <p:spPr/>
        <p:txBody>
          <a:bodyPr>
            <a:normAutofit fontScale="92500" lnSpcReduction="10000"/>
          </a:bodyPr>
          <a:lstStyle/>
          <a:p>
            <a:r>
              <a:rPr lang="en-US" b="1" dirty="0">
                <a:solidFill>
                  <a:srgbClr val="3083C5"/>
                </a:solidFill>
              </a:rPr>
              <a:t>Sustainability</a:t>
            </a:r>
            <a:r>
              <a:rPr lang="en-US" dirty="0"/>
              <a:t> – The potential for the long-term well-being of the natural environment, including all biological entities, as well as the interaction among nature and individuals, organizations, and business strategies</a:t>
            </a:r>
          </a:p>
          <a:p>
            <a:pPr lvl="1"/>
            <a:r>
              <a:rPr lang="en-US" dirty="0"/>
              <a:t>Many companies are adopting eco-friendly business practices and/or supporting environmental initiatives</a:t>
            </a:r>
          </a:p>
          <a:p>
            <a:pPr lvl="1"/>
            <a:r>
              <a:rPr lang="en-US" dirty="0"/>
              <a:t>Many products have been certified “green” by environmental organizations</a:t>
            </a:r>
          </a:p>
          <a:p>
            <a:r>
              <a:rPr lang="en-US" sz="2400" dirty="0"/>
              <a:t>Some environmentalists and marketers believe companies should work to protect and preserve the natural environment by implementing the following goals:</a:t>
            </a:r>
          </a:p>
          <a:p>
            <a:pPr lvl="1"/>
            <a:r>
              <a:rPr lang="en-US" dirty="0"/>
              <a:t>Eliminate the concept of waste</a:t>
            </a:r>
          </a:p>
          <a:p>
            <a:pPr lvl="1"/>
            <a:r>
              <a:rPr lang="en-US" dirty="0"/>
              <a:t>Reinvent the concept of a product</a:t>
            </a:r>
          </a:p>
          <a:p>
            <a:pPr lvl="2"/>
            <a:r>
              <a:rPr lang="en-US" dirty="0"/>
              <a:t>Consumables</a:t>
            </a:r>
          </a:p>
          <a:p>
            <a:pPr lvl="2"/>
            <a:r>
              <a:rPr lang="en-US" dirty="0"/>
              <a:t>Durable goods</a:t>
            </a:r>
          </a:p>
          <a:p>
            <a:pPr lvl="2"/>
            <a:r>
              <a:rPr lang="en-US" dirty="0" err="1"/>
              <a:t>Unsalables</a:t>
            </a:r>
            <a:endParaRPr lang="en-US" dirty="0"/>
          </a:p>
          <a:p>
            <a:pPr lvl="1"/>
            <a:r>
              <a:rPr lang="en-US" dirty="0"/>
              <a:t>Make prices reflect the cost</a:t>
            </a:r>
          </a:p>
          <a:p>
            <a:pPr lvl="1"/>
            <a:r>
              <a:rPr lang="en-US" dirty="0"/>
              <a:t>Make environmentalism profitable</a:t>
            </a:r>
          </a:p>
          <a:p>
            <a:endParaRPr lang="en-US" dirty="0"/>
          </a:p>
          <a:p>
            <a:pPr lvl="1"/>
            <a:endParaRPr lang="en-US" dirty="0"/>
          </a:p>
          <a:p>
            <a:endParaRPr lang="en-US" dirty="0"/>
          </a:p>
        </p:txBody>
      </p:sp>
    </p:spTree>
    <p:extLst>
      <p:ext uri="{BB962C8B-B14F-4D97-AF65-F5344CB8AC3E}">
        <p14:creationId xmlns:p14="http://schemas.microsoft.com/office/powerpoint/2010/main" val="782013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C870-3BA4-47A6-AF9F-F6EAD1F1ED93}"/>
              </a:ext>
            </a:extLst>
          </p:cNvPr>
          <p:cNvSpPr>
            <a:spLocks noGrp="1"/>
          </p:cNvSpPr>
          <p:nvPr>
            <p:ph type="title"/>
          </p:nvPr>
        </p:nvSpPr>
        <p:spPr/>
        <p:txBody>
          <a:bodyPr/>
          <a:lstStyle/>
          <a:p>
            <a:r>
              <a:rPr lang="en-US" dirty="0"/>
              <a:t>Figure 4.2 – The EU Ecolabel</a:t>
            </a:r>
          </a:p>
        </p:txBody>
      </p:sp>
      <p:pic>
        <p:nvPicPr>
          <p:cNvPr id="6" name="Picture Placeholder 5" descr="The EU Ecolabel.">
            <a:extLst>
              <a:ext uri="{FF2B5EF4-FFF2-40B4-BE49-F238E27FC236}">
                <a16:creationId xmlns:a16="http://schemas.microsoft.com/office/drawing/2014/main" id="{A30FB1A9-5B0F-4594-880F-DB3283DA385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3790796" y="1037230"/>
            <a:ext cx="4610407" cy="5259966"/>
          </a:xfrm>
        </p:spPr>
      </p:pic>
    </p:spTree>
    <p:extLst>
      <p:ext uri="{BB962C8B-B14F-4D97-AF65-F5344CB8AC3E}">
        <p14:creationId xmlns:p14="http://schemas.microsoft.com/office/powerpoint/2010/main" val="1240525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4B4C-A18D-44C9-BEFB-AD17989FB18E}"/>
              </a:ext>
            </a:extLst>
          </p:cNvPr>
          <p:cNvSpPr>
            <a:spLocks noGrp="1"/>
          </p:cNvSpPr>
          <p:nvPr>
            <p:ph type="title"/>
          </p:nvPr>
        </p:nvSpPr>
        <p:spPr/>
        <p:txBody>
          <a:bodyPr/>
          <a:lstStyle/>
          <a:p>
            <a:r>
              <a:rPr lang="en-US" dirty="0"/>
              <a:t>Consumerism</a:t>
            </a:r>
          </a:p>
        </p:txBody>
      </p:sp>
      <p:sp>
        <p:nvSpPr>
          <p:cNvPr id="3" name="Text Placeholder 2">
            <a:extLst>
              <a:ext uri="{FF2B5EF4-FFF2-40B4-BE49-F238E27FC236}">
                <a16:creationId xmlns:a16="http://schemas.microsoft.com/office/drawing/2014/main" id="{E0F5F36B-0E35-4B81-A17E-4BCCD71B0900}"/>
              </a:ext>
            </a:extLst>
          </p:cNvPr>
          <p:cNvSpPr>
            <a:spLocks noGrp="1"/>
          </p:cNvSpPr>
          <p:nvPr>
            <p:ph type="body" sz="quarter" idx="17"/>
          </p:nvPr>
        </p:nvSpPr>
        <p:spPr>
          <a:xfrm>
            <a:off x="743576" y="1451295"/>
            <a:ext cx="10711543" cy="4581205"/>
          </a:xfrm>
        </p:spPr>
        <p:txBody>
          <a:bodyPr>
            <a:normAutofit fontScale="92500" lnSpcReduction="10000"/>
          </a:bodyPr>
          <a:lstStyle/>
          <a:p>
            <a:r>
              <a:rPr lang="en-US" sz="2400" dirty="0"/>
              <a:t>Consumerism is the efforts of independent individuals, groups, and organizations to protect the rights of consumers</a:t>
            </a:r>
          </a:p>
          <a:p>
            <a:pPr lvl="1"/>
            <a:r>
              <a:rPr lang="en-US" dirty="0"/>
              <a:t>Ralph Nader and others pushed for legislation requiring many car safety features such as seat belts, air bags, padded dashboards, and collapsible steering columns</a:t>
            </a:r>
          </a:p>
          <a:p>
            <a:pPr lvl="1"/>
            <a:r>
              <a:rPr lang="en-US" dirty="0"/>
              <a:t>The Federal Trade Commission provides a wealth of consumer information at its website (</a:t>
            </a:r>
            <a:r>
              <a:rPr lang="en-US" dirty="0">
                <a:hlinkClick r:id="rId2" tooltip="www.consumer.ftc.gov"/>
              </a:rPr>
              <a:t>www.consumer.ftc.gov</a:t>
            </a:r>
            <a:r>
              <a:rPr lang="en-US" dirty="0">
                <a:hlinkClick r:id="rId2"/>
              </a:rPr>
              <a:t>/</a:t>
            </a:r>
            <a:r>
              <a:rPr lang="en-US" dirty="0"/>
              <a:t>)</a:t>
            </a:r>
          </a:p>
          <a:p>
            <a:r>
              <a:rPr lang="en-US" sz="2400" dirty="0"/>
              <a:t>Of great importance to the consumer movement are four basic rights spelled out in a consumer “bill of rights” that was drafted by President John F. Kennedy</a:t>
            </a:r>
          </a:p>
          <a:p>
            <a:pPr lvl="1"/>
            <a:r>
              <a:rPr lang="en-US" dirty="0"/>
              <a:t>The </a:t>
            </a:r>
            <a:r>
              <a:rPr lang="en-US" i="1" dirty="0"/>
              <a:t>right to safety </a:t>
            </a:r>
            <a:r>
              <a:rPr lang="en-US" dirty="0"/>
              <a:t>means marketers are obligated not to market a product that they know could harm consumers</a:t>
            </a:r>
          </a:p>
          <a:p>
            <a:pPr lvl="1"/>
            <a:r>
              <a:rPr lang="en-US" dirty="0"/>
              <a:t>The </a:t>
            </a:r>
            <a:r>
              <a:rPr lang="en-US" i="1" dirty="0"/>
              <a:t>right to be informed </a:t>
            </a:r>
            <a:r>
              <a:rPr lang="en-US" dirty="0"/>
              <a:t>means consumers should have access to and the opportunity to review all relevant information about a product before buying it</a:t>
            </a:r>
          </a:p>
          <a:p>
            <a:pPr lvl="1"/>
            <a:r>
              <a:rPr lang="en-US" dirty="0"/>
              <a:t>The </a:t>
            </a:r>
            <a:r>
              <a:rPr lang="en-US" i="1" dirty="0"/>
              <a:t>right to choose </a:t>
            </a:r>
            <a:r>
              <a:rPr lang="en-US" dirty="0"/>
              <a:t>means consumers should have access to a variety of products at competitive prices</a:t>
            </a:r>
          </a:p>
          <a:p>
            <a:pPr lvl="1"/>
            <a:r>
              <a:rPr lang="en-US" dirty="0"/>
              <a:t>The </a:t>
            </a:r>
            <a:r>
              <a:rPr lang="en-US" i="1" dirty="0"/>
              <a:t>right to be heard </a:t>
            </a:r>
            <a:r>
              <a:rPr lang="en-US" dirty="0"/>
              <a:t>ensures that consumers’ interests will receive full and sympathetic consideration in the formulation of government policy</a:t>
            </a:r>
          </a:p>
          <a:p>
            <a:endParaRPr lang="en-US" dirty="0"/>
          </a:p>
        </p:txBody>
      </p:sp>
    </p:spTree>
    <p:extLst>
      <p:ext uri="{BB962C8B-B14F-4D97-AF65-F5344CB8AC3E}">
        <p14:creationId xmlns:p14="http://schemas.microsoft.com/office/powerpoint/2010/main" val="85747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2F09-4447-442A-8188-AB7244447233}"/>
              </a:ext>
            </a:extLst>
          </p:cNvPr>
          <p:cNvSpPr>
            <a:spLocks noGrp="1"/>
          </p:cNvSpPr>
          <p:nvPr>
            <p:ph type="title"/>
          </p:nvPr>
        </p:nvSpPr>
        <p:spPr/>
        <p:txBody>
          <a:bodyPr/>
          <a:lstStyle/>
          <a:p>
            <a:r>
              <a:rPr lang="en-US" dirty="0"/>
              <a:t>Community Relations</a:t>
            </a:r>
          </a:p>
        </p:txBody>
      </p:sp>
      <p:sp>
        <p:nvSpPr>
          <p:cNvPr id="3" name="Text Placeholder 2">
            <a:extLst>
              <a:ext uri="{FF2B5EF4-FFF2-40B4-BE49-F238E27FC236}">
                <a16:creationId xmlns:a16="http://schemas.microsoft.com/office/drawing/2014/main" id="{644B9D1F-4347-4B02-9E96-EEF64957725C}"/>
              </a:ext>
            </a:extLst>
          </p:cNvPr>
          <p:cNvSpPr>
            <a:spLocks noGrp="1"/>
          </p:cNvSpPr>
          <p:nvPr>
            <p:ph type="body" sz="quarter" idx="17"/>
          </p:nvPr>
        </p:nvSpPr>
        <p:spPr/>
        <p:txBody>
          <a:bodyPr/>
          <a:lstStyle/>
          <a:p>
            <a:r>
              <a:rPr lang="en-US" sz="2400" dirty="0"/>
              <a:t>Being a good community citizen means avoiding harmful actions that could damage the community</a:t>
            </a:r>
          </a:p>
          <a:p>
            <a:r>
              <a:rPr lang="en-US" sz="2400" dirty="0"/>
              <a:t>A marketer can significantly improve a community’s quality of life through:</a:t>
            </a:r>
          </a:p>
          <a:p>
            <a:pPr lvl="1"/>
            <a:r>
              <a:rPr lang="en-US" dirty="0"/>
              <a:t>Employment opportunities</a:t>
            </a:r>
          </a:p>
          <a:p>
            <a:pPr lvl="1"/>
            <a:r>
              <a:rPr lang="en-US" dirty="0"/>
              <a:t>Economic development</a:t>
            </a:r>
          </a:p>
          <a:p>
            <a:pPr lvl="1"/>
            <a:r>
              <a:rPr lang="en-US" dirty="0"/>
              <a:t>Financial contributions to educational, health, cultural, and recreational causes</a:t>
            </a:r>
          </a:p>
          <a:p>
            <a:endParaRPr lang="en-US" dirty="0"/>
          </a:p>
        </p:txBody>
      </p:sp>
    </p:spTree>
    <p:extLst>
      <p:ext uri="{BB962C8B-B14F-4D97-AF65-F5344CB8AC3E}">
        <p14:creationId xmlns:p14="http://schemas.microsoft.com/office/powerpoint/2010/main" val="3624082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6B3A-8C75-4E68-B591-D5FA00F93F71}"/>
              </a:ext>
            </a:extLst>
          </p:cNvPr>
          <p:cNvSpPr>
            <a:spLocks noGrp="1"/>
          </p:cNvSpPr>
          <p:nvPr>
            <p:ph type="title"/>
          </p:nvPr>
        </p:nvSpPr>
        <p:spPr/>
        <p:txBody>
          <a:bodyPr/>
          <a:lstStyle/>
          <a:p>
            <a:r>
              <a:rPr lang="en-US" dirty="0"/>
              <a:t>Marketing Ethics</a:t>
            </a:r>
          </a:p>
        </p:txBody>
      </p:sp>
      <p:sp>
        <p:nvSpPr>
          <p:cNvPr id="3" name="Text Placeholder 2">
            <a:extLst>
              <a:ext uri="{FF2B5EF4-FFF2-40B4-BE49-F238E27FC236}">
                <a16:creationId xmlns:a16="http://schemas.microsoft.com/office/drawing/2014/main" id="{EE03DCEC-3B2D-4032-933C-D0971E0C6F83}"/>
              </a:ext>
            </a:extLst>
          </p:cNvPr>
          <p:cNvSpPr>
            <a:spLocks noGrp="1"/>
          </p:cNvSpPr>
          <p:nvPr>
            <p:ph type="body" sz="quarter" idx="17"/>
          </p:nvPr>
        </p:nvSpPr>
        <p:spPr>
          <a:xfrm>
            <a:off x="743576" y="1375794"/>
            <a:ext cx="10711543" cy="4656706"/>
          </a:xfrm>
        </p:spPr>
        <p:txBody>
          <a:bodyPr>
            <a:normAutofit fontScale="92500" lnSpcReduction="10000"/>
          </a:bodyPr>
          <a:lstStyle/>
          <a:p>
            <a:r>
              <a:rPr lang="en-US" sz="2400" dirty="0"/>
              <a:t>Marketing ethics is a dimension of social responsibility that involves principles and standards that define acceptable conduct in marketing</a:t>
            </a:r>
          </a:p>
          <a:p>
            <a:pPr lvl="1"/>
            <a:r>
              <a:rPr lang="en-US" dirty="0"/>
              <a:t>These standards are determined by various stakeholders and the organization’s ethical climate</a:t>
            </a:r>
          </a:p>
          <a:p>
            <a:pPr lvl="1"/>
            <a:r>
              <a:rPr lang="en-US" dirty="0"/>
              <a:t>Marketers must also use their own values and knowledge of ethics to act responsibly and provide ethical leadership for others</a:t>
            </a:r>
          </a:p>
          <a:p>
            <a:r>
              <a:rPr lang="en-US" sz="2400" dirty="0"/>
              <a:t>When marketing activities deviate from accepted standards, the exchange process can break down, resulting in customer dissatisfaction, lack of trust, and lawsuits</a:t>
            </a:r>
          </a:p>
          <a:p>
            <a:r>
              <a:rPr lang="en-US" sz="2400" dirty="0"/>
              <a:t>Trust is an important concern for marketers because it is the foundation for long-term relationships</a:t>
            </a:r>
          </a:p>
          <a:p>
            <a:pPr lvl="1"/>
            <a:r>
              <a:rPr lang="en-US" dirty="0"/>
              <a:t>Consumer lack of trust has increased in recent years due to the financial crisis and deep recession</a:t>
            </a:r>
          </a:p>
          <a:p>
            <a:pPr lvl="1"/>
            <a:r>
              <a:rPr lang="en-US" dirty="0"/>
              <a:t>Once trust is lost, it can take a lifetime to rebuild</a:t>
            </a:r>
          </a:p>
          <a:p>
            <a:r>
              <a:rPr lang="en-US" sz="2400" dirty="0"/>
              <a:t>The way to deal with ethical issues is proactively during the strategic planning process, not after major problems materialize</a:t>
            </a:r>
          </a:p>
          <a:p>
            <a:endParaRPr lang="en-US" dirty="0"/>
          </a:p>
        </p:txBody>
      </p:sp>
    </p:spTree>
    <p:extLst>
      <p:ext uri="{BB962C8B-B14F-4D97-AF65-F5344CB8AC3E}">
        <p14:creationId xmlns:p14="http://schemas.microsoft.com/office/powerpoint/2010/main" val="873727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0091-22BC-41CD-AE99-FC3379F8050A}"/>
              </a:ext>
            </a:extLst>
          </p:cNvPr>
          <p:cNvSpPr>
            <a:spLocks noGrp="1"/>
          </p:cNvSpPr>
          <p:nvPr>
            <p:ph type="title"/>
          </p:nvPr>
        </p:nvSpPr>
        <p:spPr/>
        <p:txBody>
          <a:bodyPr/>
          <a:lstStyle/>
          <a:p>
            <a:r>
              <a:rPr lang="en-US" dirty="0"/>
              <a:t>Figure 4.3 – Global Trust in Different Industries</a:t>
            </a:r>
          </a:p>
        </p:txBody>
      </p:sp>
      <p:pic>
        <p:nvPicPr>
          <p:cNvPr id="6" name="Picture Placeholder 5" descr="A column chart  is labeled Global Trust in Different Industries. The vertical axis ranges from 0 percent to 90 percent in increments of 10 percent. The horizontal axis is labeled in different industries. From left to right the values are. Technology, 74 percent. Food and Beverage, 63 percent. Consumer packaged goods, 60 percent. Telecommunications, 63 percent. Automotive, 62 percent. Energy, 63 percent. Health care, 64 percent. And Financial services, 54 percent.">
            <a:extLst>
              <a:ext uri="{FF2B5EF4-FFF2-40B4-BE49-F238E27FC236}">
                <a16:creationId xmlns:a16="http://schemas.microsoft.com/office/drawing/2014/main" id="{233E9F2B-F8EA-4D0E-A26A-FB6F2238CD4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57" r="657"/>
          <a:stretch>
            <a:fillRect/>
          </a:stretch>
        </p:blipFill>
        <p:spPr>
          <a:xfrm>
            <a:off x="2104871" y="1037230"/>
            <a:ext cx="7982257" cy="5249117"/>
          </a:xfrm>
        </p:spPr>
      </p:pic>
    </p:spTree>
    <p:extLst>
      <p:ext uri="{BB962C8B-B14F-4D97-AF65-F5344CB8AC3E}">
        <p14:creationId xmlns:p14="http://schemas.microsoft.com/office/powerpoint/2010/main" val="3697772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E4AEE-6302-473C-99E1-B1106FD42FB7}"/>
              </a:ext>
            </a:extLst>
          </p:cNvPr>
          <p:cNvSpPr>
            <a:spLocks noGrp="1"/>
          </p:cNvSpPr>
          <p:nvPr>
            <p:ph type="title"/>
          </p:nvPr>
        </p:nvSpPr>
        <p:spPr/>
        <p:txBody>
          <a:bodyPr/>
          <a:lstStyle/>
          <a:p>
            <a:r>
              <a:rPr lang="en-US" dirty="0"/>
              <a:t>Ethical Issues in Marketing </a:t>
            </a:r>
            <a:r>
              <a:rPr lang="en-US" sz="1800" dirty="0"/>
              <a:t>(slide 1 of 4)</a:t>
            </a:r>
            <a:endParaRPr lang="en-US" dirty="0"/>
          </a:p>
        </p:txBody>
      </p:sp>
      <p:sp>
        <p:nvSpPr>
          <p:cNvPr id="3" name="Text Placeholder 2">
            <a:extLst>
              <a:ext uri="{FF2B5EF4-FFF2-40B4-BE49-F238E27FC236}">
                <a16:creationId xmlns:a16="http://schemas.microsoft.com/office/drawing/2014/main" id="{8A7CE189-C947-401E-B802-3CF8A1ACD1A8}"/>
              </a:ext>
            </a:extLst>
          </p:cNvPr>
          <p:cNvSpPr>
            <a:spLocks noGrp="1"/>
          </p:cNvSpPr>
          <p:nvPr>
            <p:ph type="body" sz="quarter" idx="17"/>
          </p:nvPr>
        </p:nvSpPr>
        <p:spPr/>
        <p:txBody>
          <a:bodyPr/>
          <a:lstStyle/>
          <a:p>
            <a:r>
              <a:rPr lang="en-US" sz="2400" b="1" dirty="0">
                <a:solidFill>
                  <a:srgbClr val="3083C5"/>
                </a:solidFill>
              </a:rPr>
              <a:t>Ethical issue </a:t>
            </a:r>
            <a:r>
              <a:rPr lang="en-US" sz="2400" dirty="0"/>
              <a:t>– An identifiable problem, situation, or opportunity requiring a choice among several actions that must be evaluated as right or wrong, ethical or unethical</a:t>
            </a:r>
          </a:p>
          <a:p>
            <a:pPr lvl="1"/>
            <a:r>
              <a:rPr lang="en-US" dirty="0"/>
              <a:t>Any time an activity causes marketing managers or customers in their target market to feel manipulated or cheated, a marketing ethical issue exists, regardless of the legality of that activity</a:t>
            </a:r>
          </a:p>
          <a:p>
            <a:pPr lvl="1"/>
            <a:r>
              <a:rPr lang="en-US" dirty="0"/>
              <a:t>Regardless of the reasons behind specific ethical issues, marketers must be able to identify and resolve these issues</a:t>
            </a:r>
          </a:p>
          <a:p>
            <a:endParaRPr lang="en-US" dirty="0"/>
          </a:p>
        </p:txBody>
      </p:sp>
    </p:spTree>
    <p:extLst>
      <p:ext uri="{BB962C8B-B14F-4D97-AF65-F5344CB8AC3E}">
        <p14:creationId xmlns:p14="http://schemas.microsoft.com/office/powerpoint/2010/main" val="651988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D465-BD99-442E-96D3-AB09DF9E4BBF}"/>
              </a:ext>
            </a:extLst>
          </p:cNvPr>
          <p:cNvSpPr>
            <a:spLocks noGrp="1"/>
          </p:cNvSpPr>
          <p:nvPr>
            <p:ph type="title"/>
          </p:nvPr>
        </p:nvSpPr>
        <p:spPr/>
        <p:txBody>
          <a:bodyPr/>
          <a:lstStyle/>
          <a:p>
            <a:r>
              <a:rPr lang="en-US" sz="3200" dirty="0"/>
              <a:t>Table 4.3 – Sample Ethical Issues Related to the Marketing Mix</a:t>
            </a:r>
            <a:endParaRPr lang="en-US" dirty="0"/>
          </a:p>
        </p:txBody>
      </p:sp>
      <p:graphicFrame>
        <p:nvGraphicFramePr>
          <p:cNvPr id="4" name="Table Placeholder 10">
            <a:extLst>
              <a:ext uri="{FF2B5EF4-FFF2-40B4-BE49-F238E27FC236}">
                <a16:creationId xmlns:a16="http://schemas.microsoft.com/office/drawing/2014/main" id="{BA696240-3C3D-4FA8-BF17-BC6188DD4B4C}"/>
              </a:ext>
            </a:extLst>
          </p:cNvPr>
          <p:cNvGraphicFramePr>
            <a:graphicFrameLocks noGrp="1"/>
          </p:cNvGraphicFramePr>
          <p:nvPr>
            <p:ph type="tbl" sz="quarter" idx="10"/>
            <p:extLst/>
          </p:nvPr>
        </p:nvGraphicFramePr>
        <p:xfrm>
          <a:off x="630353" y="1554480"/>
          <a:ext cx="10931294" cy="3749040"/>
        </p:xfrm>
        <a:graphic>
          <a:graphicData uri="http://schemas.openxmlformats.org/drawingml/2006/table">
            <a:tbl>
              <a:tblPr firstRow="1" bandRow="1">
                <a:tableStyleId>{5C22544A-7EE6-4342-B048-85BDC9FD1C3A}</a:tableStyleId>
              </a:tblPr>
              <a:tblGrid>
                <a:gridCol w="1874540">
                  <a:extLst>
                    <a:ext uri="{9D8B030D-6E8A-4147-A177-3AD203B41FA5}">
                      <a16:colId xmlns:a16="http://schemas.microsoft.com/office/drawing/2014/main" val="3532458289"/>
                    </a:ext>
                  </a:extLst>
                </a:gridCol>
                <a:gridCol w="9056754">
                  <a:extLst>
                    <a:ext uri="{9D8B030D-6E8A-4147-A177-3AD203B41FA5}">
                      <a16:colId xmlns:a16="http://schemas.microsoft.com/office/drawing/2014/main" val="2564591482"/>
                    </a:ext>
                  </a:extLst>
                </a:gridCol>
              </a:tblGrid>
              <a:tr h="249212">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Sample Ethical Issues Related to the Marketing Mix</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9213733"/>
                  </a:ext>
                </a:extLst>
              </a:tr>
              <a:tr h="8763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Product Issue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6298"/>
                          </a:solidFill>
                          <a:latin typeface="Arial" panose="020B0604020202020204" pitchFamily="34" charset="0"/>
                          <a:ea typeface="Arial" charset="0"/>
                          <a:cs typeface="Arial" panose="020B0604020202020204" pitchFamily="34" charset="0"/>
                        </a:rPr>
                        <a:t>Product Information</a:t>
                      </a:r>
                    </a:p>
                  </a:txBody>
                  <a:tcPr/>
                </a:tc>
                <a:tc>
                  <a:txBody>
                    <a:bodyPr/>
                    <a:lstStyle/>
                    <a:p>
                      <a:r>
                        <a:rPr lang="en-US" dirty="0">
                          <a:solidFill>
                            <a:srgbClr val="006298"/>
                          </a:solidFill>
                          <a:latin typeface="Arial" panose="020B0604020202020204" pitchFamily="34" charset="0"/>
                          <a:cs typeface="Arial" panose="020B0604020202020204" pitchFamily="34" charset="0"/>
                        </a:rPr>
                        <a:t>Covering up defects that could cause harm to a consumer; withholding critical performance information that could affect a purchase decision</a:t>
                      </a:r>
                    </a:p>
                  </a:txBody>
                  <a:tcPr/>
                </a:tc>
                <a:extLst>
                  <a:ext uri="{0D108BD9-81ED-4DB2-BD59-A6C34878D82A}">
                    <a16:rowId xmlns:a16="http://schemas.microsoft.com/office/drawing/2014/main" val="2017040155"/>
                  </a:ext>
                </a:extLst>
              </a:tr>
              <a:tr h="4229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Distribution Issue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6298"/>
                          </a:solidFill>
                          <a:latin typeface="Arial" panose="020B0604020202020204" pitchFamily="34" charset="0"/>
                          <a:ea typeface="Arial" charset="0"/>
                          <a:cs typeface="Arial" panose="020B0604020202020204" pitchFamily="34" charset="0"/>
                        </a:rPr>
                        <a:t>Counterfeiting</a:t>
                      </a:r>
                    </a:p>
                  </a:txBody>
                  <a:tcPr/>
                </a:tc>
                <a:tc>
                  <a:txBody>
                    <a:bodyPr/>
                    <a:lstStyle/>
                    <a:p>
                      <a:r>
                        <a:rPr lang="en-US" dirty="0">
                          <a:solidFill>
                            <a:srgbClr val="006298"/>
                          </a:solidFill>
                          <a:latin typeface="Arial" panose="020B0604020202020204" pitchFamily="34" charset="0"/>
                          <a:cs typeface="Arial" panose="020B0604020202020204" pitchFamily="34" charset="0"/>
                        </a:rPr>
                        <a:t>Counterfeit products are widespread, especially in the areas of computer software, clothing, and audio and video products. The internet has facilitated the distribution of counterfeit products</a:t>
                      </a:r>
                    </a:p>
                  </a:txBody>
                  <a:tcPr/>
                </a:tc>
                <a:extLst>
                  <a:ext uri="{0D108BD9-81ED-4DB2-BD59-A6C34878D82A}">
                    <a16:rowId xmlns:a16="http://schemas.microsoft.com/office/drawing/2014/main" val="815954887"/>
                  </a:ext>
                </a:extLst>
              </a:tr>
              <a:tr h="586836">
                <a:tc>
                  <a:txBody>
                    <a:bodyPr/>
                    <a:lstStyle/>
                    <a:p>
                      <a:r>
                        <a:rPr lang="en-US" dirty="0">
                          <a:solidFill>
                            <a:srgbClr val="006298"/>
                          </a:solidFill>
                          <a:latin typeface="Arial" panose="020B0604020202020204" pitchFamily="34" charset="0"/>
                          <a:cs typeface="Arial" panose="020B0604020202020204" pitchFamily="34" charset="0"/>
                        </a:rPr>
                        <a:t>Promotion Issue</a:t>
                      </a:r>
                    </a:p>
                    <a:p>
                      <a:r>
                        <a:rPr lang="en-US" i="1" dirty="0">
                          <a:solidFill>
                            <a:srgbClr val="006298"/>
                          </a:solidFill>
                          <a:latin typeface="Arial" panose="020B0604020202020204" pitchFamily="34" charset="0"/>
                          <a:cs typeface="Arial" panose="020B0604020202020204" pitchFamily="34" charset="0"/>
                        </a:rPr>
                        <a:t>Advertising</a:t>
                      </a:r>
                    </a:p>
                  </a:txBody>
                  <a:tcPr/>
                </a:tc>
                <a:tc>
                  <a:txBody>
                    <a:bodyPr/>
                    <a:lstStyle/>
                    <a:p>
                      <a:r>
                        <a:rPr lang="en-US" dirty="0">
                          <a:solidFill>
                            <a:srgbClr val="006298"/>
                          </a:solidFill>
                          <a:latin typeface="Arial" panose="020B0604020202020204" pitchFamily="34" charset="0"/>
                          <a:cs typeface="Arial" panose="020B0604020202020204" pitchFamily="34" charset="0"/>
                        </a:rPr>
                        <a:t>Deceptive advertising or withholding important product information in a personal-selling situation</a:t>
                      </a:r>
                    </a:p>
                  </a:txBody>
                  <a:tcPr/>
                </a:tc>
                <a:extLst>
                  <a:ext uri="{0D108BD9-81ED-4DB2-BD59-A6C34878D82A}">
                    <a16:rowId xmlns:a16="http://schemas.microsoft.com/office/drawing/2014/main" val="3373640361"/>
                  </a:ext>
                </a:extLst>
              </a:tr>
              <a:tr h="845820">
                <a:tc>
                  <a:txBody>
                    <a:bodyPr/>
                    <a:lstStyle/>
                    <a:p>
                      <a:r>
                        <a:rPr lang="en-US" dirty="0">
                          <a:solidFill>
                            <a:srgbClr val="006298"/>
                          </a:solidFill>
                          <a:latin typeface="Arial" panose="020B0604020202020204" pitchFamily="34" charset="0"/>
                          <a:cs typeface="Arial" panose="020B0604020202020204" pitchFamily="34" charset="0"/>
                        </a:rPr>
                        <a:t>Pricing Issue</a:t>
                      </a:r>
                    </a:p>
                    <a:p>
                      <a:r>
                        <a:rPr lang="en-US" i="1" dirty="0">
                          <a:solidFill>
                            <a:srgbClr val="006298"/>
                          </a:solidFill>
                          <a:latin typeface="Arial" panose="020B0604020202020204" pitchFamily="34" charset="0"/>
                          <a:cs typeface="Arial" panose="020B0604020202020204" pitchFamily="34" charset="0"/>
                        </a:rPr>
                        <a:t>Deceptive Pricing</a:t>
                      </a:r>
                    </a:p>
                  </a:txBody>
                  <a:tcPr/>
                </a:tc>
                <a:tc>
                  <a:txBody>
                    <a:bodyPr/>
                    <a:lstStyle/>
                    <a:p>
                      <a:r>
                        <a:rPr lang="en-US" dirty="0">
                          <a:solidFill>
                            <a:srgbClr val="006298"/>
                          </a:solidFill>
                          <a:latin typeface="Arial" panose="020B0604020202020204" pitchFamily="34" charset="0"/>
                          <a:cs typeface="Arial" panose="020B0604020202020204" pitchFamily="34" charset="0"/>
                        </a:rPr>
                        <a:t>Indicating that an advertised sale price is a reduction below the regular price when in fact that is not the case</a:t>
                      </a: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423398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CE5F-AD39-4A63-828C-FF962F3DA8CF}"/>
              </a:ext>
            </a:extLst>
          </p:cNvPr>
          <p:cNvSpPr>
            <a:spLocks noGrp="1"/>
          </p:cNvSpPr>
          <p:nvPr>
            <p:ph type="title"/>
          </p:nvPr>
        </p:nvSpPr>
        <p:spPr/>
        <p:txBody>
          <a:bodyPr/>
          <a:lstStyle/>
          <a:p>
            <a:r>
              <a:rPr lang="en-US" dirty="0"/>
              <a:t>Ethical Issues in Marketing </a:t>
            </a:r>
            <a:r>
              <a:rPr lang="en-US" sz="1800" dirty="0"/>
              <a:t>(slide 2 of 4)</a:t>
            </a:r>
            <a:endParaRPr lang="en-US" dirty="0"/>
          </a:p>
        </p:txBody>
      </p:sp>
      <p:sp>
        <p:nvSpPr>
          <p:cNvPr id="3" name="Text Placeholder 2">
            <a:extLst>
              <a:ext uri="{FF2B5EF4-FFF2-40B4-BE49-F238E27FC236}">
                <a16:creationId xmlns:a16="http://schemas.microsoft.com/office/drawing/2014/main" id="{75776EBC-5CED-49A8-8B42-8FB1145D60B9}"/>
              </a:ext>
            </a:extLst>
          </p:cNvPr>
          <p:cNvSpPr>
            <a:spLocks noGrp="1"/>
          </p:cNvSpPr>
          <p:nvPr>
            <p:ph type="body" sz="quarter" idx="17"/>
          </p:nvPr>
        </p:nvSpPr>
        <p:spPr/>
        <p:txBody>
          <a:bodyPr/>
          <a:lstStyle/>
          <a:p>
            <a:r>
              <a:rPr lang="en-US" dirty="0"/>
              <a:t>Product-related ethical issues arise when marketers fail to:</a:t>
            </a:r>
          </a:p>
          <a:p>
            <a:pPr lvl="1"/>
            <a:r>
              <a:rPr lang="en-US" dirty="0"/>
              <a:t>Disclose risks associated with a product</a:t>
            </a:r>
          </a:p>
          <a:p>
            <a:pPr lvl="1"/>
            <a:r>
              <a:rPr lang="en-US" dirty="0"/>
              <a:t>Disclose information regarding the function, value, or use of a product</a:t>
            </a:r>
          </a:p>
          <a:p>
            <a:pPr lvl="1"/>
            <a:r>
              <a:rPr lang="en-US" dirty="0"/>
              <a:t>Inform customers about existing conditions or changes in product quality</a:t>
            </a:r>
          </a:p>
          <a:p>
            <a:pPr lvl="2"/>
            <a:r>
              <a:rPr lang="en-US" dirty="0"/>
              <a:t>Such failure is a form of dishonesty about the nature of the product</a:t>
            </a:r>
          </a:p>
          <a:p>
            <a:pPr lvl="2"/>
            <a:r>
              <a:rPr lang="en-US" i="1" dirty="0"/>
              <a:t>Product recalls </a:t>
            </a:r>
            <a:r>
              <a:rPr lang="en-US" dirty="0"/>
              <a:t>occur when companies ask customers to return defective products</a:t>
            </a:r>
          </a:p>
          <a:p>
            <a:r>
              <a:rPr lang="en-US" dirty="0"/>
              <a:t>Promotion can create ethical issues in a variety of ways:</a:t>
            </a:r>
          </a:p>
          <a:p>
            <a:pPr lvl="1"/>
            <a:r>
              <a:rPr lang="en-US" dirty="0"/>
              <a:t>False or misleading advertising</a:t>
            </a:r>
          </a:p>
          <a:p>
            <a:pPr lvl="1"/>
            <a:r>
              <a:rPr lang="en-US" dirty="0"/>
              <a:t>Manipulative or deceptive sales promotions, tactics, and publicity</a:t>
            </a:r>
          </a:p>
          <a:p>
            <a:pPr lvl="2"/>
            <a:r>
              <a:rPr lang="en-US" i="1" dirty="0"/>
              <a:t>Greenwashing</a:t>
            </a:r>
            <a:r>
              <a:rPr lang="en-US" dirty="0"/>
              <a:t> – Occurs when products are promoted as being more environmentally friendly than they really are</a:t>
            </a:r>
          </a:p>
          <a:p>
            <a:pPr lvl="1"/>
            <a:r>
              <a:rPr lang="en-US" dirty="0"/>
              <a:t>Promoting products that might be construed as harmful to children</a:t>
            </a:r>
          </a:p>
          <a:p>
            <a:pPr lvl="1"/>
            <a:r>
              <a:rPr lang="en-US" i="1" dirty="0"/>
              <a:t>Bribery</a:t>
            </a:r>
            <a:r>
              <a:rPr lang="en-US" dirty="0"/>
              <a:t> – Occurs when an incentive is offered in exchange for an illicit advantage</a:t>
            </a:r>
          </a:p>
          <a:p>
            <a:endParaRPr lang="en-US" dirty="0"/>
          </a:p>
        </p:txBody>
      </p:sp>
    </p:spTree>
    <p:extLst>
      <p:ext uri="{BB962C8B-B14F-4D97-AF65-F5344CB8AC3E}">
        <p14:creationId xmlns:p14="http://schemas.microsoft.com/office/powerpoint/2010/main" val="3679986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A655-0B97-4B20-93C7-5C6E9F82BA54}"/>
              </a:ext>
            </a:extLst>
          </p:cNvPr>
          <p:cNvSpPr>
            <a:spLocks noGrp="1"/>
          </p:cNvSpPr>
          <p:nvPr>
            <p:ph type="title"/>
          </p:nvPr>
        </p:nvSpPr>
        <p:spPr/>
        <p:txBody>
          <a:bodyPr/>
          <a:lstStyle/>
          <a:p>
            <a:r>
              <a:rPr lang="en-US" dirty="0"/>
              <a:t>Ethical Issues in Marketing </a:t>
            </a:r>
            <a:r>
              <a:rPr lang="en-US" sz="1800" dirty="0"/>
              <a:t>(slide 3 of 4)</a:t>
            </a:r>
            <a:endParaRPr lang="en-US" dirty="0"/>
          </a:p>
        </p:txBody>
      </p:sp>
      <p:sp>
        <p:nvSpPr>
          <p:cNvPr id="3" name="Text Placeholder 2">
            <a:extLst>
              <a:ext uri="{FF2B5EF4-FFF2-40B4-BE49-F238E27FC236}">
                <a16:creationId xmlns:a16="http://schemas.microsoft.com/office/drawing/2014/main" id="{EE650CE6-2413-4EDC-8792-DF3FF8C0F242}"/>
              </a:ext>
            </a:extLst>
          </p:cNvPr>
          <p:cNvSpPr>
            <a:spLocks noGrp="1"/>
          </p:cNvSpPr>
          <p:nvPr>
            <p:ph type="body" sz="quarter" idx="17"/>
          </p:nvPr>
        </p:nvSpPr>
        <p:spPr/>
        <p:txBody>
          <a:bodyPr/>
          <a:lstStyle/>
          <a:p>
            <a:r>
              <a:rPr lang="en-US" sz="2400" dirty="0"/>
              <a:t>In pricing, common ethical issues are:</a:t>
            </a:r>
          </a:p>
          <a:p>
            <a:pPr lvl="1"/>
            <a:r>
              <a:rPr lang="en-US" dirty="0"/>
              <a:t>Price fixing</a:t>
            </a:r>
          </a:p>
          <a:p>
            <a:pPr lvl="1"/>
            <a:r>
              <a:rPr lang="en-US" dirty="0"/>
              <a:t>Predatory pricing</a:t>
            </a:r>
          </a:p>
          <a:p>
            <a:pPr lvl="1"/>
            <a:r>
              <a:rPr lang="en-US" dirty="0"/>
              <a:t>Failure to disclose the full price of a purchase</a:t>
            </a:r>
          </a:p>
          <a:p>
            <a:pPr lvl="1"/>
            <a:r>
              <a:rPr lang="en-US" dirty="0"/>
              <a:t>Examples:</a:t>
            </a:r>
          </a:p>
          <a:p>
            <a:pPr lvl="2"/>
            <a:r>
              <a:rPr lang="en-US" i="1" dirty="0"/>
              <a:t>Price gouging </a:t>
            </a:r>
            <a:r>
              <a:rPr lang="en-US" dirty="0"/>
              <a:t>– Pricing products at exorbitant levels</a:t>
            </a:r>
          </a:p>
          <a:p>
            <a:pPr lvl="2"/>
            <a:r>
              <a:rPr lang="en-US" i="1" dirty="0"/>
              <a:t>Bait and switch </a:t>
            </a:r>
            <a:r>
              <a:rPr lang="en-US" dirty="0"/>
              <a:t>– A pricing scheme attempt to gain consumer interest with a low-priced product but then switching the buyer to a more expensive product or add-on service</a:t>
            </a:r>
          </a:p>
          <a:p>
            <a:pPr lvl="2"/>
            <a:r>
              <a:rPr lang="en-US" dirty="0"/>
              <a:t>Quantity surcharges – Occur when consumers are effectively overcharged for buying a larger package size of the same grocery product</a:t>
            </a:r>
          </a:p>
          <a:p>
            <a:endParaRPr lang="en-US" dirty="0"/>
          </a:p>
        </p:txBody>
      </p:sp>
    </p:spTree>
    <p:extLst>
      <p:ext uri="{BB962C8B-B14F-4D97-AF65-F5344CB8AC3E}">
        <p14:creationId xmlns:p14="http://schemas.microsoft.com/office/powerpoint/2010/main" val="939510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6D10-96C3-4B2A-BC6D-B180EADA92E6}"/>
              </a:ext>
            </a:extLst>
          </p:cNvPr>
          <p:cNvSpPr>
            <a:spLocks noGrp="1"/>
          </p:cNvSpPr>
          <p:nvPr>
            <p:ph type="title"/>
          </p:nvPr>
        </p:nvSpPr>
        <p:spPr/>
        <p:txBody>
          <a:bodyPr/>
          <a:lstStyle/>
          <a:p>
            <a:r>
              <a:rPr lang="en-US" dirty="0"/>
              <a:t>Ethical Issues in Marketing </a:t>
            </a:r>
            <a:r>
              <a:rPr lang="en-US" sz="1800" dirty="0"/>
              <a:t>(slide 4 of 4)</a:t>
            </a:r>
            <a:endParaRPr lang="en-US" dirty="0"/>
          </a:p>
        </p:txBody>
      </p:sp>
      <p:sp>
        <p:nvSpPr>
          <p:cNvPr id="3" name="Text Placeholder 2">
            <a:extLst>
              <a:ext uri="{FF2B5EF4-FFF2-40B4-BE49-F238E27FC236}">
                <a16:creationId xmlns:a16="http://schemas.microsoft.com/office/drawing/2014/main" id="{4AEB1592-FD34-41DA-BDD7-FA1EEB6374F8}"/>
              </a:ext>
            </a:extLst>
          </p:cNvPr>
          <p:cNvSpPr>
            <a:spLocks noGrp="1"/>
          </p:cNvSpPr>
          <p:nvPr>
            <p:ph type="body" sz="quarter" idx="17"/>
          </p:nvPr>
        </p:nvSpPr>
        <p:spPr/>
        <p:txBody>
          <a:bodyPr/>
          <a:lstStyle/>
          <a:p>
            <a:r>
              <a:rPr lang="en-US" dirty="0"/>
              <a:t>Ethical issues in distribution involve relationships among producers and marketing intermediaries</a:t>
            </a:r>
          </a:p>
          <a:p>
            <a:pPr lvl="1"/>
            <a:r>
              <a:rPr lang="en-US" dirty="0"/>
              <a:t>Manipulating a product’s availability for purposes of exploitation</a:t>
            </a:r>
          </a:p>
          <a:p>
            <a:pPr lvl="1"/>
            <a:r>
              <a:rPr lang="en-US" dirty="0"/>
              <a:t>Using coercion to force intermediaries to behave in a specific manner</a:t>
            </a:r>
          </a:p>
          <a:p>
            <a:pPr lvl="1"/>
            <a:r>
              <a:rPr lang="en-US" i="1" dirty="0"/>
              <a:t>Channel surfing </a:t>
            </a:r>
            <a:r>
              <a:rPr lang="en-US" dirty="0"/>
              <a:t>– Shipping surplus inventory to wholesalers and retailers at an </a:t>
            </a:r>
            <a:br>
              <a:rPr lang="en-US" dirty="0"/>
            </a:br>
            <a:r>
              <a:rPr lang="en-US" dirty="0"/>
              <a:t>excessive rate</a:t>
            </a:r>
          </a:p>
          <a:p>
            <a:pPr lvl="1"/>
            <a:r>
              <a:rPr lang="en-US" i="1" dirty="0"/>
              <a:t>Counterfeiting</a:t>
            </a:r>
          </a:p>
          <a:p>
            <a:endParaRPr lang="en-US" dirty="0"/>
          </a:p>
        </p:txBody>
      </p:sp>
    </p:spTree>
    <p:extLst>
      <p:ext uri="{BB962C8B-B14F-4D97-AF65-F5344CB8AC3E}">
        <p14:creationId xmlns:p14="http://schemas.microsoft.com/office/powerpoint/2010/main" val="2180336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7A1F-8B47-4AA2-A049-A3A2775E691C}"/>
              </a:ext>
            </a:extLst>
          </p:cNvPr>
          <p:cNvSpPr>
            <a:spLocks noGrp="1"/>
          </p:cNvSpPr>
          <p:nvPr>
            <p:ph type="title"/>
          </p:nvPr>
        </p:nvSpPr>
        <p:spPr/>
        <p:txBody>
          <a:bodyPr/>
          <a:lstStyle/>
          <a:p>
            <a:r>
              <a:rPr lang="en-US" sz="3600" dirty="0"/>
              <a:t>Ethical Dimensions of Managing </a:t>
            </a:r>
            <a:br>
              <a:rPr lang="en-US" sz="3600" dirty="0"/>
            </a:br>
            <a:r>
              <a:rPr lang="en-US" sz="3600" dirty="0"/>
              <a:t>Supply Chain Relationships</a:t>
            </a:r>
            <a:endParaRPr lang="en-US" dirty="0"/>
          </a:p>
        </p:txBody>
      </p:sp>
      <p:sp>
        <p:nvSpPr>
          <p:cNvPr id="3" name="Text Placeholder 2">
            <a:extLst>
              <a:ext uri="{FF2B5EF4-FFF2-40B4-BE49-F238E27FC236}">
                <a16:creationId xmlns:a16="http://schemas.microsoft.com/office/drawing/2014/main" id="{D1FB793F-3985-4B36-A7EC-4BA5ABB6AE4F}"/>
              </a:ext>
            </a:extLst>
          </p:cNvPr>
          <p:cNvSpPr>
            <a:spLocks noGrp="1"/>
          </p:cNvSpPr>
          <p:nvPr>
            <p:ph type="body" sz="quarter" idx="17"/>
          </p:nvPr>
        </p:nvSpPr>
        <p:spPr>
          <a:xfrm>
            <a:off x="743576" y="1510018"/>
            <a:ext cx="10711543" cy="4522482"/>
          </a:xfrm>
        </p:spPr>
        <p:txBody>
          <a:bodyPr>
            <a:normAutofit lnSpcReduction="10000"/>
          </a:bodyPr>
          <a:lstStyle/>
          <a:p>
            <a:r>
              <a:rPr lang="en-US" dirty="0"/>
              <a:t>Managing supply chains responsibly is one of the greatest difficulties of marketing ethics</a:t>
            </a:r>
          </a:p>
          <a:p>
            <a:pPr lvl="1"/>
            <a:r>
              <a:rPr lang="en-US" sz="1800" dirty="0"/>
              <a:t>Supply chains require constant vigilance on the part of marketers</a:t>
            </a:r>
          </a:p>
          <a:p>
            <a:pPr lvl="1"/>
            <a:r>
              <a:rPr lang="en-US" sz="1800" dirty="0"/>
              <a:t>Marketers need to anticipate unforeseen circumstances</a:t>
            </a:r>
          </a:p>
          <a:p>
            <a:pPr lvl="1"/>
            <a:r>
              <a:rPr lang="en-US" sz="1800" dirty="0"/>
              <a:t>Managing supply chain ethical decision making is important because many stakeholders hold the firm responsible for all ethical conduct related to product availability</a:t>
            </a:r>
          </a:p>
          <a:p>
            <a:r>
              <a:rPr lang="en-US" dirty="0"/>
              <a:t>Good supply chain ethics is important because it ensures the integrity of the product and the firm’s operations in serving customers</a:t>
            </a:r>
          </a:p>
          <a:p>
            <a:r>
              <a:rPr lang="en-US" dirty="0"/>
              <a:t>It is essential for all companies that work with global suppliers to adopt a Global Supplier Code of Conduct and ensure that it is effectively communicated to suppliers</a:t>
            </a:r>
          </a:p>
          <a:p>
            <a:r>
              <a:rPr lang="en-US" dirty="0"/>
              <a:t>Companies should encourage compliance and procurement employees to work together to find ethical suppliers at reasonable costs</a:t>
            </a:r>
          </a:p>
          <a:p>
            <a:r>
              <a:rPr lang="en-US" dirty="0"/>
              <a:t>Marketers must also work to make certain that their company’s supply chains are diverse</a:t>
            </a:r>
          </a:p>
          <a:p>
            <a:r>
              <a:rPr lang="en-US" dirty="0"/>
              <a:t>Companies must perform regular audits on its suppliers and, if necessary, discipline those found to be in violation of company standards</a:t>
            </a:r>
          </a:p>
          <a:p>
            <a:endParaRPr lang="en-US" dirty="0"/>
          </a:p>
        </p:txBody>
      </p:sp>
    </p:spTree>
    <p:extLst>
      <p:ext uri="{BB962C8B-B14F-4D97-AF65-F5344CB8AC3E}">
        <p14:creationId xmlns:p14="http://schemas.microsoft.com/office/powerpoint/2010/main" val="1698407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44F7-1CCE-4357-987A-CCDA13362DEC}"/>
              </a:ext>
            </a:extLst>
          </p:cNvPr>
          <p:cNvSpPr>
            <a:spLocks noGrp="1"/>
          </p:cNvSpPr>
          <p:nvPr>
            <p:ph type="title"/>
          </p:nvPr>
        </p:nvSpPr>
        <p:spPr/>
        <p:txBody>
          <a:bodyPr/>
          <a:lstStyle/>
          <a:p>
            <a:r>
              <a:rPr lang="en-US" dirty="0"/>
              <a:t>Figure 4.4 – Factors That Influence the Ethical Decision-Making Process</a:t>
            </a:r>
          </a:p>
        </p:txBody>
      </p:sp>
      <p:pic>
        <p:nvPicPr>
          <p:cNvPr id="6" name="Picture Placeholder 5" descr="A two level organization chart is captioned, Factors That Influence the Ethical Decision Making Process. On the upper level are three rectangles labeled from left to right as, Individual factors, Opportunity, and Organizational relationships. Arrows emanate from the bottom of the rectangles to a rectangle on the bottom level, which is labeled, Ethical marketing decisions.">
            <a:extLst>
              <a:ext uri="{FF2B5EF4-FFF2-40B4-BE49-F238E27FC236}">
                <a16:creationId xmlns:a16="http://schemas.microsoft.com/office/drawing/2014/main" id="{1823F5B5-FA00-4E5E-8534-A20041D9800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1183620" y="1419532"/>
            <a:ext cx="9824759" cy="4563516"/>
          </a:xfrm>
        </p:spPr>
      </p:pic>
    </p:spTree>
    <p:extLst>
      <p:ext uri="{BB962C8B-B14F-4D97-AF65-F5344CB8AC3E}">
        <p14:creationId xmlns:p14="http://schemas.microsoft.com/office/powerpoint/2010/main" val="3297039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C2DB-509E-40FD-977D-B16D6FBA7698}"/>
              </a:ext>
            </a:extLst>
          </p:cNvPr>
          <p:cNvSpPr>
            <a:spLocks noGrp="1"/>
          </p:cNvSpPr>
          <p:nvPr>
            <p:ph type="title"/>
          </p:nvPr>
        </p:nvSpPr>
        <p:spPr/>
        <p:txBody>
          <a:bodyPr/>
          <a:lstStyle/>
          <a:p>
            <a:r>
              <a:rPr lang="en-US" dirty="0"/>
              <a:t>Individual Factors</a:t>
            </a:r>
          </a:p>
        </p:txBody>
      </p:sp>
      <p:sp>
        <p:nvSpPr>
          <p:cNvPr id="3" name="Text Placeholder 2">
            <a:extLst>
              <a:ext uri="{FF2B5EF4-FFF2-40B4-BE49-F238E27FC236}">
                <a16:creationId xmlns:a16="http://schemas.microsoft.com/office/drawing/2014/main" id="{987F36DA-4FB3-4117-8DCA-ED2A5B4FEBB5}"/>
              </a:ext>
            </a:extLst>
          </p:cNvPr>
          <p:cNvSpPr>
            <a:spLocks noGrp="1"/>
          </p:cNvSpPr>
          <p:nvPr>
            <p:ph type="body" sz="quarter" idx="17"/>
          </p:nvPr>
        </p:nvSpPr>
        <p:spPr/>
        <p:txBody>
          <a:bodyPr/>
          <a:lstStyle/>
          <a:p>
            <a:r>
              <a:rPr lang="en-US" sz="2200" dirty="0"/>
              <a:t>People learn values and principles through:</a:t>
            </a:r>
          </a:p>
          <a:p>
            <a:pPr lvl="1"/>
            <a:r>
              <a:rPr lang="en-US" dirty="0"/>
              <a:t>Socialization by family members</a:t>
            </a:r>
          </a:p>
          <a:p>
            <a:pPr lvl="1"/>
            <a:r>
              <a:rPr lang="en-US" dirty="0"/>
              <a:t>Social groups</a:t>
            </a:r>
          </a:p>
          <a:p>
            <a:pPr lvl="1"/>
            <a:r>
              <a:rPr lang="en-US" dirty="0"/>
              <a:t>Religion</a:t>
            </a:r>
          </a:p>
          <a:p>
            <a:pPr lvl="1"/>
            <a:r>
              <a:rPr lang="en-US" dirty="0"/>
              <a:t>Formal education</a:t>
            </a:r>
          </a:p>
          <a:p>
            <a:r>
              <a:rPr lang="en-US" sz="2200" dirty="0"/>
              <a:t>Because of different levels of personal ethics in an organization, there will be significant ethical diversity among employees</a:t>
            </a:r>
          </a:p>
          <a:p>
            <a:r>
              <a:rPr lang="en-US" sz="2200" dirty="0"/>
              <a:t>An organization’s culture often has more influence on marketing decisions than an individual’s own values</a:t>
            </a:r>
          </a:p>
          <a:p>
            <a:endParaRPr lang="en-US" dirty="0"/>
          </a:p>
        </p:txBody>
      </p:sp>
    </p:spTree>
    <p:extLst>
      <p:ext uri="{BB962C8B-B14F-4D97-AF65-F5344CB8AC3E}">
        <p14:creationId xmlns:p14="http://schemas.microsoft.com/office/powerpoint/2010/main" val="1351750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F9BF-ABF0-4493-8D51-35E6A3143C50}"/>
              </a:ext>
            </a:extLst>
          </p:cNvPr>
          <p:cNvSpPr>
            <a:spLocks noGrp="1"/>
          </p:cNvSpPr>
          <p:nvPr>
            <p:ph type="title"/>
          </p:nvPr>
        </p:nvSpPr>
        <p:spPr/>
        <p:txBody>
          <a:bodyPr/>
          <a:lstStyle/>
          <a:p>
            <a:r>
              <a:rPr lang="en-US" dirty="0"/>
              <a:t>Organizational Relationships </a:t>
            </a:r>
            <a:r>
              <a:rPr lang="en-US" sz="1800" dirty="0"/>
              <a:t>(slide 1 of 3)</a:t>
            </a:r>
            <a:endParaRPr lang="en-US" dirty="0"/>
          </a:p>
        </p:txBody>
      </p:sp>
      <p:sp>
        <p:nvSpPr>
          <p:cNvPr id="3" name="Text Placeholder 2">
            <a:extLst>
              <a:ext uri="{FF2B5EF4-FFF2-40B4-BE49-F238E27FC236}">
                <a16:creationId xmlns:a16="http://schemas.microsoft.com/office/drawing/2014/main" id="{F2B1183F-3284-455D-8BCA-8FDF7FDBA203}"/>
              </a:ext>
            </a:extLst>
          </p:cNvPr>
          <p:cNvSpPr>
            <a:spLocks noGrp="1"/>
          </p:cNvSpPr>
          <p:nvPr>
            <p:ph type="body" sz="quarter" idx="17"/>
          </p:nvPr>
        </p:nvSpPr>
        <p:spPr>
          <a:xfrm>
            <a:off x="743576" y="1294228"/>
            <a:ext cx="10711543" cy="4738272"/>
          </a:xfrm>
        </p:spPr>
        <p:txBody>
          <a:bodyPr/>
          <a:lstStyle/>
          <a:p>
            <a:r>
              <a:rPr lang="en-US" dirty="0"/>
              <a:t>Marketing employees resolve ethical issues based not only on what they learned from their own backgrounds but also on what they learn from others in the organization</a:t>
            </a:r>
          </a:p>
          <a:p>
            <a:pPr lvl="1"/>
            <a:r>
              <a:rPr lang="en-US" sz="1800" dirty="0"/>
              <a:t>The outcome of this learning process depends on the:</a:t>
            </a:r>
          </a:p>
          <a:p>
            <a:pPr lvl="2"/>
            <a:r>
              <a:rPr lang="en-US" sz="1800" dirty="0"/>
              <a:t>Strength of each individual’s personal values</a:t>
            </a:r>
          </a:p>
          <a:p>
            <a:pPr lvl="2"/>
            <a:r>
              <a:rPr lang="en-US" sz="1800" dirty="0"/>
              <a:t>Opportunity for unethical behavior</a:t>
            </a:r>
          </a:p>
          <a:p>
            <a:pPr lvl="2"/>
            <a:r>
              <a:rPr lang="en-US" sz="1800" dirty="0"/>
              <a:t>Exposure to others who behave ethically or unethically</a:t>
            </a:r>
          </a:p>
          <a:p>
            <a:r>
              <a:rPr lang="en-US" b="1" dirty="0">
                <a:solidFill>
                  <a:srgbClr val="3083C5"/>
                </a:solidFill>
              </a:rPr>
              <a:t>Organizational (corporate) culture </a:t>
            </a:r>
            <a:r>
              <a:rPr lang="en-US" dirty="0"/>
              <a:t>– A set of values, beliefs, goals, norms, and rituals that members of an organization share</a:t>
            </a:r>
          </a:p>
          <a:p>
            <a:r>
              <a:rPr lang="en-US" dirty="0"/>
              <a:t>An organization’s culture gives members meaning and suggests rules for how to behave and deal with problems within the organization</a:t>
            </a:r>
          </a:p>
          <a:p>
            <a:pPr marL="0" indent="0">
              <a:buNone/>
            </a:pPr>
            <a:endParaRPr lang="en-US" dirty="0"/>
          </a:p>
        </p:txBody>
      </p:sp>
    </p:spTree>
    <p:extLst>
      <p:ext uri="{BB962C8B-B14F-4D97-AF65-F5344CB8AC3E}">
        <p14:creationId xmlns:p14="http://schemas.microsoft.com/office/powerpoint/2010/main" val="1622628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BC8F9-6DDE-4591-A3ED-A1650271EB5B}"/>
              </a:ext>
            </a:extLst>
          </p:cNvPr>
          <p:cNvSpPr>
            <a:spLocks noGrp="1"/>
          </p:cNvSpPr>
          <p:nvPr>
            <p:ph type="title"/>
          </p:nvPr>
        </p:nvSpPr>
        <p:spPr/>
        <p:txBody>
          <a:bodyPr/>
          <a:lstStyle/>
          <a:p>
            <a:r>
              <a:rPr lang="en-US" dirty="0"/>
              <a:t>Organizational Relationships </a:t>
            </a:r>
            <a:r>
              <a:rPr lang="en-US" sz="1800" dirty="0"/>
              <a:t>(slide 2 of 3)</a:t>
            </a:r>
            <a:endParaRPr lang="en-US" dirty="0"/>
          </a:p>
        </p:txBody>
      </p:sp>
      <p:sp>
        <p:nvSpPr>
          <p:cNvPr id="4" name="Text Placeholder 3">
            <a:extLst>
              <a:ext uri="{FF2B5EF4-FFF2-40B4-BE49-F238E27FC236}">
                <a16:creationId xmlns:a16="http://schemas.microsoft.com/office/drawing/2014/main" id="{9373D8A1-9F72-430E-8F8F-E5DD3523BCEF}"/>
              </a:ext>
            </a:extLst>
          </p:cNvPr>
          <p:cNvSpPr>
            <a:spLocks noGrp="1"/>
          </p:cNvSpPr>
          <p:nvPr>
            <p:ph type="body" sz="quarter" idx="11"/>
          </p:nvPr>
        </p:nvSpPr>
        <p:spPr>
          <a:xfrm>
            <a:off x="1049892" y="4928496"/>
            <a:ext cx="10224566" cy="1104659"/>
          </a:xfrm>
        </p:spPr>
        <p:txBody>
          <a:bodyPr/>
          <a:lstStyle/>
          <a:p>
            <a:pPr marL="285750" indent="-285750">
              <a:buFont typeface="Arial" panose="020B0604020202020204" pitchFamily="34" charset="0"/>
              <a:buChar char="•"/>
            </a:pPr>
            <a:r>
              <a:rPr lang="en-US" dirty="0">
                <a:solidFill>
                  <a:schemeClr val="bg2">
                    <a:lumMod val="10000"/>
                  </a:schemeClr>
                </a:solidFill>
              </a:rPr>
              <a:t>The interaction between corporate culture and executive leadership helps determine the firm’s ethical value system</a:t>
            </a:r>
          </a:p>
          <a:p>
            <a:pPr marL="285750" indent="-285750">
              <a:buFont typeface="Arial" panose="020B0604020202020204" pitchFamily="34" charset="0"/>
              <a:buChar char="•"/>
            </a:pPr>
            <a:r>
              <a:rPr lang="en-US" dirty="0">
                <a:solidFill>
                  <a:schemeClr val="bg2">
                    <a:lumMod val="10000"/>
                  </a:schemeClr>
                </a:solidFill>
              </a:rPr>
              <a:t>Most marketing employees take their cues from coworkers in learning how to solve problems, including ethical problems</a:t>
            </a:r>
          </a:p>
          <a:p>
            <a:endParaRPr lang="en-US" dirty="0"/>
          </a:p>
          <a:p>
            <a:endParaRPr lang="en-US" dirty="0"/>
          </a:p>
          <a:p>
            <a:endParaRPr lang="en-US" dirty="0"/>
          </a:p>
        </p:txBody>
      </p:sp>
      <p:graphicFrame>
        <p:nvGraphicFramePr>
          <p:cNvPr id="5" name="Table Placeholder 10">
            <a:extLst>
              <a:ext uri="{FF2B5EF4-FFF2-40B4-BE49-F238E27FC236}">
                <a16:creationId xmlns:a16="http://schemas.microsoft.com/office/drawing/2014/main" id="{7D1245FC-67E4-4E7C-B2F9-41993A60A6E0}"/>
              </a:ext>
            </a:extLst>
          </p:cNvPr>
          <p:cNvGraphicFramePr>
            <a:graphicFrameLocks noGrp="1"/>
          </p:cNvGraphicFramePr>
          <p:nvPr>
            <p:ph type="pic" sz="quarter" idx="10"/>
            <p:extLst/>
          </p:nvPr>
        </p:nvGraphicFramePr>
        <p:xfrm>
          <a:off x="2169952" y="1289312"/>
          <a:ext cx="7852096" cy="3174692"/>
        </p:xfrm>
        <a:graphic>
          <a:graphicData uri="http://schemas.openxmlformats.org/drawingml/2006/table">
            <a:tbl>
              <a:tblPr firstRow="1" bandRow="1">
                <a:tableStyleId>{5C22544A-7EE6-4342-B048-85BDC9FD1C3A}</a:tableStyleId>
              </a:tblPr>
              <a:tblGrid>
                <a:gridCol w="3926048">
                  <a:extLst>
                    <a:ext uri="{9D8B030D-6E8A-4147-A177-3AD203B41FA5}">
                      <a16:colId xmlns:a16="http://schemas.microsoft.com/office/drawing/2014/main" val="3532458289"/>
                    </a:ext>
                  </a:extLst>
                </a:gridCol>
                <a:gridCol w="3926048">
                  <a:extLst>
                    <a:ext uri="{9D8B030D-6E8A-4147-A177-3AD203B41FA5}">
                      <a16:colId xmlns:a16="http://schemas.microsoft.com/office/drawing/2014/main" val="2564591482"/>
                    </a:ext>
                  </a:extLst>
                </a:gridCol>
              </a:tblGrid>
              <a:tr h="572486">
                <a:tc>
                  <a:txBody>
                    <a:bodyPr/>
                    <a:lstStyle/>
                    <a:p>
                      <a:pPr algn="ctr"/>
                      <a:r>
                        <a:rPr lang="en-US" dirty="0">
                          <a:latin typeface="Arial" panose="020B0604020202020204" pitchFamily="34" charset="0"/>
                          <a:cs typeface="Arial" panose="020B0604020202020204" pitchFamily="34" charset="0"/>
                        </a:rPr>
                        <a:t>Formally expressed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Informally conveyed</a:t>
                      </a:r>
                    </a:p>
                  </a:txBody>
                  <a:tcPr/>
                </a:tc>
                <a:extLst>
                  <a:ext uri="{0D108BD9-81ED-4DB2-BD59-A6C34878D82A}">
                    <a16:rowId xmlns:a16="http://schemas.microsoft.com/office/drawing/2014/main" val="929213733"/>
                  </a:ext>
                </a:extLst>
              </a:tr>
              <a:tr h="47524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Codes of conduct</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Work habits</a:t>
                      </a:r>
                    </a:p>
                  </a:txBody>
                  <a:tcPr/>
                </a:tc>
                <a:extLst>
                  <a:ext uri="{0D108BD9-81ED-4DB2-BD59-A6C34878D82A}">
                    <a16:rowId xmlns:a16="http://schemas.microsoft.com/office/drawing/2014/main" val="2017040155"/>
                  </a:ext>
                </a:extLst>
              </a:tr>
              <a:tr h="5457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Memos</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Extracurricular activities</a:t>
                      </a:r>
                    </a:p>
                  </a:txBody>
                  <a:tcPr/>
                </a:tc>
                <a:extLst>
                  <a:ext uri="{0D108BD9-81ED-4DB2-BD59-A6C34878D82A}">
                    <a16:rowId xmlns:a16="http://schemas.microsoft.com/office/drawing/2014/main" val="280671736"/>
                  </a:ext>
                </a:extLst>
              </a:tr>
              <a:tr h="50668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Manuals</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Stories</a:t>
                      </a:r>
                    </a:p>
                  </a:txBody>
                  <a:tcPr/>
                </a:tc>
                <a:extLst>
                  <a:ext uri="{0D108BD9-81ED-4DB2-BD59-A6C34878D82A}">
                    <a16:rowId xmlns:a16="http://schemas.microsoft.com/office/drawing/2014/main" val="1687508989"/>
                  </a:ext>
                </a:extLst>
              </a:tr>
              <a:tr h="502087">
                <a:tc>
                  <a:txBody>
                    <a:bodyPr/>
                    <a:lstStyle/>
                    <a:p>
                      <a:pPr algn="ctr"/>
                      <a:r>
                        <a:rPr lang="en-US" dirty="0">
                          <a:solidFill>
                            <a:srgbClr val="006298"/>
                          </a:solidFill>
                          <a:latin typeface="Arial" panose="020B0604020202020204" pitchFamily="34" charset="0"/>
                          <a:cs typeface="Arial" panose="020B0604020202020204" pitchFamily="34" charset="0"/>
                        </a:rPr>
                        <a:t>Dress codes</a:t>
                      </a:r>
                    </a:p>
                  </a:txBody>
                  <a:tcPr/>
                </a:tc>
                <a:tc>
                  <a:txBody>
                    <a:bodyPr/>
                    <a:lstStyle/>
                    <a:p>
                      <a:pPr algn="ct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3640361"/>
                  </a:ext>
                </a:extLst>
              </a:tr>
              <a:tr h="572486">
                <a:tc>
                  <a:txBody>
                    <a:bodyPr/>
                    <a:lstStyle/>
                    <a:p>
                      <a:pPr algn="ctr"/>
                      <a:r>
                        <a:rPr lang="en-US" dirty="0">
                          <a:solidFill>
                            <a:srgbClr val="006298"/>
                          </a:solidFill>
                          <a:latin typeface="Arial" panose="020B0604020202020204" pitchFamily="34" charset="0"/>
                          <a:cs typeface="Arial" panose="020B0604020202020204" pitchFamily="34" charset="0"/>
                        </a:rPr>
                        <a:t>Ceremonies</a:t>
                      </a:r>
                    </a:p>
                  </a:txBody>
                  <a:tcPr/>
                </a:tc>
                <a:tc>
                  <a:txBody>
                    <a:bodyPr/>
                    <a:lstStyle/>
                    <a:p>
                      <a:pPr algn="ct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4275372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CE3D-3C90-4421-823B-6B1539A8B92F}"/>
              </a:ext>
            </a:extLst>
          </p:cNvPr>
          <p:cNvSpPr>
            <a:spLocks noGrp="1"/>
          </p:cNvSpPr>
          <p:nvPr>
            <p:ph type="title"/>
          </p:nvPr>
        </p:nvSpPr>
        <p:spPr/>
        <p:txBody>
          <a:bodyPr/>
          <a:lstStyle/>
          <a:p>
            <a:r>
              <a:rPr lang="en-US" dirty="0"/>
              <a:t>Table 4.4 – Observed Ethical</a:t>
            </a:r>
            <a:br>
              <a:rPr lang="en-US" dirty="0"/>
            </a:br>
            <a:r>
              <a:rPr lang="en-US" dirty="0"/>
              <a:t>Conduct in the United States</a:t>
            </a:r>
          </a:p>
        </p:txBody>
      </p:sp>
      <p:graphicFrame>
        <p:nvGraphicFramePr>
          <p:cNvPr id="6" name="Table Placeholder 10">
            <a:extLst>
              <a:ext uri="{FF2B5EF4-FFF2-40B4-BE49-F238E27FC236}">
                <a16:creationId xmlns:a16="http://schemas.microsoft.com/office/drawing/2014/main" id="{C8D576A2-B48F-4594-AB57-C6C20F0EB9C7}"/>
              </a:ext>
            </a:extLst>
          </p:cNvPr>
          <p:cNvGraphicFramePr>
            <a:graphicFrameLocks noGrp="1"/>
          </p:cNvGraphicFramePr>
          <p:nvPr>
            <p:ph type="tbl" sz="quarter" idx="10"/>
            <p:extLst/>
          </p:nvPr>
        </p:nvGraphicFramePr>
        <p:xfrm>
          <a:off x="2123025" y="1926309"/>
          <a:ext cx="7945949" cy="3498097"/>
        </p:xfrm>
        <a:graphic>
          <a:graphicData uri="http://schemas.openxmlformats.org/drawingml/2006/table">
            <a:tbl>
              <a:tblPr firstRow="1" bandRow="1">
                <a:tableStyleId>{5C22544A-7EE6-4342-B048-85BDC9FD1C3A}</a:tableStyleId>
              </a:tblPr>
              <a:tblGrid>
                <a:gridCol w="5104266">
                  <a:extLst>
                    <a:ext uri="{9D8B030D-6E8A-4147-A177-3AD203B41FA5}">
                      <a16:colId xmlns:a16="http://schemas.microsoft.com/office/drawing/2014/main" val="3532458289"/>
                    </a:ext>
                  </a:extLst>
                </a:gridCol>
                <a:gridCol w="2841683">
                  <a:extLst>
                    <a:ext uri="{9D8B030D-6E8A-4147-A177-3AD203B41FA5}">
                      <a16:colId xmlns:a16="http://schemas.microsoft.com/office/drawing/2014/main" val="2564591482"/>
                    </a:ext>
                  </a:extLst>
                </a:gridCol>
              </a:tblGrid>
              <a:tr h="527941">
                <a:tc>
                  <a:txBody>
                    <a:bodyPr/>
                    <a:lstStyle/>
                    <a:p>
                      <a:pPr algn="l"/>
                      <a:r>
                        <a:rPr lang="en-US" dirty="0">
                          <a:latin typeface="Arial" panose="020B0604020202020204" pitchFamily="34" charset="0"/>
                          <a:cs typeface="Arial" panose="020B0604020202020204" pitchFamily="34" charset="0"/>
                        </a:rPr>
                        <a:t>Misconduct Facts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Percentages</a:t>
                      </a:r>
                    </a:p>
                  </a:txBody>
                  <a:tcPr/>
                </a:tc>
                <a:extLst>
                  <a:ext uri="{0D108BD9-81ED-4DB2-BD59-A6C34878D82A}">
                    <a16:rowId xmlns:a16="http://schemas.microsoft.com/office/drawing/2014/main" val="929213733"/>
                  </a:ext>
                </a:extLst>
              </a:tr>
              <a:tr h="4089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Observed misconduct</a:t>
                      </a:r>
                    </a:p>
                  </a:txBody>
                  <a:tcPr/>
                </a:tc>
                <a:tc>
                  <a:txBody>
                    <a:bodyPr/>
                    <a:lstStyle/>
                    <a:p>
                      <a:r>
                        <a:rPr lang="en-US" dirty="0">
                          <a:solidFill>
                            <a:srgbClr val="006298"/>
                          </a:solidFill>
                          <a:latin typeface="Arial" panose="020B0604020202020204" pitchFamily="34" charset="0"/>
                          <a:cs typeface="Arial" panose="020B0604020202020204" pitchFamily="34" charset="0"/>
                        </a:rPr>
                        <a:t>30%</a:t>
                      </a:r>
                    </a:p>
                  </a:txBody>
                  <a:tcPr/>
                </a:tc>
                <a:extLst>
                  <a:ext uri="{0D108BD9-81ED-4DB2-BD59-A6C34878D82A}">
                    <a16:rowId xmlns:a16="http://schemas.microsoft.com/office/drawing/2014/main" val="2017040155"/>
                  </a:ext>
                </a:extLst>
              </a:tr>
              <a:tr h="4089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6298"/>
                          </a:solidFill>
                          <a:latin typeface="Arial" panose="020B0604020202020204" pitchFamily="34" charset="0"/>
                          <a:ea typeface="Arial" charset="0"/>
                          <a:cs typeface="Arial" panose="020B0604020202020204" pitchFamily="34" charset="0"/>
                        </a:rPr>
                        <a:t>     Abusive behavior</a:t>
                      </a:r>
                    </a:p>
                  </a:txBody>
                  <a:tcPr/>
                </a:tc>
                <a:tc>
                  <a:txBody>
                    <a:bodyPr/>
                    <a:lstStyle/>
                    <a:p>
                      <a:r>
                        <a:rPr lang="en-US" dirty="0">
                          <a:solidFill>
                            <a:srgbClr val="006298"/>
                          </a:solidFill>
                          <a:latin typeface="Arial" panose="020B0604020202020204" pitchFamily="34" charset="0"/>
                          <a:cs typeface="Arial" panose="020B0604020202020204" pitchFamily="34" charset="0"/>
                        </a:rPr>
                        <a:t>22%</a:t>
                      </a:r>
                    </a:p>
                  </a:txBody>
                  <a:tcPr/>
                </a:tc>
                <a:extLst>
                  <a:ext uri="{0D108BD9-81ED-4DB2-BD59-A6C34878D82A}">
                    <a16:rowId xmlns:a16="http://schemas.microsoft.com/office/drawing/2014/main" val="129026461"/>
                  </a:ext>
                </a:extLst>
              </a:tr>
              <a:tr h="4089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6298"/>
                          </a:solidFill>
                          <a:latin typeface="Arial" panose="020B0604020202020204" pitchFamily="34" charset="0"/>
                          <a:ea typeface="Arial" charset="0"/>
                          <a:cs typeface="Arial" panose="020B0604020202020204" pitchFamily="34" charset="0"/>
                        </a:rPr>
                        <a:t>     Lying to stakeholders</a:t>
                      </a:r>
                    </a:p>
                  </a:txBody>
                  <a:tcPr/>
                </a:tc>
                <a:tc>
                  <a:txBody>
                    <a:bodyPr/>
                    <a:lstStyle/>
                    <a:p>
                      <a:r>
                        <a:rPr lang="en-US" dirty="0">
                          <a:solidFill>
                            <a:srgbClr val="006298"/>
                          </a:solidFill>
                          <a:latin typeface="Arial" panose="020B0604020202020204" pitchFamily="34" charset="0"/>
                          <a:cs typeface="Arial" panose="020B0604020202020204" pitchFamily="34" charset="0"/>
                        </a:rPr>
                        <a:t>22%</a:t>
                      </a:r>
                    </a:p>
                  </a:txBody>
                  <a:tcPr/>
                </a:tc>
                <a:extLst>
                  <a:ext uri="{0D108BD9-81ED-4DB2-BD59-A6C34878D82A}">
                    <a16:rowId xmlns:a16="http://schemas.microsoft.com/office/drawing/2014/main" val="4070518534"/>
                  </a:ext>
                </a:extLst>
              </a:tr>
              <a:tr h="4089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006298"/>
                          </a:solidFill>
                          <a:latin typeface="Arial" panose="020B0604020202020204" pitchFamily="34" charset="0"/>
                          <a:ea typeface="Arial" charset="0"/>
                          <a:cs typeface="Arial" panose="020B0604020202020204" pitchFamily="34" charset="0"/>
                        </a:rPr>
                        <a:t>     Conflict of interest</a:t>
                      </a:r>
                    </a:p>
                  </a:txBody>
                  <a:tcPr/>
                </a:tc>
                <a:tc>
                  <a:txBody>
                    <a:bodyPr/>
                    <a:lstStyle/>
                    <a:p>
                      <a:r>
                        <a:rPr lang="en-US" dirty="0">
                          <a:solidFill>
                            <a:srgbClr val="006298"/>
                          </a:solidFill>
                          <a:latin typeface="Arial" panose="020B0604020202020204" pitchFamily="34" charset="0"/>
                          <a:cs typeface="Arial" panose="020B0604020202020204" pitchFamily="34" charset="0"/>
                        </a:rPr>
                        <a:t>19%</a:t>
                      </a:r>
                    </a:p>
                  </a:txBody>
                  <a:tcPr/>
                </a:tc>
                <a:extLst>
                  <a:ext uri="{0D108BD9-81ED-4DB2-BD59-A6C34878D82A}">
                    <a16:rowId xmlns:a16="http://schemas.microsoft.com/office/drawing/2014/main" val="4098850509"/>
                  </a:ext>
                </a:extLst>
              </a:tr>
              <a:tr h="455804">
                <a:tc>
                  <a:txBody>
                    <a:bodyPr/>
                    <a:lstStyle/>
                    <a:p>
                      <a:r>
                        <a:rPr lang="en-US" dirty="0">
                          <a:solidFill>
                            <a:srgbClr val="006298"/>
                          </a:solidFill>
                          <a:latin typeface="Arial" panose="020B0604020202020204" pitchFamily="34" charset="0"/>
                          <a:cs typeface="Arial" panose="020B0604020202020204" pitchFamily="34" charset="0"/>
                        </a:rPr>
                        <a:t>Pressure to compromise standards</a:t>
                      </a:r>
                    </a:p>
                  </a:txBody>
                  <a:tcPr/>
                </a:tc>
                <a:tc>
                  <a:txBody>
                    <a:bodyPr/>
                    <a:lstStyle/>
                    <a:p>
                      <a:r>
                        <a:rPr lang="en-US" dirty="0">
                          <a:solidFill>
                            <a:srgbClr val="006298"/>
                          </a:solidFill>
                          <a:latin typeface="Arial" panose="020B0604020202020204" pitchFamily="34" charset="0"/>
                          <a:cs typeface="Arial" panose="020B0604020202020204" pitchFamily="34" charset="0"/>
                        </a:rPr>
                        <a:t>22%</a:t>
                      </a:r>
                    </a:p>
                  </a:txBody>
                  <a:tcPr/>
                </a:tc>
                <a:extLst>
                  <a:ext uri="{0D108BD9-81ED-4DB2-BD59-A6C34878D82A}">
                    <a16:rowId xmlns:a16="http://schemas.microsoft.com/office/drawing/2014/main" val="3373640361"/>
                  </a:ext>
                </a:extLst>
              </a:tr>
              <a:tr h="439354">
                <a:tc>
                  <a:txBody>
                    <a:bodyPr/>
                    <a:lstStyle/>
                    <a:p>
                      <a:r>
                        <a:rPr lang="en-US" dirty="0">
                          <a:solidFill>
                            <a:srgbClr val="006298"/>
                          </a:solidFill>
                          <a:latin typeface="Arial" panose="020B0604020202020204" pitchFamily="34" charset="0"/>
                          <a:cs typeface="Arial" panose="020B0604020202020204" pitchFamily="34" charset="0"/>
                        </a:rPr>
                        <a:t>Report observed misconduct</a:t>
                      </a:r>
                    </a:p>
                  </a:txBody>
                  <a:tcPr/>
                </a:tc>
                <a:tc>
                  <a:txBody>
                    <a:bodyPr/>
                    <a:lstStyle/>
                    <a:p>
                      <a:r>
                        <a:rPr lang="en-US" dirty="0">
                          <a:solidFill>
                            <a:srgbClr val="006298"/>
                          </a:solidFill>
                          <a:latin typeface="Arial" panose="020B0604020202020204" pitchFamily="34" charset="0"/>
                          <a:cs typeface="Arial" panose="020B0604020202020204" pitchFamily="34" charset="0"/>
                        </a:rPr>
                        <a:t>76%</a:t>
                      </a:r>
                    </a:p>
                  </a:txBody>
                  <a:tcPr/>
                </a:tc>
                <a:extLst>
                  <a:ext uri="{0D108BD9-81ED-4DB2-BD59-A6C34878D82A}">
                    <a16:rowId xmlns:a16="http://schemas.microsoft.com/office/drawing/2014/main" val="4053888524"/>
                  </a:ext>
                </a:extLst>
              </a:tr>
              <a:tr h="439354">
                <a:tc>
                  <a:txBody>
                    <a:bodyPr/>
                    <a:lstStyle/>
                    <a:p>
                      <a:r>
                        <a:rPr lang="en-US" dirty="0">
                          <a:solidFill>
                            <a:srgbClr val="006298"/>
                          </a:solidFill>
                          <a:latin typeface="Arial" panose="020B0604020202020204" pitchFamily="34" charset="0"/>
                          <a:cs typeface="Arial" panose="020B0604020202020204" pitchFamily="34" charset="0"/>
                        </a:rPr>
                        <a:t>Experience retaliation for reporting</a:t>
                      </a:r>
                    </a:p>
                  </a:txBody>
                  <a:tcPr/>
                </a:tc>
                <a:tc>
                  <a:txBody>
                    <a:bodyPr/>
                    <a:lstStyle/>
                    <a:p>
                      <a:r>
                        <a:rPr lang="en-US" dirty="0">
                          <a:solidFill>
                            <a:srgbClr val="006298"/>
                          </a:solidFill>
                          <a:latin typeface="Arial" panose="020B0604020202020204" pitchFamily="34" charset="0"/>
                          <a:cs typeface="Arial" panose="020B0604020202020204" pitchFamily="34" charset="0"/>
                        </a:rPr>
                        <a:t>53%</a:t>
                      </a:r>
                    </a:p>
                  </a:txBody>
                  <a:tcPr/>
                </a:tc>
                <a:extLst>
                  <a:ext uri="{0D108BD9-81ED-4DB2-BD59-A6C34878D82A}">
                    <a16:rowId xmlns:a16="http://schemas.microsoft.com/office/drawing/2014/main" val="2251837550"/>
                  </a:ext>
                </a:extLst>
              </a:tr>
            </a:tbl>
          </a:graphicData>
        </a:graphic>
      </p:graphicFrame>
    </p:spTree>
    <p:extLst>
      <p:ext uri="{BB962C8B-B14F-4D97-AF65-F5344CB8AC3E}">
        <p14:creationId xmlns:p14="http://schemas.microsoft.com/office/powerpoint/2010/main" val="2154353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E9ECB-4EC5-4F6D-97CA-ED7E2E65BB6C}"/>
              </a:ext>
            </a:extLst>
          </p:cNvPr>
          <p:cNvSpPr>
            <a:spLocks noGrp="1"/>
          </p:cNvSpPr>
          <p:nvPr>
            <p:ph type="title"/>
          </p:nvPr>
        </p:nvSpPr>
        <p:spPr/>
        <p:txBody>
          <a:bodyPr/>
          <a:lstStyle/>
          <a:p>
            <a:r>
              <a:rPr lang="en-US" dirty="0"/>
              <a:t>Organizational Relationships </a:t>
            </a:r>
            <a:r>
              <a:rPr lang="en-US" sz="1800" dirty="0"/>
              <a:t>(slide 3 of 3)</a:t>
            </a:r>
            <a:endParaRPr lang="en-US" dirty="0"/>
          </a:p>
        </p:txBody>
      </p:sp>
      <p:sp>
        <p:nvSpPr>
          <p:cNvPr id="3" name="Text Placeholder 2">
            <a:extLst>
              <a:ext uri="{FF2B5EF4-FFF2-40B4-BE49-F238E27FC236}">
                <a16:creationId xmlns:a16="http://schemas.microsoft.com/office/drawing/2014/main" id="{EDE6B2EF-E49C-43F4-82E6-377D165562C4}"/>
              </a:ext>
            </a:extLst>
          </p:cNvPr>
          <p:cNvSpPr>
            <a:spLocks noGrp="1"/>
          </p:cNvSpPr>
          <p:nvPr>
            <p:ph type="body" sz="quarter" idx="17"/>
          </p:nvPr>
        </p:nvSpPr>
        <p:spPr/>
        <p:txBody>
          <a:bodyPr/>
          <a:lstStyle/>
          <a:p>
            <a:r>
              <a:rPr lang="en-US" sz="2400" dirty="0"/>
              <a:t>Organizational pressure plays a key role in creating ethical issue</a:t>
            </a:r>
          </a:p>
          <a:p>
            <a:pPr lvl="1"/>
            <a:r>
              <a:rPr lang="en-US" dirty="0"/>
              <a:t>Pressure to meet a schedule</a:t>
            </a:r>
          </a:p>
          <a:p>
            <a:pPr lvl="1"/>
            <a:r>
              <a:rPr lang="en-US" dirty="0"/>
              <a:t>Pressure to meet a sales quota</a:t>
            </a:r>
          </a:p>
          <a:p>
            <a:r>
              <a:rPr lang="en-US" sz="2400" dirty="0"/>
              <a:t>Nearly all marketers face difficult issues whose solutions are not obvious or that present conflicts between organizational objectives and personal ethics</a:t>
            </a:r>
          </a:p>
          <a:p>
            <a:endParaRPr lang="en-US" dirty="0"/>
          </a:p>
        </p:txBody>
      </p:sp>
    </p:spTree>
    <p:extLst>
      <p:ext uri="{BB962C8B-B14F-4D97-AF65-F5344CB8AC3E}">
        <p14:creationId xmlns:p14="http://schemas.microsoft.com/office/powerpoint/2010/main" val="2772206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02DD0-251A-4CF1-AE88-40F0D43971E3}"/>
              </a:ext>
            </a:extLst>
          </p:cNvPr>
          <p:cNvSpPr>
            <a:spLocks noGrp="1"/>
          </p:cNvSpPr>
          <p:nvPr>
            <p:ph type="title"/>
          </p:nvPr>
        </p:nvSpPr>
        <p:spPr/>
        <p:txBody>
          <a:bodyPr/>
          <a:lstStyle/>
          <a:p>
            <a:r>
              <a:rPr lang="en-US" dirty="0"/>
              <a:t>Opportunity</a:t>
            </a:r>
          </a:p>
        </p:txBody>
      </p:sp>
      <p:sp>
        <p:nvSpPr>
          <p:cNvPr id="3" name="Text Placeholder 2">
            <a:extLst>
              <a:ext uri="{FF2B5EF4-FFF2-40B4-BE49-F238E27FC236}">
                <a16:creationId xmlns:a16="http://schemas.microsoft.com/office/drawing/2014/main" id="{185CCFB8-D751-4F8D-987D-F32DC1D753B5}"/>
              </a:ext>
            </a:extLst>
          </p:cNvPr>
          <p:cNvSpPr>
            <a:spLocks noGrp="1"/>
          </p:cNvSpPr>
          <p:nvPr>
            <p:ph type="body" sz="quarter" idx="17"/>
          </p:nvPr>
        </p:nvSpPr>
        <p:spPr/>
        <p:txBody>
          <a:bodyPr/>
          <a:lstStyle/>
          <a:p>
            <a:r>
              <a:rPr lang="en-US" sz="2400" dirty="0"/>
              <a:t>Another factor that may shape ethical decisions in marketing is opportunity—conditions that limit barriers to provide rewards</a:t>
            </a:r>
          </a:p>
          <a:p>
            <a:r>
              <a:rPr lang="en-US" sz="2400" dirty="0"/>
              <a:t>A marketing employee who takes advantage of an opportunity to act unethically and is rewarded or suffers no penalty may repeat such acts as other opportunities arise</a:t>
            </a:r>
          </a:p>
          <a:p>
            <a:r>
              <a:rPr lang="en-US" sz="2400" dirty="0"/>
              <a:t>The larger the rewards and the milder the punishment for unethical conduct, the greater is the likelihood that unethical behavior will occur</a:t>
            </a:r>
          </a:p>
          <a:p>
            <a:r>
              <a:rPr lang="en-US" sz="2400" dirty="0"/>
              <a:t>Research suggests that most marketing managers refrain from taking advantage of unethical opportunities</a:t>
            </a:r>
          </a:p>
          <a:p>
            <a:pPr marL="0" indent="0">
              <a:buNone/>
            </a:pPr>
            <a:endParaRPr lang="en-US" dirty="0"/>
          </a:p>
        </p:txBody>
      </p:sp>
    </p:spTree>
    <p:extLst>
      <p:ext uri="{BB962C8B-B14F-4D97-AF65-F5344CB8AC3E}">
        <p14:creationId xmlns:p14="http://schemas.microsoft.com/office/powerpoint/2010/main" val="3884661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0A81-B40E-4379-BAB9-C69D9A75A9E5}"/>
              </a:ext>
            </a:extLst>
          </p:cNvPr>
          <p:cNvSpPr>
            <a:spLocks noGrp="1"/>
          </p:cNvSpPr>
          <p:nvPr>
            <p:ph type="title"/>
          </p:nvPr>
        </p:nvSpPr>
        <p:spPr/>
        <p:txBody>
          <a:bodyPr/>
          <a:lstStyle/>
          <a:p>
            <a:r>
              <a:rPr lang="en-US" dirty="0"/>
              <a:t>Table 4.5 – Actions Associated with Bullies</a:t>
            </a:r>
          </a:p>
        </p:txBody>
      </p:sp>
      <p:graphicFrame>
        <p:nvGraphicFramePr>
          <p:cNvPr id="4" name="Table Placeholder 10">
            <a:extLst>
              <a:ext uri="{FF2B5EF4-FFF2-40B4-BE49-F238E27FC236}">
                <a16:creationId xmlns:a16="http://schemas.microsoft.com/office/drawing/2014/main" id="{210D170A-40E6-4125-B0F6-041F7D93EF19}"/>
              </a:ext>
            </a:extLst>
          </p:cNvPr>
          <p:cNvGraphicFramePr>
            <a:graphicFrameLocks noGrp="1"/>
          </p:cNvGraphicFramePr>
          <p:nvPr>
            <p:ph type="tbl" sz="quarter" idx="10"/>
            <p:extLst/>
          </p:nvPr>
        </p:nvGraphicFramePr>
        <p:xfrm>
          <a:off x="1926890" y="1166893"/>
          <a:ext cx="8338219" cy="4909146"/>
        </p:xfrm>
        <a:graphic>
          <a:graphicData uri="http://schemas.openxmlformats.org/drawingml/2006/table">
            <a:tbl>
              <a:tblPr firstRow="1" bandRow="1">
                <a:tableStyleId>{5C22544A-7EE6-4342-B048-85BDC9FD1C3A}</a:tableStyleId>
              </a:tblPr>
              <a:tblGrid>
                <a:gridCol w="615056">
                  <a:extLst>
                    <a:ext uri="{9D8B030D-6E8A-4147-A177-3AD203B41FA5}">
                      <a16:colId xmlns:a16="http://schemas.microsoft.com/office/drawing/2014/main" val="3532458289"/>
                    </a:ext>
                  </a:extLst>
                </a:gridCol>
                <a:gridCol w="7723163">
                  <a:extLst>
                    <a:ext uri="{9D8B030D-6E8A-4147-A177-3AD203B41FA5}">
                      <a16:colId xmlns:a16="http://schemas.microsoft.com/office/drawing/2014/main" val="2564591482"/>
                    </a:ext>
                  </a:extLst>
                </a:gridCol>
              </a:tblGrid>
              <a:tr h="499018">
                <a:tc>
                  <a:txBody>
                    <a:bodyPr/>
                    <a:lstStyle/>
                    <a:p>
                      <a:pPr algn="l"/>
                      <a:endParaRPr lang="en-US" i="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Arial" panose="020B0604020202020204" pitchFamily="34" charset="0"/>
                          <a:cs typeface="Arial" panose="020B0604020202020204" pitchFamily="34" charset="0"/>
                        </a:rPr>
                        <a:t>Actions Associated with Bullies</a:t>
                      </a:r>
                    </a:p>
                  </a:txBody>
                  <a:tcPr/>
                </a:tc>
                <a:extLst>
                  <a:ext uri="{0D108BD9-81ED-4DB2-BD59-A6C34878D82A}">
                    <a16:rowId xmlns:a16="http://schemas.microsoft.com/office/drawing/2014/main" val="929213733"/>
                  </a:ext>
                </a:extLst>
              </a:tr>
              <a:tr h="390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a:t>
                      </a:r>
                    </a:p>
                  </a:txBody>
                  <a:tcPr/>
                </a:tc>
                <a:tc>
                  <a:txBody>
                    <a:bodyPr/>
                    <a:lstStyle/>
                    <a:p>
                      <a:r>
                        <a:rPr lang="en-US" i="0" dirty="0">
                          <a:solidFill>
                            <a:srgbClr val="006298"/>
                          </a:solidFill>
                          <a:latin typeface="Arial" panose="020B0604020202020204" pitchFamily="34" charset="0"/>
                          <a:cs typeface="Arial" panose="020B0604020202020204" pitchFamily="34" charset="0"/>
                        </a:rPr>
                        <a:t>Spreading rumors to damage others</a:t>
                      </a:r>
                    </a:p>
                  </a:txBody>
                  <a:tcPr/>
                </a:tc>
                <a:extLst>
                  <a:ext uri="{0D108BD9-81ED-4DB2-BD59-A6C34878D82A}">
                    <a16:rowId xmlns:a16="http://schemas.microsoft.com/office/drawing/2014/main" val="2017040155"/>
                  </a:ext>
                </a:extLst>
              </a:tr>
              <a:tr h="390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2.</a:t>
                      </a:r>
                    </a:p>
                  </a:txBody>
                  <a:tcPr/>
                </a:tc>
                <a:tc>
                  <a:txBody>
                    <a:bodyPr/>
                    <a:lstStyle/>
                    <a:p>
                      <a:r>
                        <a:rPr lang="en-US" i="0" dirty="0">
                          <a:solidFill>
                            <a:srgbClr val="006298"/>
                          </a:solidFill>
                          <a:latin typeface="Arial" panose="020B0604020202020204" pitchFamily="34" charset="0"/>
                          <a:cs typeface="Arial" panose="020B0604020202020204" pitchFamily="34" charset="0"/>
                        </a:rPr>
                        <a:t>Blocking others’ communication in the workplace</a:t>
                      </a:r>
                    </a:p>
                  </a:txBody>
                  <a:tcPr/>
                </a:tc>
                <a:extLst>
                  <a:ext uri="{0D108BD9-81ED-4DB2-BD59-A6C34878D82A}">
                    <a16:rowId xmlns:a16="http://schemas.microsoft.com/office/drawing/2014/main" val="129026461"/>
                  </a:ext>
                </a:extLst>
              </a:tr>
              <a:tr h="479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3.</a:t>
                      </a:r>
                    </a:p>
                  </a:txBody>
                  <a:tcPr/>
                </a:tc>
                <a:tc>
                  <a:txBody>
                    <a:bodyPr/>
                    <a:lstStyle/>
                    <a:p>
                      <a:r>
                        <a:rPr lang="en-US" i="0" dirty="0">
                          <a:solidFill>
                            <a:srgbClr val="006298"/>
                          </a:solidFill>
                          <a:latin typeface="Arial" panose="020B0604020202020204" pitchFamily="34" charset="0"/>
                          <a:cs typeface="Arial" panose="020B0604020202020204" pitchFamily="34" charset="0"/>
                        </a:rPr>
                        <a:t>Flaunting status or authority to take advantage of others</a:t>
                      </a:r>
                    </a:p>
                  </a:txBody>
                  <a:tcPr/>
                </a:tc>
                <a:extLst>
                  <a:ext uri="{0D108BD9-81ED-4DB2-BD59-A6C34878D82A}">
                    <a16:rowId xmlns:a16="http://schemas.microsoft.com/office/drawing/2014/main" val="4070518534"/>
                  </a:ext>
                </a:extLst>
              </a:tr>
              <a:tr h="3908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4.</a:t>
                      </a:r>
                    </a:p>
                  </a:txBody>
                  <a:tcPr/>
                </a:tc>
                <a:tc>
                  <a:txBody>
                    <a:bodyPr/>
                    <a:lstStyle/>
                    <a:p>
                      <a:r>
                        <a:rPr lang="en-US" i="0" dirty="0">
                          <a:solidFill>
                            <a:srgbClr val="006298"/>
                          </a:solidFill>
                          <a:latin typeface="Arial" panose="020B0604020202020204" pitchFamily="34" charset="0"/>
                          <a:cs typeface="Arial" panose="020B0604020202020204" pitchFamily="34" charset="0"/>
                        </a:rPr>
                        <a:t>Discrediting others’ ideas and opinions</a:t>
                      </a:r>
                    </a:p>
                  </a:txBody>
                  <a:tcPr/>
                </a:tc>
                <a:extLst>
                  <a:ext uri="{0D108BD9-81ED-4DB2-BD59-A6C34878D82A}">
                    <a16:rowId xmlns:a16="http://schemas.microsoft.com/office/drawing/2014/main" val="4098850509"/>
                  </a:ext>
                </a:extLst>
              </a:tr>
              <a:tr h="435670">
                <a:tc>
                  <a:txBody>
                    <a:bodyPr/>
                    <a:lstStyle/>
                    <a:p>
                      <a:r>
                        <a:rPr lang="en-US" i="0" dirty="0">
                          <a:solidFill>
                            <a:srgbClr val="006298"/>
                          </a:solidFill>
                          <a:latin typeface="Arial" panose="020B0604020202020204" pitchFamily="34" charset="0"/>
                          <a:cs typeface="Arial" panose="020B0604020202020204" pitchFamily="34" charset="0"/>
                        </a:rPr>
                        <a:t>5.</a:t>
                      </a:r>
                    </a:p>
                  </a:txBody>
                  <a:tcPr/>
                </a:tc>
                <a:tc>
                  <a:txBody>
                    <a:bodyPr/>
                    <a:lstStyle/>
                    <a:p>
                      <a:r>
                        <a:rPr lang="en-US" i="0" dirty="0">
                          <a:solidFill>
                            <a:srgbClr val="006298"/>
                          </a:solidFill>
                          <a:latin typeface="Arial" panose="020B0604020202020204" pitchFamily="34" charset="0"/>
                          <a:cs typeface="Arial" panose="020B0604020202020204" pitchFamily="34" charset="0"/>
                        </a:rPr>
                        <a:t>Using email to demean others</a:t>
                      </a:r>
                    </a:p>
                  </a:txBody>
                  <a:tcPr/>
                </a:tc>
                <a:extLst>
                  <a:ext uri="{0D108BD9-81ED-4DB2-BD59-A6C34878D82A}">
                    <a16:rowId xmlns:a16="http://schemas.microsoft.com/office/drawing/2014/main" val="3373640361"/>
                  </a:ext>
                </a:extLst>
              </a:tr>
              <a:tr h="419947">
                <a:tc>
                  <a:txBody>
                    <a:bodyPr/>
                    <a:lstStyle/>
                    <a:p>
                      <a:r>
                        <a:rPr lang="en-US" i="0" dirty="0">
                          <a:solidFill>
                            <a:srgbClr val="006298"/>
                          </a:solidFill>
                          <a:latin typeface="Arial" panose="020B0604020202020204" pitchFamily="34" charset="0"/>
                          <a:cs typeface="Arial" panose="020B0604020202020204" pitchFamily="34" charset="0"/>
                        </a:rPr>
                        <a:t>6.</a:t>
                      </a:r>
                    </a:p>
                  </a:txBody>
                  <a:tcPr/>
                </a:tc>
                <a:tc>
                  <a:txBody>
                    <a:bodyPr/>
                    <a:lstStyle/>
                    <a:p>
                      <a:r>
                        <a:rPr lang="en-US" i="0" dirty="0">
                          <a:solidFill>
                            <a:srgbClr val="006298"/>
                          </a:solidFill>
                          <a:latin typeface="Arial" panose="020B0604020202020204" pitchFamily="34" charset="0"/>
                          <a:cs typeface="Arial" panose="020B0604020202020204" pitchFamily="34" charset="0"/>
                        </a:rPr>
                        <a:t>Failing to communicate or return communication</a:t>
                      </a:r>
                    </a:p>
                  </a:txBody>
                  <a:tcPr/>
                </a:tc>
                <a:extLst>
                  <a:ext uri="{0D108BD9-81ED-4DB2-BD59-A6C34878D82A}">
                    <a16:rowId xmlns:a16="http://schemas.microsoft.com/office/drawing/2014/main" val="4053888524"/>
                  </a:ext>
                </a:extLst>
              </a:tr>
              <a:tr h="419947">
                <a:tc>
                  <a:txBody>
                    <a:bodyPr/>
                    <a:lstStyle/>
                    <a:p>
                      <a:r>
                        <a:rPr lang="en-US" i="0" dirty="0">
                          <a:solidFill>
                            <a:srgbClr val="006298"/>
                          </a:solidFill>
                          <a:latin typeface="Arial" panose="020B0604020202020204" pitchFamily="34" charset="0"/>
                          <a:cs typeface="Arial" panose="020B0604020202020204" pitchFamily="34" charset="0"/>
                        </a:rPr>
                        <a:t>7.</a:t>
                      </a:r>
                    </a:p>
                  </a:txBody>
                  <a:tcPr/>
                </a:tc>
                <a:tc>
                  <a:txBody>
                    <a:bodyPr/>
                    <a:lstStyle/>
                    <a:p>
                      <a:r>
                        <a:rPr lang="en-US" i="0" dirty="0">
                          <a:solidFill>
                            <a:srgbClr val="006298"/>
                          </a:solidFill>
                          <a:latin typeface="Arial" panose="020B0604020202020204" pitchFamily="34" charset="0"/>
                          <a:cs typeface="Arial" panose="020B0604020202020204" pitchFamily="34" charset="0"/>
                        </a:rPr>
                        <a:t>Insults, yelling, and shouting</a:t>
                      </a:r>
                    </a:p>
                  </a:txBody>
                  <a:tcPr/>
                </a:tc>
                <a:extLst>
                  <a:ext uri="{0D108BD9-81ED-4DB2-BD59-A6C34878D82A}">
                    <a16:rowId xmlns:a16="http://schemas.microsoft.com/office/drawing/2014/main" val="2251837550"/>
                  </a:ext>
                </a:extLst>
              </a:tr>
              <a:tr h="419947">
                <a:tc>
                  <a:txBody>
                    <a:bodyPr/>
                    <a:lstStyle/>
                    <a:p>
                      <a:r>
                        <a:rPr lang="en-US" i="0" dirty="0">
                          <a:solidFill>
                            <a:srgbClr val="006298"/>
                          </a:solidFill>
                          <a:latin typeface="Arial" panose="020B0604020202020204" pitchFamily="34" charset="0"/>
                          <a:cs typeface="Arial" panose="020B0604020202020204" pitchFamily="34" charset="0"/>
                        </a:rPr>
                        <a:t>8.</a:t>
                      </a:r>
                    </a:p>
                  </a:txBody>
                  <a:tcPr/>
                </a:tc>
                <a:tc>
                  <a:txBody>
                    <a:bodyPr/>
                    <a:lstStyle/>
                    <a:p>
                      <a:r>
                        <a:rPr lang="en-US" i="0" dirty="0">
                          <a:solidFill>
                            <a:srgbClr val="006298"/>
                          </a:solidFill>
                          <a:latin typeface="Arial" panose="020B0604020202020204" pitchFamily="34" charset="0"/>
                          <a:cs typeface="Arial" panose="020B0604020202020204" pitchFamily="34" charset="0"/>
                        </a:rPr>
                        <a:t>Using terminology to discriminate by gender, race, or age</a:t>
                      </a:r>
                    </a:p>
                  </a:txBody>
                  <a:tcPr/>
                </a:tc>
                <a:extLst>
                  <a:ext uri="{0D108BD9-81ED-4DB2-BD59-A6C34878D82A}">
                    <a16:rowId xmlns:a16="http://schemas.microsoft.com/office/drawing/2014/main" val="3194494229"/>
                  </a:ext>
                </a:extLst>
              </a:tr>
              <a:tr h="419947">
                <a:tc>
                  <a:txBody>
                    <a:bodyPr/>
                    <a:lstStyle/>
                    <a:p>
                      <a:r>
                        <a:rPr lang="en-US" i="0" dirty="0">
                          <a:solidFill>
                            <a:srgbClr val="006298"/>
                          </a:solidFill>
                          <a:latin typeface="Arial" panose="020B0604020202020204" pitchFamily="34" charset="0"/>
                          <a:cs typeface="Arial" panose="020B0604020202020204" pitchFamily="34" charset="0"/>
                        </a:rPr>
                        <a:t>9.</a:t>
                      </a:r>
                    </a:p>
                  </a:txBody>
                  <a:tcPr/>
                </a:tc>
                <a:tc>
                  <a:txBody>
                    <a:bodyPr/>
                    <a:lstStyle/>
                    <a:p>
                      <a:r>
                        <a:rPr lang="en-US" i="0" dirty="0">
                          <a:solidFill>
                            <a:srgbClr val="006298"/>
                          </a:solidFill>
                          <a:latin typeface="Arial" panose="020B0604020202020204" pitchFamily="34" charset="0"/>
                          <a:cs typeface="Arial" panose="020B0604020202020204" pitchFamily="34" charset="0"/>
                        </a:rPr>
                        <a:t>Using eye or body language to hurt others or their reputation</a:t>
                      </a:r>
                    </a:p>
                  </a:txBody>
                  <a:tcPr/>
                </a:tc>
                <a:extLst>
                  <a:ext uri="{0D108BD9-81ED-4DB2-BD59-A6C34878D82A}">
                    <a16:rowId xmlns:a16="http://schemas.microsoft.com/office/drawing/2014/main" val="4057274572"/>
                  </a:ext>
                </a:extLst>
              </a:tr>
              <a:tr h="643045">
                <a:tc>
                  <a:txBody>
                    <a:bodyPr/>
                    <a:lstStyle/>
                    <a:p>
                      <a:r>
                        <a:rPr lang="en-US" i="0" dirty="0">
                          <a:solidFill>
                            <a:srgbClr val="006298"/>
                          </a:solidFill>
                          <a:latin typeface="Arial" panose="020B0604020202020204" pitchFamily="34" charset="0"/>
                          <a:cs typeface="Arial" panose="020B0604020202020204" pitchFamily="34" charset="0"/>
                        </a:rPr>
                        <a:t>10.</a:t>
                      </a:r>
                    </a:p>
                  </a:txBody>
                  <a:tcPr/>
                </a:tc>
                <a:tc>
                  <a:txBody>
                    <a:bodyPr/>
                    <a:lstStyle/>
                    <a:p>
                      <a:r>
                        <a:rPr lang="en-US" i="0" dirty="0">
                          <a:solidFill>
                            <a:srgbClr val="006298"/>
                          </a:solidFill>
                          <a:latin typeface="Arial" panose="020B0604020202020204" pitchFamily="34" charset="0"/>
                          <a:cs typeface="Arial" panose="020B0604020202020204" pitchFamily="34" charset="0"/>
                        </a:rPr>
                        <a:t>Taking credit for others’ work or ideas</a:t>
                      </a:r>
                    </a:p>
                  </a:txBody>
                  <a:tcPr/>
                </a:tc>
                <a:extLst>
                  <a:ext uri="{0D108BD9-81ED-4DB2-BD59-A6C34878D82A}">
                    <a16:rowId xmlns:a16="http://schemas.microsoft.com/office/drawing/2014/main" val="2166652514"/>
                  </a:ext>
                </a:extLst>
              </a:tr>
            </a:tbl>
          </a:graphicData>
        </a:graphic>
      </p:graphicFrame>
    </p:spTree>
    <p:extLst>
      <p:ext uri="{BB962C8B-B14F-4D97-AF65-F5344CB8AC3E}">
        <p14:creationId xmlns:p14="http://schemas.microsoft.com/office/powerpoint/2010/main" val="1859336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AB39-9222-40C1-9410-A5FB018EE73E}"/>
              </a:ext>
            </a:extLst>
          </p:cNvPr>
          <p:cNvSpPr>
            <a:spLocks noGrp="1"/>
          </p:cNvSpPr>
          <p:nvPr>
            <p:ph type="title"/>
          </p:nvPr>
        </p:nvSpPr>
        <p:spPr/>
        <p:txBody>
          <a:bodyPr/>
          <a:lstStyle/>
          <a:p>
            <a:r>
              <a:rPr lang="en-US" dirty="0"/>
              <a:t>Improving Marketing Ethics </a:t>
            </a:r>
            <a:r>
              <a:rPr lang="en-US" sz="1800" dirty="0"/>
              <a:t>(slide 1 of 2)</a:t>
            </a:r>
            <a:endParaRPr lang="en-US" dirty="0"/>
          </a:p>
        </p:txBody>
      </p:sp>
      <p:sp>
        <p:nvSpPr>
          <p:cNvPr id="3" name="Text Placeholder 2">
            <a:extLst>
              <a:ext uri="{FF2B5EF4-FFF2-40B4-BE49-F238E27FC236}">
                <a16:creationId xmlns:a16="http://schemas.microsoft.com/office/drawing/2014/main" id="{44B4DEFF-8292-491D-B482-3CB3D00AACB2}"/>
              </a:ext>
            </a:extLst>
          </p:cNvPr>
          <p:cNvSpPr>
            <a:spLocks noGrp="1"/>
          </p:cNvSpPr>
          <p:nvPr>
            <p:ph type="body" sz="quarter" idx="17"/>
          </p:nvPr>
        </p:nvSpPr>
        <p:spPr/>
        <p:txBody>
          <a:bodyPr>
            <a:normAutofit lnSpcReduction="10000"/>
          </a:bodyPr>
          <a:lstStyle/>
          <a:p>
            <a:r>
              <a:rPr lang="en-US" sz="2400" dirty="0"/>
              <a:t>It is possible to improve ethical conduct in an organization by:</a:t>
            </a:r>
          </a:p>
          <a:p>
            <a:pPr lvl="1"/>
            <a:r>
              <a:rPr lang="en-US" sz="2400" dirty="0"/>
              <a:t>Hiring ethical employees</a:t>
            </a:r>
          </a:p>
          <a:p>
            <a:pPr lvl="1"/>
            <a:r>
              <a:rPr lang="en-US" sz="2400" dirty="0"/>
              <a:t>Eliminating unethical employees</a:t>
            </a:r>
          </a:p>
          <a:p>
            <a:pPr lvl="1"/>
            <a:r>
              <a:rPr lang="en-US" sz="2400" dirty="0"/>
              <a:t>Improving the organization’s ethical standards</a:t>
            </a:r>
          </a:p>
          <a:p>
            <a:r>
              <a:rPr lang="en-US" sz="2400" b="1" dirty="0">
                <a:solidFill>
                  <a:srgbClr val="3083C5"/>
                </a:solidFill>
              </a:rPr>
              <a:t>Codes of conduct </a:t>
            </a:r>
            <a:r>
              <a:rPr lang="en-US" sz="2400" dirty="0"/>
              <a:t>(</a:t>
            </a:r>
            <a:r>
              <a:rPr lang="en-US" sz="2400" i="1" dirty="0"/>
              <a:t>codes of ethics</a:t>
            </a:r>
            <a:r>
              <a:rPr lang="en-US" sz="2400" dirty="0"/>
              <a:t>) – Formalized rules and standards that describe what the company expects of its employees</a:t>
            </a:r>
          </a:p>
          <a:p>
            <a:pPr lvl="1"/>
            <a:r>
              <a:rPr lang="en-US" sz="2400" dirty="0"/>
              <a:t>Not all codes are effective if implemented improperly</a:t>
            </a:r>
          </a:p>
          <a:p>
            <a:pPr lvl="1"/>
            <a:r>
              <a:rPr lang="en-US" sz="2400" dirty="0"/>
              <a:t>Codes must be periodically evaluated to identify and eliminate weaknesses in the company’s ethical standards and policies</a:t>
            </a:r>
          </a:p>
          <a:p>
            <a:pPr lvl="1"/>
            <a:r>
              <a:rPr lang="en-US" sz="2400" dirty="0"/>
              <a:t>Codes of conduct do not have to be so detailed that they take every situation into account, but they should provide guidelines that enable employees to achieve organizational objectives</a:t>
            </a:r>
          </a:p>
          <a:p>
            <a:endParaRPr lang="en-US" dirty="0"/>
          </a:p>
        </p:txBody>
      </p:sp>
    </p:spTree>
    <p:extLst>
      <p:ext uri="{BB962C8B-B14F-4D97-AF65-F5344CB8AC3E}">
        <p14:creationId xmlns:p14="http://schemas.microsoft.com/office/powerpoint/2010/main" val="4276413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58AE9-DDEB-4A16-A590-BC3E2BBBB156}"/>
              </a:ext>
            </a:extLst>
          </p:cNvPr>
          <p:cNvSpPr>
            <a:spLocks noGrp="1"/>
          </p:cNvSpPr>
          <p:nvPr>
            <p:ph type="title"/>
          </p:nvPr>
        </p:nvSpPr>
        <p:spPr/>
        <p:txBody>
          <a:bodyPr/>
          <a:lstStyle/>
          <a:p>
            <a:r>
              <a:rPr lang="en-US" dirty="0"/>
              <a:t>Improving Marketing Ethics </a:t>
            </a:r>
            <a:r>
              <a:rPr lang="en-US" sz="1800" dirty="0"/>
              <a:t>(slide 2 of 2)</a:t>
            </a:r>
            <a:endParaRPr lang="en-US" dirty="0"/>
          </a:p>
        </p:txBody>
      </p:sp>
      <p:sp>
        <p:nvSpPr>
          <p:cNvPr id="3" name="Text Placeholder 2">
            <a:extLst>
              <a:ext uri="{FF2B5EF4-FFF2-40B4-BE49-F238E27FC236}">
                <a16:creationId xmlns:a16="http://schemas.microsoft.com/office/drawing/2014/main" id="{8A32C9CE-2916-46DC-9E25-947D334007F1}"/>
              </a:ext>
            </a:extLst>
          </p:cNvPr>
          <p:cNvSpPr>
            <a:spLocks noGrp="1"/>
          </p:cNvSpPr>
          <p:nvPr>
            <p:ph type="body" sz="quarter" idx="17"/>
          </p:nvPr>
        </p:nvSpPr>
        <p:spPr/>
        <p:txBody>
          <a:bodyPr>
            <a:normAutofit/>
          </a:bodyPr>
          <a:lstStyle/>
          <a:p>
            <a:r>
              <a:rPr lang="en-US" sz="2400" dirty="0"/>
              <a:t>A well-implemented ethics program and a strong corporate culture result in the greatest decrease in ethical risks for an organization</a:t>
            </a:r>
          </a:p>
          <a:p>
            <a:r>
              <a:rPr lang="en-US" sz="2400" dirty="0"/>
              <a:t>Ethics programs that include written standards of conduct, ethics training, and hotlines increase the likelihood that employees will report misconduct observed in the workplace</a:t>
            </a:r>
          </a:p>
          <a:p>
            <a:r>
              <a:rPr lang="en-US" sz="2400" dirty="0"/>
              <a:t>It is unacceptable for managers to punish those who report ethical misconduct</a:t>
            </a:r>
          </a:p>
          <a:p>
            <a:pPr lvl="1"/>
            <a:r>
              <a:rPr lang="en-US" sz="2400" dirty="0"/>
              <a:t>However, research shows that approximately one-third of whistle-blowers experience some type of retaliation</a:t>
            </a:r>
          </a:p>
        </p:txBody>
      </p:sp>
    </p:spTree>
    <p:extLst>
      <p:ext uri="{BB962C8B-B14F-4D97-AF65-F5344CB8AC3E}">
        <p14:creationId xmlns:p14="http://schemas.microsoft.com/office/powerpoint/2010/main" val="1219321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A161-9EC5-461A-B4AE-BEDBCCD5AD7C}"/>
              </a:ext>
            </a:extLst>
          </p:cNvPr>
          <p:cNvSpPr>
            <a:spLocks noGrp="1"/>
          </p:cNvSpPr>
          <p:nvPr>
            <p:ph type="title"/>
          </p:nvPr>
        </p:nvSpPr>
        <p:spPr/>
        <p:txBody>
          <a:bodyPr/>
          <a:lstStyle/>
          <a:p>
            <a:r>
              <a:rPr lang="en-US" sz="3200" dirty="0"/>
              <a:t>Table 4.6 – Code of Ethics of the American Marketing Association </a:t>
            </a:r>
            <a:r>
              <a:rPr lang="en-US" sz="1600" dirty="0"/>
              <a:t>(slide 1 of 7)</a:t>
            </a:r>
            <a:endParaRPr lang="en-US" dirty="0"/>
          </a:p>
        </p:txBody>
      </p:sp>
      <p:graphicFrame>
        <p:nvGraphicFramePr>
          <p:cNvPr id="4" name="Table Placeholder 10">
            <a:extLst>
              <a:ext uri="{FF2B5EF4-FFF2-40B4-BE49-F238E27FC236}">
                <a16:creationId xmlns:a16="http://schemas.microsoft.com/office/drawing/2014/main" id="{1FAA9677-A713-4BC2-BCF8-D54E76F1A2EB}"/>
              </a:ext>
            </a:extLst>
          </p:cNvPr>
          <p:cNvGraphicFramePr>
            <a:graphicFrameLocks noGrp="1"/>
          </p:cNvGraphicFramePr>
          <p:nvPr>
            <p:ph type="tbl" sz="quarter" idx="10"/>
            <p:extLst/>
          </p:nvPr>
        </p:nvGraphicFramePr>
        <p:xfrm>
          <a:off x="508714" y="1645920"/>
          <a:ext cx="11174572" cy="3566160"/>
        </p:xfrm>
        <a:graphic>
          <a:graphicData uri="http://schemas.openxmlformats.org/drawingml/2006/table">
            <a:tbl>
              <a:tblPr firstRow="1" bandRow="1">
                <a:tableStyleId>{5C22544A-7EE6-4342-B048-85BDC9FD1C3A}</a:tableStyleId>
              </a:tblPr>
              <a:tblGrid>
                <a:gridCol w="11174572">
                  <a:extLst>
                    <a:ext uri="{9D8B030D-6E8A-4147-A177-3AD203B41FA5}">
                      <a16:colId xmlns:a16="http://schemas.microsoft.com/office/drawing/2014/main" val="3532458289"/>
                    </a:ext>
                  </a:extLst>
                </a:gridCol>
              </a:tblGrid>
              <a:tr h="356329">
                <a:tc>
                  <a:txBody>
                    <a:bodyPr/>
                    <a:lstStyle/>
                    <a:p>
                      <a:pPr algn="ctr"/>
                      <a:r>
                        <a:rPr lang="en-US" dirty="0">
                          <a:latin typeface="Arial" panose="020B0604020202020204" pitchFamily="34" charset="0"/>
                          <a:cs typeface="Arial" panose="020B0604020202020204" pitchFamily="34" charset="0"/>
                        </a:rPr>
                        <a:t>Ethical Norms and Values for Marketers</a:t>
                      </a:r>
                    </a:p>
                  </a:txBody>
                  <a:tcPr/>
                </a:tc>
                <a:extLst>
                  <a:ext uri="{0D108BD9-81ED-4DB2-BD59-A6C34878D82A}">
                    <a16:rowId xmlns:a16="http://schemas.microsoft.com/office/drawing/2014/main" val="929213733"/>
                  </a:ext>
                </a:extLst>
              </a:tr>
              <a:tr h="314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6298"/>
                          </a:solidFill>
                          <a:latin typeface="Arial" panose="020B0604020202020204" pitchFamily="34" charset="0"/>
                          <a:ea typeface="Arial" charset="0"/>
                          <a:cs typeface="Arial" panose="020B0604020202020204" pitchFamily="34" charset="0"/>
                        </a:rPr>
                        <a:t>PREAMBLE</a:t>
                      </a:r>
                    </a:p>
                  </a:txBody>
                  <a:tcPr/>
                </a:tc>
                <a:extLst>
                  <a:ext uri="{0D108BD9-81ED-4DB2-BD59-A6C34878D82A}">
                    <a16:rowId xmlns:a16="http://schemas.microsoft.com/office/drawing/2014/main" val="2017040155"/>
                  </a:ext>
                </a:extLst>
              </a:tr>
              <a:tr h="1691640">
                <a:tc>
                  <a:txBody>
                    <a:bodyPr/>
                    <a:lstStyle/>
                    <a:p>
                      <a:r>
                        <a:rPr lang="en-US" dirty="0">
                          <a:solidFill>
                            <a:srgbClr val="006298"/>
                          </a:solidFill>
                          <a:latin typeface="Arial" panose="020B0604020202020204" pitchFamily="34" charset="0"/>
                          <a:cs typeface="Arial" panose="020B0604020202020204" pitchFamily="34" charset="0"/>
                        </a:rPr>
                        <a:t>The American Marketing Association commits itself to promoting the highest standard of professional ethical norms and values for its members (practitioners, academics, and students). Norms are established standards of conduct that are expected and maintained by society and/or professional organizations. Values represent the collective conception of what communities find desirable, important and morally proper. Values also serve as the criteria for evaluating our own personal actions and the actions of others. As marketers, we recognize that we not only serve our organizations but also act as stewards of society in creating, facilitating and executing the transactions that are part of the greater economy. In this role, marketers are expected to embrace the highest professional ethical norms and the ethical values implied by our responsibility toward multiple stakeholders (e.g., customers, employees, investors, peers, channel members, regulators, and the host community).</a:t>
                      </a:r>
                    </a:p>
                  </a:txBody>
                  <a:tcPr/>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3779007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DDCC-00CB-4AEF-907F-13D2F039B03E}"/>
              </a:ext>
            </a:extLst>
          </p:cNvPr>
          <p:cNvSpPr>
            <a:spLocks noGrp="1"/>
          </p:cNvSpPr>
          <p:nvPr>
            <p:ph type="title"/>
          </p:nvPr>
        </p:nvSpPr>
        <p:spPr/>
        <p:txBody>
          <a:bodyPr/>
          <a:lstStyle/>
          <a:p>
            <a:r>
              <a:rPr lang="en-US" sz="3600" dirty="0"/>
              <a:t>Table 4.6 – Code of Ethics of the American </a:t>
            </a:r>
            <a:br>
              <a:rPr lang="en-US" sz="3600" dirty="0"/>
            </a:br>
            <a:r>
              <a:rPr lang="en-US" sz="3600" dirty="0"/>
              <a:t>Marketing Association </a:t>
            </a:r>
            <a:r>
              <a:rPr lang="en-US" sz="2000" dirty="0"/>
              <a:t>(slide 2 of 7)</a:t>
            </a:r>
            <a:endParaRPr lang="en-US" dirty="0"/>
          </a:p>
        </p:txBody>
      </p:sp>
      <p:graphicFrame>
        <p:nvGraphicFramePr>
          <p:cNvPr id="4" name="Table Placeholder 10">
            <a:extLst>
              <a:ext uri="{FF2B5EF4-FFF2-40B4-BE49-F238E27FC236}">
                <a16:creationId xmlns:a16="http://schemas.microsoft.com/office/drawing/2014/main" id="{D600B940-679D-4654-9E43-1FB1834D100B}"/>
              </a:ext>
            </a:extLst>
          </p:cNvPr>
          <p:cNvGraphicFramePr>
            <a:graphicFrameLocks noGrp="1"/>
          </p:cNvGraphicFramePr>
          <p:nvPr>
            <p:ph type="tbl" sz="quarter" idx="10"/>
            <p:extLst/>
          </p:nvPr>
        </p:nvGraphicFramePr>
        <p:xfrm>
          <a:off x="1133911" y="1739883"/>
          <a:ext cx="9924177" cy="4029163"/>
        </p:xfrm>
        <a:graphic>
          <a:graphicData uri="http://schemas.openxmlformats.org/drawingml/2006/table">
            <a:tbl>
              <a:tblPr firstRow="1" bandRow="1">
                <a:tableStyleId>{5C22544A-7EE6-4342-B048-85BDC9FD1C3A}</a:tableStyleId>
              </a:tblPr>
              <a:tblGrid>
                <a:gridCol w="9924177">
                  <a:extLst>
                    <a:ext uri="{9D8B030D-6E8A-4147-A177-3AD203B41FA5}">
                      <a16:colId xmlns:a16="http://schemas.microsoft.com/office/drawing/2014/main" val="3532458289"/>
                    </a:ext>
                  </a:extLst>
                </a:gridCol>
              </a:tblGrid>
              <a:tr h="463841">
                <a:tc>
                  <a:txBody>
                    <a:bodyPr/>
                    <a:lstStyle/>
                    <a:p>
                      <a:pPr algn="ctr"/>
                      <a:r>
                        <a:rPr lang="en-US" dirty="0">
                          <a:latin typeface="Arial" panose="020B0604020202020204" pitchFamily="34" charset="0"/>
                          <a:cs typeface="Arial" panose="020B0604020202020204" pitchFamily="34" charset="0"/>
                        </a:rPr>
                        <a:t>Ethical Norms and Values for Marketers</a:t>
                      </a:r>
                    </a:p>
                  </a:txBody>
                  <a:tcPr/>
                </a:tc>
                <a:extLst>
                  <a:ext uri="{0D108BD9-81ED-4DB2-BD59-A6C34878D82A}">
                    <a16:rowId xmlns:a16="http://schemas.microsoft.com/office/drawing/2014/main" val="929213733"/>
                  </a:ext>
                </a:extLst>
              </a:tr>
              <a:tr h="3942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6298"/>
                          </a:solidFill>
                          <a:latin typeface="Arial" panose="020B0604020202020204" pitchFamily="34" charset="0"/>
                          <a:ea typeface="Arial" charset="0"/>
                          <a:cs typeface="Arial" panose="020B0604020202020204" pitchFamily="34" charset="0"/>
                        </a:rPr>
                        <a:t>ETHICAL NORMS</a:t>
                      </a:r>
                    </a:p>
                  </a:txBody>
                  <a:tcPr/>
                </a:tc>
                <a:extLst>
                  <a:ext uri="{0D108BD9-81ED-4DB2-BD59-A6C34878D82A}">
                    <a16:rowId xmlns:a16="http://schemas.microsoft.com/office/drawing/2014/main" val="2017040155"/>
                  </a:ext>
                </a:extLst>
              </a:tr>
              <a:tr h="427839">
                <a:tc>
                  <a:txBody>
                    <a:bodyPr/>
                    <a:lstStyle/>
                    <a:p>
                      <a:r>
                        <a:rPr lang="en-US" dirty="0">
                          <a:solidFill>
                            <a:srgbClr val="006298"/>
                          </a:solidFill>
                          <a:latin typeface="Arial" panose="020B0604020202020204" pitchFamily="34" charset="0"/>
                          <a:cs typeface="Arial" panose="020B0604020202020204" pitchFamily="34" charset="0"/>
                        </a:rPr>
                        <a:t>As Marketers, we must:</a:t>
                      </a:r>
                    </a:p>
                  </a:txBody>
                  <a:tcPr/>
                </a:tc>
                <a:extLst>
                  <a:ext uri="{0D108BD9-81ED-4DB2-BD59-A6C34878D82A}">
                    <a16:rowId xmlns:a16="http://schemas.microsoft.com/office/drawing/2014/main" val="3373640361"/>
                  </a:ext>
                </a:extLst>
              </a:tr>
              <a:tr h="281940">
                <a:tc>
                  <a:txBody>
                    <a:bodyPr/>
                    <a:lstStyle/>
                    <a:p>
                      <a:pPr marL="342900" indent="-342900">
                        <a:buAutoNum type="arabicPeriod"/>
                      </a:pPr>
                      <a:r>
                        <a:rPr lang="en-US" b="1" dirty="0">
                          <a:solidFill>
                            <a:srgbClr val="006298"/>
                          </a:solidFill>
                          <a:latin typeface="Arial" panose="020B0604020202020204" pitchFamily="34" charset="0"/>
                          <a:cs typeface="Arial" panose="020B0604020202020204" pitchFamily="34" charset="0"/>
                        </a:rPr>
                        <a:t>Do no harm</a:t>
                      </a:r>
                      <a:r>
                        <a:rPr lang="en-US" dirty="0">
                          <a:solidFill>
                            <a:srgbClr val="006298"/>
                          </a:solidFill>
                          <a:latin typeface="Arial" panose="020B0604020202020204" pitchFamily="34" charset="0"/>
                          <a:cs typeface="Arial" panose="020B0604020202020204" pitchFamily="34" charset="0"/>
                        </a:rPr>
                        <a:t>. This means consciously avoiding harmful actions or omissions by embodying high ethical standard and adhering to all applicable laws and regulations in the choices we make.</a:t>
                      </a:r>
                    </a:p>
                  </a:txBody>
                  <a:tcPr/>
                </a:tc>
                <a:extLst>
                  <a:ext uri="{0D108BD9-81ED-4DB2-BD59-A6C34878D82A}">
                    <a16:rowId xmlns:a16="http://schemas.microsoft.com/office/drawing/2014/main" val="4053888524"/>
                  </a:ext>
                </a:extLst>
              </a:tr>
              <a:tr h="281940">
                <a:tc>
                  <a:txBody>
                    <a:bodyPr/>
                    <a:lstStyle/>
                    <a:p>
                      <a:pPr marL="342900" indent="-342900">
                        <a:buFont typeface="+mj-lt"/>
                        <a:buAutoNum type="arabicPeriod" startAt="2"/>
                      </a:pPr>
                      <a:r>
                        <a:rPr lang="en-US" b="1" dirty="0">
                          <a:solidFill>
                            <a:srgbClr val="006298"/>
                          </a:solidFill>
                          <a:latin typeface="Arial" panose="020B0604020202020204" pitchFamily="34" charset="0"/>
                          <a:cs typeface="Arial" panose="020B0604020202020204" pitchFamily="34" charset="0"/>
                        </a:rPr>
                        <a:t>Foster trust in the marketing system</a:t>
                      </a:r>
                      <a:r>
                        <a:rPr lang="en-US" dirty="0">
                          <a:solidFill>
                            <a:srgbClr val="006298"/>
                          </a:solidFill>
                          <a:latin typeface="Arial" panose="020B0604020202020204" pitchFamily="34" charset="0"/>
                          <a:cs typeface="Arial" panose="020B0604020202020204" pitchFamily="34" charset="0"/>
                        </a:rPr>
                        <a:t>. This means striving for good faith and fair dealing so as to contribute toward the efficacy of the exchange process as well as avoiding deception in product design, pricing, communication, and delivery of distribution.</a:t>
                      </a:r>
                    </a:p>
                  </a:txBody>
                  <a:tcPr/>
                </a:tc>
                <a:extLst>
                  <a:ext uri="{0D108BD9-81ED-4DB2-BD59-A6C34878D82A}">
                    <a16:rowId xmlns:a16="http://schemas.microsoft.com/office/drawing/2014/main" val="743147129"/>
                  </a:ext>
                </a:extLst>
              </a:tr>
              <a:tr h="281940">
                <a:tc>
                  <a:txBody>
                    <a:bodyPr/>
                    <a:lstStyle/>
                    <a:p>
                      <a:pPr marL="342900" indent="-342900">
                        <a:buFont typeface="+mj-lt"/>
                        <a:buAutoNum type="arabicPeriod" startAt="3"/>
                      </a:pPr>
                      <a:r>
                        <a:rPr lang="en-US" b="1" dirty="0">
                          <a:solidFill>
                            <a:srgbClr val="006298"/>
                          </a:solidFill>
                          <a:latin typeface="Arial" panose="020B0604020202020204" pitchFamily="34" charset="0"/>
                          <a:cs typeface="Arial" panose="020B0604020202020204" pitchFamily="34" charset="0"/>
                        </a:rPr>
                        <a:t>Embrace ethical values</a:t>
                      </a:r>
                      <a:r>
                        <a:rPr lang="en-US" dirty="0">
                          <a:solidFill>
                            <a:srgbClr val="006298"/>
                          </a:solidFill>
                          <a:latin typeface="Arial" panose="020B0604020202020204" pitchFamily="34" charset="0"/>
                          <a:cs typeface="Arial" panose="020B0604020202020204" pitchFamily="34" charset="0"/>
                        </a:rPr>
                        <a:t>. This means building relationships and enhancing consumer confidence in the integrity of marketing by affirming these core values: honesty, responsibility, fairness, respect, transparency, and citizenship.</a:t>
                      </a:r>
                    </a:p>
                  </a:txBody>
                  <a:tcPr/>
                </a:tc>
                <a:extLst>
                  <a:ext uri="{0D108BD9-81ED-4DB2-BD59-A6C34878D82A}">
                    <a16:rowId xmlns:a16="http://schemas.microsoft.com/office/drawing/2014/main" val="1077275010"/>
                  </a:ext>
                </a:extLst>
              </a:tr>
            </a:tbl>
          </a:graphicData>
        </a:graphic>
      </p:graphicFrame>
    </p:spTree>
    <p:extLst>
      <p:ext uri="{BB962C8B-B14F-4D97-AF65-F5344CB8AC3E}">
        <p14:creationId xmlns:p14="http://schemas.microsoft.com/office/powerpoint/2010/main" val="3589063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D3F84-B966-4B88-BBBB-7F3582A575EB}"/>
              </a:ext>
            </a:extLst>
          </p:cNvPr>
          <p:cNvSpPr>
            <a:spLocks noGrp="1"/>
          </p:cNvSpPr>
          <p:nvPr>
            <p:ph type="title"/>
          </p:nvPr>
        </p:nvSpPr>
        <p:spPr/>
        <p:txBody>
          <a:bodyPr/>
          <a:lstStyle/>
          <a:p>
            <a:r>
              <a:rPr lang="en-US" sz="3200" dirty="0"/>
              <a:t>Table 4.6 – Code of Ethics of the American Marketing Association </a:t>
            </a:r>
            <a:r>
              <a:rPr lang="en-US" sz="1600" dirty="0"/>
              <a:t>(slide 3 of 7)</a:t>
            </a:r>
            <a:endParaRPr lang="en-US" dirty="0"/>
          </a:p>
        </p:txBody>
      </p:sp>
      <p:graphicFrame>
        <p:nvGraphicFramePr>
          <p:cNvPr id="4" name="Table Placeholder 10">
            <a:extLst>
              <a:ext uri="{FF2B5EF4-FFF2-40B4-BE49-F238E27FC236}">
                <a16:creationId xmlns:a16="http://schemas.microsoft.com/office/drawing/2014/main" id="{74D13632-A16B-4E08-AA90-48E3183F8F43}"/>
              </a:ext>
            </a:extLst>
          </p:cNvPr>
          <p:cNvGraphicFramePr>
            <a:graphicFrameLocks noGrp="1"/>
          </p:cNvGraphicFramePr>
          <p:nvPr>
            <p:ph type="tbl" sz="quarter" idx="10"/>
            <p:extLst/>
          </p:nvPr>
        </p:nvGraphicFramePr>
        <p:xfrm>
          <a:off x="597016" y="1414866"/>
          <a:ext cx="10997967" cy="4382340"/>
        </p:xfrm>
        <a:graphic>
          <a:graphicData uri="http://schemas.openxmlformats.org/drawingml/2006/table">
            <a:tbl>
              <a:tblPr firstRow="1" bandRow="1">
                <a:tableStyleId>{5C22544A-7EE6-4342-B048-85BDC9FD1C3A}</a:tableStyleId>
              </a:tblPr>
              <a:tblGrid>
                <a:gridCol w="10997967">
                  <a:extLst>
                    <a:ext uri="{9D8B030D-6E8A-4147-A177-3AD203B41FA5}">
                      <a16:colId xmlns:a16="http://schemas.microsoft.com/office/drawing/2014/main" val="3532458289"/>
                    </a:ext>
                  </a:extLst>
                </a:gridCol>
              </a:tblGrid>
              <a:tr h="405119">
                <a:tc>
                  <a:txBody>
                    <a:bodyPr/>
                    <a:lstStyle/>
                    <a:p>
                      <a:pPr algn="ctr"/>
                      <a:r>
                        <a:rPr lang="en-US" dirty="0">
                          <a:latin typeface="Arial" panose="020B0604020202020204" pitchFamily="34" charset="0"/>
                          <a:cs typeface="Arial" panose="020B0604020202020204" pitchFamily="34" charset="0"/>
                        </a:rPr>
                        <a:t>Ethical Values</a:t>
                      </a:r>
                    </a:p>
                  </a:txBody>
                  <a:tcPr/>
                </a:tc>
                <a:extLst>
                  <a:ext uri="{0D108BD9-81ED-4DB2-BD59-A6C34878D82A}">
                    <a16:rowId xmlns:a16="http://schemas.microsoft.com/office/drawing/2014/main" val="929213733"/>
                  </a:ext>
                </a:extLst>
              </a:tr>
              <a:tr h="4110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06298"/>
                          </a:solidFill>
                          <a:latin typeface="Arial" panose="020B0604020202020204" pitchFamily="34" charset="0"/>
                          <a:ea typeface="Arial" charset="0"/>
                          <a:cs typeface="Arial" panose="020B0604020202020204" pitchFamily="34" charset="0"/>
                        </a:rPr>
                        <a:t>Honesty</a:t>
                      </a:r>
                      <a:r>
                        <a:rPr lang="en-US" b="0" i="0" dirty="0">
                          <a:solidFill>
                            <a:srgbClr val="006298"/>
                          </a:solidFill>
                          <a:latin typeface="Arial" panose="020B0604020202020204" pitchFamily="34" charset="0"/>
                          <a:ea typeface="Arial" charset="0"/>
                          <a:cs typeface="Arial" panose="020B0604020202020204" pitchFamily="34" charset="0"/>
                        </a:rPr>
                        <a:t> – to be forthright in dealings with customers and stakeholders. To this end, we will:</a:t>
                      </a:r>
                    </a:p>
                  </a:txBody>
                  <a:tcPr/>
                </a:tc>
                <a:extLst>
                  <a:ext uri="{0D108BD9-81ED-4DB2-BD59-A6C34878D82A}">
                    <a16:rowId xmlns:a16="http://schemas.microsoft.com/office/drawing/2014/main" val="2017040155"/>
                  </a:ext>
                </a:extLst>
              </a:tr>
              <a:tr h="352338">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Strive to be truthful in all situations and at all times.</a:t>
                      </a:r>
                    </a:p>
                  </a:txBody>
                  <a:tcPr/>
                </a:tc>
                <a:extLst>
                  <a:ext uri="{0D108BD9-81ED-4DB2-BD59-A6C34878D82A}">
                    <a16:rowId xmlns:a16="http://schemas.microsoft.com/office/drawing/2014/main" val="3373640361"/>
                  </a:ext>
                </a:extLst>
              </a:tr>
              <a:tr h="120831">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Offer products of value that do what we claim in our communications.</a:t>
                      </a:r>
                    </a:p>
                  </a:txBody>
                  <a:tcPr/>
                </a:tc>
                <a:extLst>
                  <a:ext uri="{0D108BD9-81ED-4DB2-BD59-A6C34878D82A}">
                    <a16:rowId xmlns:a16="http://schemas.microsoft.com/office/drawing/2014/main" val="4053888524"/>
                  </a:ext>
                </a:extLst>
              </a:tr>
              <a:tr h="244929">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Stand behind our products if they fail to deliver their claimed benefits.</a:t>
                      </a:r>
                    </a:p>
                  </a:txBody>
                  <a:tcPr/>
                </a:tc>
                <a:extLst>
                  <a:ext uri="{0D108BD9-81ED-4DB2-BD59-A6C34878D82A}">
                    <a16:rowId xmlns:a16="http://schemas.microsoft.com/office/drawing/2014/main" val="3005315996"/>
                  </a:ext>
                </a:extLst>
              </a:tr>
              <a:tr h="124097">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Honor our explicit and implicit commitments and promises.</a:t>
                      </a:r>
                    </a:p>
                  </a:txBody>
                  <a:tcPr/>
                </a:tc>
                <a:extLst>
                  <a:ext uri="{0D108BD9-81ED-4DB2-BD59-A6C34878D82A}">
                    <a16:rowId xmlns:a16="http://schemas.microsoft.com/office/drawing/2014/main" val="1046199110"/>
                  </a:ext>
                </a:extLst>
              </a:tr>
              <a:tr h="120832">
                <a:tc>
                  <a:txBody>
                    <a:bodyPr/>
                    <a:lstStyle/>
                    <a:p>
                      <a:pPr marL="0" indent="0">
                        <a:buFont typeface="Arial" panose="020B0604020202020204" pitchFamily="34" charset="0"/>
                        <a:buNone/>
                      </a:pPr>
                      <a:r>
                        <a:rPr lang="en-US" b="1" dirty="0">
                          <a:solidFill>
                            <a:srgbClr val="006298"/>
                          </a:solidFill>
                          <a:latin typeface="Arial" panose="020B0604020202020204" pitchFamily="34" charset="0"/>
                          <a:cs typeface="Arial" panose="020B0604020202020204" pitchFamily="34" charset="0"/>
                        </a:rPr>
                        <a:t>Responsibility</a:t>
                      </a:r>
                      <a:r>
                        <a:rPr lang="en-US" dirty="0">
                          <a:solidFill>
                            <a:srgbClr val="006298"/>
                          </a:solidFill>
                          <a:latin typeface="Arial" panose="020B0604020202020204" pitchFamily="34" charset="0"/>
                          <a:cs typeface="Arial" panose="020B0604020202020204" pitchFamily="34" charset="0"/>
                        </a:rPr>
                        <a:t> – to accept the consequences of our marketing decisions and strategies. This end, we will:</a:t>
                      </a:r>
                    </a:p>
                  </a:txBody>
                  <a:tcPr/>
                </a:tc>
                <a:extLst>
                  <a:ext uri="{0D108BD9-81ED-4DB2-BD59-A6C34878D82A}">
                    <a16:rowId xmlns:a16="http://schemas.microsoft.com/office/drawing/2014/main" val="1985147252"/>
                  </a:ext>
                </a:extLst>
              </a:tr>
              <a:tr h="120831">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Strive to serve the needs of customers.</a:t>
                      </a:r>
                    </a:p>
                  </a:txBody>
                  <a:tcPr/>
                </a:tc>
                <a:extLst>
                  <a:ext uri="{0D108BD9-81ED-4DB2-BD59-A6C34878D82A}">
                    <a16:rowId xmlns:a16="http://schemas.microsoft.com/office/drawing/2014/main" val="385819747"/>
                  </a:ext>
                </a:extLst>
              </a:tr>
              <a:tr h="120832">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Avoid using coercion with all stakeholders.</a:t>
                      </a:r>
                    </a:p>
                  </a:txBody>
                  <a:tcPr/>
                </a:tc>
                <a:extLst>
                  <a:ext uri="{0D108BD9-81ED-4DB2-BD59-A6C34878D82A}">
                    <a16:rowId xmlns:a16="http://schemas.microsoft.com/office/drawing/2014/main" val="361239989"/>
                  </a:ext>
                </a:extLst>
              </a:tr>
              <a:tr h="182880">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Recognize our special commitments to vulnerable market segments such as children, seniors, the economically impoverished, market illiterates and others who may be substantially disadvantaged.</a:t>
                      </a:r>
                    </a:p>
                  </a:txBody>
                  <a:tcPr/>
                </a:tc>
                <a:extLst>
                  <a:ext uri="{0D108BD9-81ED-4DB2-BD59-A6C34878D82A}">
                    <a16:rowId xmlns:a16="http://schemas.microsoft.com/office/drawing/2014/main" val="1154652432"/>
                  </a:ext>
                </a:extLst>
              </a:tr>
              <a:tr h="182880">
                <a:tc>
                  <a:txBody>
                    <a:bodyPr/>
                    <a:lstStyle/>
                    <a:p>
                      <a:pPr marL="285750" indent="-285750">
                        <a:buFont typeface="Arial" panose="020B0604020202020204" pitchFamily="34" charset="0"/>
                        <a:buChar char="•"/>
                      </a:pPr>
                      <a:r>
                        <a:rPr lang="en-US" dirty="0">
                          <a:solidFill>
                            <a:srgbClr val="006298"/>
                          </a:solidFill>
                          <a:latin typeface="Arial" panose="020B0604020202020204" pitchFamily="34" charset="0"/>
                          <a:cs typeface="Arial" panose="020B0604020202020204" pitchFamily="34" charset="0"/>
                        </a:rPr>
                        <a:t>Consider environmental stewardship in our decision making.</a:t>
                      </a:r>
                    </a:p>
                  </a:txBody>
                  <a:tcPr/>
                </a:tc>
                <a:extLst>
                  <a:ext uri="{0D108BD9-81ED-4DB2-BD59-A6C34878D82A}">
                    <a16:rowId xmlns:a16="http://schemas.microsoft.com/office/drawing/2014/main" val="385792494"/>
                  </a:ext>
                </a:extLst>
              </a:tr>
            </a:tbl>
          </a:graphicData>
        </a:graphic>
      </p:graphicFrame>
    </p:spTree>
    <p:extLst>
      <p:ext uri="{BB962C8B-B14F-4D97-AF65-F5344CB8AC3E}">
        <p14:creationId xmlns:p14="http://schemas.microsoft.com/office/powerpoint/2010/main" val="250893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10AD-3FD8-4D75-9676-61CA4C400CA6}"/>
              </a:ext>
            </a:extLst>
          </p:cNvPr>
          <p:cNvSpPr>
            <a:spLocks noGrp="1"/>
          </p:cNvSpPr>
          <p:nvPr>
            <p:ph type="title"/>
          </p:nvPr>
        </p:nvSpPr>
        <p:spPr/>
        <p:txBody>
          <a:bodyPr/>
          <a:lstStyle/>
          <a:p>
            <a:r>
              <a:rPr lang="en-US" sz="3600" dirty="0"/>
              <a:t>Table 4.6 – Code of Ethics of the American </a:t>
            </a:r>
            <a:br>
              <a:rPr lang="en-US" sz="3600" dirty="0"/>
            </a:br>
            <a:r>
              <a:rPr lang="en-US" sz="3600" dirty="0"/>
              <a:t>Marketing Association </a:t>
            </a:r>
            <a:r>
              <a:rPr lang="en-US" sz="2000" dirty="0"/>
              <a:t>(slide 4 of 7)</a:t>
            </a:r>
            <a:endParaRPr lang="en-US" dirty="0"/>
          </a:p>
        </p:txBody>
      </p:sp>
      <p:graphicFrame>
        <p:nvGraphicFramePr>
          <p:cNvPr id="4" name="Table Placeholder 10">
            <a:extLst>
              <a:ext uri="{FF2B5EF4-FFF2-40B4-BE49-F238E27FC236}">
                <a16:creationId xmlns:a16="http://schemas.microsoft.com/office/drawing/2014/main" id="{009AF0A3-5809-4CBA-B5A7-9D308807E4B8}"/>
              </a:ext>
            </a:extLst>
          </p:cNvPr>
          <p:cNvGraphicFramePr>
            <a:graphicFrameLocks noGrp="1"/>
          </p:cNvGraphicFramePr>
          <p:nvPr>
            <p:ph type="tbl" sz="quarter" idx="10"/>
            <p:extLst/>
          </p:nvPr>
        </p:nvGraphicFramePr>
        <p:xfrm>
          <a:off x="743824" y="2095568"/>
          <a:ext cx="10704352" cy="2666863"/>
        </p:xfrm>
        <a:graphic>
          <a:graphicData uri="http://schemas.openxmlformats.org/drawingml/2006/table">
            <a:tbl>
              <a:tblPr firstRow="1" bandRow="1">
                <a:tableStyleId>{5C22544A-7EE6-4342-B048-85BDC9FD1C3A}</a:tableStyleId>
              </a:tblPr>
              <a:tblGrid>
                <a:gridCol w="10704352">
                  <a:extLst>
                    <a:ext uri="{9D8B030D-6E8A-4147-A177-3AD203B41FA5}">
                      <a16:colId xmlns:a16="http://schemas.microsoft.com/office/drawing/2014/main" val="3532458289"/>
                    </a:ext>
                  </a:extLst>
                </a:gridCol>
              </a:tblGrid>
              <a:tr h="369117">
                <a:tc>
                  <a:txBody>
                    <a:bodyPr/>
                    <a:lstStyle/>
                    <a:p>
                      <a:pPr algn="ctr"/>
                      <a:r>
                        <a:rPr lang="en-US" sz="1800" dirty="0">
                          <a:latin typeface="Arial" panose="020B0604020202020204" pitchFamily="34" charset="0"/>
                          <a:cs typeface="Arial" panose="020B0604020202020204" pitchFamily="34" charset="0"/>
                        </a:rPr>
                        <a:t>Ethical Values</a:t>
                      </a:r>
                    </a:p>
                  </a:txBody>
                  <a:tcPr/>
                </a:tc>
                <a:extLst>
                  <a:ext uri="{0D108BD9-81ED-4DB2-BD59-A6C34878D82A}">
                    <a16:rowId xmlns:a16="http://schemas.microsoft.com/office/drawing/2014/main" val="929213733"/>
                  </a:ext>
                </a:extLst>
              </a:tr>
              <a:tr h="3775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006298"/>
                          </a:solidFill>
                          <a:latin typeface="Arial" panose="020B0604020202020204" pitchFamily="34" charset="0"/>
                          <a:ea typeface="Arial" charset="0"/>
                          <a:cs typeface="Arial" panose="020B0604020202020204" pitchFamily="34" charset="0"/>
                        </a:rPr>
                        <a:t>Fairness</a:t>
                      </a:r>
                      <a:r>
                        <a:rPr lang="en-US" sz="1800" b="0" i="0" dirty="0">
                          <a:solidFill>
                            <a:srgbClr val="006298"/>
                          </a:solidFill>
                          <a:latin typeface="Arial" panose="020B0604020202020204" pitchFamily="34" charset="0"/>
                          <a:ea typeface="Arial" charset="0"/>
                          <a:cs typeface="Arial" panose="020B0604020202020204" pitchFamily="34" charset="0"/>
                        </a:rPr>
                        <a:t> – to balance justly the needs of the buyer with the interests of the seller. To this end, we will:</a:t>
                      </a:r>
                    </a:p>
                  </a:txBody>
                  <a:tcPr/>
                </a:tc>
                <a:extLst>
                  <a:ext uri="{0D108BD9-81ED-4DB2-BD59-A6C34878D82A}">
                    <a16:rowId xmlns:a16="http://schemas.microsoft.com/office/drawing/2014/main" val="2017040155"/>
                  </a:ext>
                </a:extLst>
              </a:tr>
              <a:tr h="369116">
                <a:tc>
                  <a:txBody>
                    <a:bodyPr/>
                    <a:lstStyle/>
                    <a:p>
                      <a:pPr marL="285750" indent="-285750">
                        <a:buFont typeface="Arial" panose="020B0604020202020204" pitchFamily="34" charset="0"/>
                        <a:buChar char="•"/>
                      </a:pPr>
                      <a:r>
                        <a:rPr lang="en-US" sz="1800" dirty="0">
                          <a:solidFill>
                            <a:srgbClr val="006298"/>
                          </a:solidFill>
                          <a:latin typeface="Arial" panose="020B0604020202020204" pitchFamily="34" charset="0"/>
                          <a:cs typeface="Arial" panose="020B0604020202020204" pitchFamily="34" charset="0"/>
                        </a:rPr>
                        <a:t>Represent products in a clear way in selling, advertising, and other forms of communication; this includes the avoidance of false, misleading, and deceptive promotion.</a:t>
                      </a:r>
                    </a:p>
                  </a:txBody>
                  <a:tcPr/>
                </a:tc>
                <a:extLst>
                  <a:ext uri="{0D108BD9-81ED-4DB2-BD59-A6C34878D82A}">
                    <a16:rowId xmlns:a16="http://schemas.microsoft.com/office/drawing/2014/main" val="3373640361"/>
                  </a:ext>
                </a:extLst>
              </a:tr>
              <a:tr h="255024">
                <a:tc>
                  <a:txBody>
                    <a:bodyPr/>
                    <a:lstStyle/>
                    <a:p>
                      <a:pPr marL="285750" indent="-285750">
                        <a:buFont typeface="Arial" panose="020B0604020202020204" pitchFamily="34" charset="0"/>
                        <a:buChar char="•"/>
                      </a:pPr>
                      <a:r>
                        <a:rPr lang="en-US" sz="1800" dirty="0">
                          <a:solidFill>
                            <a:srgbClr val="006298"/>
                          </a:solidFill>
                          <a:latin typeface="Arial" panose="020B0604020202020204" pitchFamily="34" charset="0"/>
                          <a:cs typeface="Arial" panose="020B0604020202020204" pitchFamily="34" charset="0"/>
                        </a:rPr>
                        <a:t>Reject manipulations and sales tactics that harm customer trust.</a:t>
                      </a:r>
                    </a:p>
                    <a:p>
                      <a:pPr marL="0" indent="0">
                        <a:buFont typeface="Arial" panose="020B0604020202020204" pitchFamily="34" charset="0"/>
                        <a:buNone/>
                      </a:pPr>
                      <a:r>
                        <a:rPr lang="en-US" sz="1800" dirty="0">
                          <a:solidFill>
                            <a:srgbClr val="006298"/>
                          </a:solidFill>
                          <a:latin typeface="Arial" panose="020B0604020202020204" pitchFamily="34" charset="0"/>
                          <a:cs typeface="Arial" panose="020B0604020202020204" pitchFamily="34" charset="0"/>
                        </a:rPr>
                        <a:t>    Refuse to engage in price fixing, predatory pricing, price gouging, or “bait-and-switch” tactics.</a:t>
                      </a:r>
                    </a:p>
                  </a:txBody>
                  <a:tcPr/>
                </a:tc>
                <a:extLst>
                  <a:ext uri="{0D108BD9-81ED-4DB2-BD59-A6C34878D82A}">
                    <a16:rowId xmlns:a16="http://schemas.microsoft.com/office/drawing/2014/main" val="4053888524"/>
                  </a:ext>
                </a:extLst>
              </a:tr>
              <a:tr h="0">
                <a:tc>
                  <a:txBody>
                    <a:bodyPr/>
                    <a:lstStyle/>
                    <a:p>
                      <a:pPr marL="285750" indent="-285750">
                        <a:buFont typeface="Arial" panose="020B0604020202020204" pitchFamily="34" charset="0"/>
                        <a:buChar char="•"/>
                      </a:pPr>
                      <a:r>
                        <a:rPr lang="en-US" sz="1800" dirty="0">
                          <a:solidFill>
                            <a:srgbClr val="006298"/>
                          </a:solidFill>
                          <a:latin typeface="Arial" panose="020B0604020202020204" pitchFamily="34" charset="0"/>
                          <a:cs typeface="Arial" panose="020B0604020202020204" pitchFamily="34" charset="0"/>
                        </a:rPr>
                        <a:t>Avoid knowing participation in conflicts of interest.</a:t>
                      </a:r>
                    </a:p>
                    <a:p>
                      <a:pPr marL="0" indent="0">
                        <a:buFont typeface="Arial" panose="020B0604020202020204" pitchFamily="34" charset="0"/>
                        <a:buNone/>
                      </a:pPr>
                      <a:r>
                        <a:rPr lang="en-US" sz="1800" dirty="0">
                          <a:solidFill>
                            <a:srgbClr val="006298"/>
                          </a:solidFill>
                          <a:latin typeface="Arial" panose="020B0604020202020204" pitchFamily="34" charset="0"/>
                          <a:cs typeface="Arial" panose="020B0604020202020204" pitchFamily="34" charset="0"/>
                        </a:rPr>
                        <a:t>     Seek to protect the private information of customers, employees, and partners.</a:t>
                      </a:r>
                    </a:p>
                  </a:txBody>
                  <a:tcPr/>
                </a:tc>
                <a:extLst>
                  <a:ext uri="{0D108BD9-81ED-4DB2-BD59-A6C34878D82A}">
                    <a16:rowId xmlns:a16="http://schemas.microsoft.com/office/drawing/2014/main" val="3806368301"/>
                  </a:ext>
                </a:extLst>
              </a:tr>
            </a:tbl>
          </a:graphicData>
        </a:graphic>
      </p:graphicFrame>
    </p:spTree>
    <p:extLst>
      <p:ext uri="{BB962C8B-B14F-4D97-AF65-F5344CB8AC3E}">
        <p14:creationId xmlns:p14="http://schemas.microsoft.com/office/powerpoint/2010/main" val="434582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C57B7-6EEA-4CC6-87A6-CCC4F8F9F3B4}"/>
              </a:ext>
            </a:extLst>
          </p:cNvPr>
          <p:cNvSpPr>
            <a:spLocks noGrp="1"/>
          </p:cNvSpPr>
          <p:nvPr>
            <p:ph type="title"/>
          </p:nvPr>
        </p:nvSpPr>
        <p:spPr/>
        <p:txBody>
          <a:bodyPr/>
          <a:lstStyle/>
          <a:p>
            <a:r>
              <a:rPr lang="en-US" sz="3200" dirty="0"/>
              <a:t>Table 4.6 – Code of Ethics of the American Marketing Association </a:t>
            </a:r>
            <a:r>
              <a:rPr lang="en-US" sz="1600" dirty="0"/>
              <a:t>(slide 5 of 7)</a:t>
            </a:r>
            <a:endParaRPr lang="en-US" dirty="0"/>
          </a:p>
        </p:txBody>
      </p:sp>
      <p:graphicFrame>
        <p:nvGraphicFramePr>
          <p:cNvPr id="4" name="Table Placeholder 3">
            <a:extLst>
              <a:ext uri="{FF2B5EF4-FFF2-40B4-BE49-F238E27FC236}">
                <a16:creationId xmlns:a16="http://schemas.microsoft.com/office/drawing/2014/main" id="{B480B447-8FA7-43BB-B3E2-135035D01AAF}"/>
              </a:ext>
            </a:extLst>
          </p:cNvPr>
          <p:cNvGraphicFramePr>
            <a:graphicFrameLocks noGrp="1"/>
          </p:cNvGraphicFramePr>
          <p:nvPr>
            <p:ph type="tbl" sz="quarter" idx="10"/>
            <p:extLst/>
          </p:nvPr>
        </p:nvGraphicFramePr>
        <p:xfrm>
          <a:off x="743824" y="1786826"/>
          <a:ext cx="10704352" cy="3505200"/>
        </p:xfrm>
        <a:graphic>
          <a:graphicData uri="http://schemas.openxmlformats.org/drawingml/2006/table">
            <a:tbl>
              <a:tblPr firstRow="1" bandRow="1">
                <a:tableStyleId>{5C22544A-7EE6-4342-B048-85BDC9FD1C3A}</a:tableStyleId>
              </a:tblPr>
              <a:tblGrid>
                <a:gridCol w="10704352">
                  <a:extLst>
                    <a:ext uri="{9D8B030D-6E8A-4147-A177-3AD203B41FA5}">
                      <a16:colId xmlns:a16="http://schemas.microsoft.com/office/drawing/2014/main" val="2277453755"/>
                    </a:ext>
                  </a:extLst>
                </a:gridCol>
              </a:tblGrid>
              <a:tr h="175260">
                <a:tc>
                  <a:txBody>
                    <a:bodyPr/>
                    <a:lstStyle/>
                    <a:p>
                      <a:r>
                        <a:rPr lang="en-US" dirty="0"/>
                        <a:t>Ethical Values</a:t>
                      </a:r>
                    </a:p>
                  </a:txBody>
                  <a:tcPr/>
                </a:tc>
                <a:extLst>
                  <a:ext uri="{0D108BD9-81ED-4DB2-BD59-A6C34878D82A}">
                    <a16:rowId xmlns:a16="http://schemas.microsoft.com/office/drawing/2014/main" val="2364916021"/>
                  </a:ext>
                </a:extLst>
              </a:tr>
              <a:tr h="175260">
                <a:tc>
                  <a:txBody>
                    <a:bodyPr/>
                    <a:lstStyle/>
                    <a:p>
                      <a:r>
                        <a:rPr lang="en-US" sz="1700" b="1" dirty="0">
                          <a:solidFill>
                            <a:srgbClr val="006298"/>
                          </a:solidFill>
                          <a:latin typeface="Arial" panose="020B0604020202020204" pitchFamily="34" charset="0"/>
                          <a:cs typeface="Arial" panose="020B0604020202020204" pitchFamily="34" charset="0"/>
                        </a:rPr>
                        <a:t>Respect</a:t>
                      </a:r>
                      <a:r>
                        <a:rPr lang="en-US" sz="1700" dirty="0">
                          <a:solidFill>
                            <a:srgbClr val="006298"/>
                          </a:solidFill>
                          <a:latin typeface="Arial" panose="020B0604020202020204" pitchFamily="34" charset="0"/>
                          <a:cs typeface="Arial" panose="020B0604020202020204" pitchFamily="34" charset="0"/>
                        </a:rPr>
                        <a:t> – to acknowledge the basic human dignity of all stakeholders. To this end, we will:</a:t>
                      </a:r>
                    </a:p>
                  </a:txBody>
                  <a:tcPr/>
                </a:tc>
                <a:extLst>
                  <a:ext uri="{0D108BD9-81ED-4DB2-BD59-A6C34878D82A}">
                    <a16:rowId xmlns:a16="http://schemas.microsoft.com/office/drawing/2014/main" val="227132737"/>
                  </a:ext>
                </a:extLst>
              </a:tr>
              <a:tr h="168196">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Value individual differences and avoid stereotyping customers or depicting demographic groups (e.g., gender, race, sexual orientation) in a negative or dehumanizing way.</a:t>
                      </a:r>
                    </a:p>
                  </a:txBody>
                  <a:tcPr/>
                </a:tc>
                <a:extLst>
                  <a:ext uri="{0D108BD9-81ED-4DB2-BD59-A6C34878D82A}">
                    <a16:rowId xmlns:a16="http://schemas.microsoft.com/office/drawing/2014/main" val="3542471958"/>
                  </a:ext>
                </a:extLst>
              </a:tr>
              <a:tr h="0">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Listen to the needs of customers and make all reasonable efforts to monitor and improve their satisfaction on an ongoing basis.</a:t>
                      </a:r>
                    </a:p>
                  </a:txBody>
                  <a:tcPr/>
                </a:tc>
                <a:extLst>
                  <a:ext uri="{0D108BD9-81ED-4DB2-BD59-A6C34878D82A}">
                    <a16:rowId xmlns:a16="http://schemas.microsoft.com/office/drawing/2014/main" val="3852412006"/>
                  </a:ext>
                </a:extLst>
              </a:tr>
              <a:tr h="151280">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Make every effort to understand and respectfully treat buyers, suppliers, intermediaries, and distributors from all cultures.</a:t>
                      </a:r>
                    </a:p>
                  </a:txBody>
                  <a:tcPr/>
                </a:tc>
                <a:extLst>
                  <a:ext uri="{0D108BD9-81ED-4DB2-BD59-A6C34878D82A}">
                    <a16:rowId xmlns:a16="http://schemas.microsoft.com/office/drawing/2014/main" val="1138435666"/>
                  </a:ext>
                </a:extLst>
              </a:tr>
              <a:tr h="370512">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Acknowledge the contributions of others, such as consultants, employees, and coworkers, to marketing endeavors.</a:t>
                      </a:r>
                    </a:p>
                  </a:txBody>
                  <a:tcPr/>
                </a:tc>
                <a:extLst>
                  <a:ext uri="{0D108BD9-81ED-4DB2-BD59-A6C34878D82A}">
                    <a16:rowId xmlns:a16="http://schemas.microsoft.com/office/drawing/2014/main" val="3818480013"/>
                  </a:ext>
                </a:extLst>
              </a:tr>
              <a:tr h="213360">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Treat everyone, including our competitors, as we would wish to be treated.</a:t>
                      </a:r>
                    </a:p>
                  </a:txBody>
                  <a:tcPr/>
                </a:tc>
                <a:extLst>
                  <a:ext uri="{0D108BD9-81ED-4DB2-BD59-A6C34878D82A}">
                    <a16:rowId xmlns:a16="http://schemas.microsoft.com/office/drawing/2014/main" val="2282286734"/>
                  </a:ext>
                </a:extLst>
              </a:tr>
            </a:tbl>
          </a:graphicData>
        </a:graphic>
      </p:graphicFrame>
    </p:spTree>
    <p:extLst>
      <p:ext uri="{BB962C8B-B14F-4D97-AF65-F5344CB8AC3E}">
        <p14:creationId xmlns:p14="http://schemas.microsoft.com/office/powerpoint/2010/main" val="826584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602C8-9C7F-4C92-87E5-1519E2C1E5FC}"/>
              </a:ext>
            </a:extLst>
          </p:cNvPr>
          <p:cNvSpPr>
            <a:spLocks noGrp="1"/>
          </p:cNvSpPr>
          <p:nvPr>
            <p:ph type="title"/>
          </p:nvPr>
        </p:nvSpPr>
        <p:spPr/>
        <p:txBody>
          <a:bodyPr/>
          <a:lstStyle/>
          <a:p>
            <a:r>
              <a:rPr lang="en-US" sz="3600" dirty="0"/>
              <a:t>Table 4.6 – Code of Ethics of the American </a:t>
            </a:r>
            <a:br>
              <a:rPr lang="en-US" sz="3600" dirty="0"/>
            </a:br>
            <a:r>
              <a:rPr lang="en-US" sz="3600" dirty="0"/>
              <a:t>Marketing Association </a:t>
            </a:r>
            <a:r>
              <a:rPr lang="en-US" sz="2000" dirty="0"/>
              <a:t>(slide 6 of 7)</a:t>
            </a:r>
            <a:endParaRPr lang="en-US" dirty="0"/>
          </a:p>
        </p:txBody>
      </p:sp>
      <p:graphicFrame>
        <p:nvGraphicFramePr>
          <p:cNvPr id="4" name="Table Placeholder 3">
            <a:extLst>
              <a:ext uri="{FF2B5EF4-FFF2-40B4-BE49-F238E27FC236}">
                <a16:creationId xmlns:a16="http://schemas.microsoft.com/office/drawing/2014/main" id="{76E0701E-D2A7-4346-BFD3-6B5855848C39}"/>
              </a:ext>
            </a:extLst>
          </p:cNvPr>
          <p:cNvGraphicFramePr>
            <a:graphicFrameLocks noGrp="1"/>
          </p:cNvGraphicFramePr>
          <p:nvPr>
            <p:ph type="tbl" sz="quarter" idx="10"/>
            <p:extLst/>
          </p:nvPr>
        </p:nvGraphicFramePr>
        <p:xfrm>
          <a:off x="743823" y="1430364"/>
          <a:ext cx="10704353" cy="4576752"/>
        </p:xfrm>
        <a:graphic>
          <a:graphicData uri="http://schemas.openxmlformats.org/drawingml/2006/table">
            <a:tbl>
              <a:tblPr firstRow="1" bandRow="1">
                <a:tableStyleId>{5C22544A-7EE6-4342-B048-85BDC9FD1C3A}</a:tableStyleId>
              </a:tblPr>
              <a:tblGrid>
                <a:gridCol w="10704353">
                  <a:extLst>
                    <a:ext uri="{9D8B030D-6E8A-4147-A177-3AD203B41FA5}">
                      <a16:colId xmlns:a16="http://schemas.microsoft.com/office/drawing/2014/main" val="2277453755"/>
                    </a:ext>
                  </a:extLst>
                </a:gridCol>
              </a:tblGrid>
              <a:tr h="175260">
                <a:tc>
                  <a:txBody>
                    <a:bodyPr/>
                    <a:lstStyle/>
                    <a:p>
                      <a:r>
                        <a:rPr lang="en-US" dirty="0"/>
                        <a:t>Ethical Values</a:t>
                      </a:r>
                    </a:p>
                  </a:txBody>
                  <a:tcPr/>
                </a:tc>
                <a:extLst>
                  <a:ext uri="{0D108BD9-81ED-4DB2-BD59-A6C34878D82A}">
                    <a16:rowId xmlns:a16="http://schemas.microsoft.com/office/drawing/2014/main" val="2364916021"/>
                  </a:ext>
                </a:extLst>
              </a:tr>
              <a:tr h="175260">
                <a:tc>
                  <a:txBody>
                    <a:bodyPr/>
                    <a:lstStyle/>
                    <a:p>
                      <a:r>
                        <a:rPr lang="en-US" sz="1700" b="1" dirty="0">
                          <a:solidFill>
                            <a:srgbClr val="006298"/>
                          </a:solidFill>
                          <a:latin typeface="Arial" panose="020B0604020202020204" pitchFamily="34" charset="0"/>
                          <a:cs typeface="Arial" panose="020B0604020202020204" pitchFamily="34" charset="0"/>
                        </a:rPr>
                        <a:t>Transparency</a:t>
                      </a:r>
                      <a:r>
                        <a:rPr lang="en-US" sz="1700" dirty="0">
                          <a:solidFill>
                            <a:srgbClr val="006298"/>
                          </a:solidFill>
                          <a:latin typeface="Arial" panose="020B0604020202020204" pitchFamily="34" charset="0"/>
                          <a:cs typeface="Arial" panose="020B0604020202020204" pitchFamily="34" charset="0"/>
                        </a:rPr>
                        <a:t> – to create a spirit of openness in marketing operations. To this end, we will:</a:t>
                      </a:r>
                    </a:p>
                  </a:txBody>
                  <a:tcPr/>
                </a:tc>
                <a:extLst>
                  <a:ext uri="{0D108BD9-81ED-4DB2-BD59-A6C34878D82A}">
                    <a16:rowId xmlns:a16="http://schemas.microsoft.com/office/drawing/2014/main" val="227132737"/>
                  </a:ext>
                </a:extLst>
              </a:tr>
              <a:tr h="168196">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Strive to communicate clearly with all constituencies.</a:t>
                      </a:r>
                    </a:p>
                  </a:txBody>
                  <a:tcPr/>
                </a:tc>
                <a:extLst>
                  <a:ext uri="{0D108BD9-81ED-4DB2-BD59-A6C34878D82A}">
                    <a16:rowId xmlns:a16="http://schemas.microsoft.com/office/drawing/2014/main" val="3542471958"/>
                  </a:ext>
                </a:extLst>
              </a:tr>
              <a:tr h="0">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Accept constructive criticism from customers and other stakeholders.</a:t>
                      </a:r>
                    </a:p>
                  </a:txBody>
                  <a:tcPr/>
                </a:tc>
                <a:extLst>
                  <a:ext uri="{0D108BD9-81ED-4DB2-BD59-A6C34878D82A}">
                    <a16:rowId xmlns:a16="http://schemas.microsoft.com/office/drawing/2014/main" val="3852412006"/>
                  </a:ext>
                </a:extLst>
              </a:tr>
              <a:tr h="151280">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Explain and take appropriate action regarding significant product or service risks, component substitutions or other foreseeable eventualities that could affect customers or their perception of the purchase decision.</a:t>
                      </a:r>
                    </a:p>
                  </a:txBody>
                  <a:tcPr/>
                </a:tc>
                <a:extLst>
                  <a:ext uri="{0D108BD9-81ED-4DB2-BD59-A6C34878D82A}">
                    <a16:rowId xmlns:a16="http://schemas.microsoft.com/office/drawing/2014/main" val="1138435666"/>
                  </a:ext>
                </a:extLst>
              </a:tr>
              <a:tr h="370512">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Disclose list prices and terms of financing as well as available price deals and adjustments.</a:t>
                      </a:r>
                    </a:p>
                  </a:txBody>
                  <a:tcPr/>
                </a:tc>
                <a:extLst>
                  <a:ext uri="{0D108BD9-81ED-4DB2-BD59-A6C34878D82A}">
                    <a16:rowId xmlns:a16="http://schemas.microsoft.com/office/drawing/2014/main" val="3818480013"/>
                  </a:ext>
                </a:extLst>
              </a:tr>
              <a:tr h="0">
                <a:tc>
                  <a:txBody>
                    <a:bodyPr/>
                    <a:lstStyle/>
                    <a:p>
                      <a:pPr marL="0" indent="0">
                        <a:buFont typeface="Arial" panose="020B0604020202020204" pitchFamily="34" charset="0"/>
                        <a:buNone/>
                      </a:pPr>
                      <a:r>
                        <a:rPr lang="en-US" sz="1700" b="1" dirty="0">
                          <a:solidFill>
                            <a:srgbClr val="006298"/>
                          </a:solidFill>
                          <a:latin typeface="Arial" panose="020B0604020202020204" pitchFamily="34" charset="0"/>
                          <a:cs typeface="Arial" panose="020B0604020202020204" pitchFamily="34" charset="0"/>
                        </a:rPr>
                        <a:t>Citizenship</a:t>
                      </a:r>
                      <a:r>
                        <a:rPr lang="en-US" sz="1700" dirty="0">
                          <a:solidFill>
                            <a:srgbClr val="006298"/>
                          </a:solidFill>
                          <a:latin typeface="Arial" panose="020B0604020202020204" pitchFamily="34" charset="0"/>
                          <a:cs typeface="Arial" panose="020B0604020202020204" pitchFamily="34" charset="0"/>
                        </a:rPr>
                        <a:t> – to fulfill the economic, legal, philanthropic, and societal responsibilities that serve stakeholders. To this end, we will:</a:t>
                      </a:r>
                    </a:p>
                  </a:txBody>
                  <a:tcPr/>
                </a:tc>
                <a:extLst>
                  <a:ext uri="{0D108BD9-81ED-4DB2-BD59-A6C34878D82A}">
                    <a16:rowId xmlns:a16="http://schemas.microsoft.com/office/drawing/2014/main" val="2282286734"/>
                  </a:ext>
                </a:extLst>
              </a:tr>
              <a:tr h="280416">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Strive to protect the ecological environment in the execution of marketing campaigns.</a:t>
                      </a:r>
                    </a:p>
                  </a:txBody>
                  <a:tcPr/>
                </a:tc>
                <a:extLst>
                  <a:ext uri="{0D108BD9-81ED-4DB2-BD59-A6C34878D82A}">
                    <a16:rowId xmlns:a16="http://schemas.microsoft.com/office/drawing/2014/main" val="135081326"/>
                  </a:ext>
                </a:extLst>
              </a:tr>
              <a:tr h="210312">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Give back to the community through volunteerism and charitable donations.</a:t>
                      </a:r>
                    </a:p>
                    <a:p>
                      <a:pPr marL="0" indent="0">
                        <a:buFont typeface="Arial" panose="020B0604020202020204" pitchFamily="34" charset="0"/>
                        <a:buNone/>
                      </a:pPr>
                      <a:r>
                        <a:rPr lang="en-US" sz="1700" dirty="0">
                          <a:solidFill>
                            <a:srgbClr val="006298"/>
                          </a:solidFill>
                          <a:latin typeface="Arial" panose="020B0604020202020204" pitchFamily="34" charset="0"/>
                          <a:cs typeface="Arial" panose="020B0604020202020204" pitchFamily="34" charset="0"/>
                        </a:rPr>
                        <a:t>     Contribute to the overall betterment of marketing and its reputation.</a:t>
                      </a:r>
                    </a:p>
                  </a:txBody>
                  <a:tcPr/>
                </a:tc>
                <a:extLst>
                  <a:ext uri="{0D108BD9-81ED-4DB2-BD59-A6C34878D82A}">
                    <a16:rowId xmlns:a16="http://schemas.microsoft.com/office/drawing/2014/main" val="3631491177"/>
                  </a:ext>
                </a:extLst>
              </a:tr>
              <a:tr h="140208">
                <a:tc>
                  <a:txBody>
                    <a:bodyPr/>
                    <a:lstStyle/>
                    <a:p>
                      <a:pPr marL="285750" indent="-285750">
                        <a:buFont typeface="Arial" panose="020B0604020202020204" pitchFamily="34" charset="0"/>
                        <a:buChar char="•"/>
                      </a:pPr>
                      <a:r>
                        <a:rPr lang="en-US" sz="1700" dirty="0">
                          <a:solidFill>
                            <a:srgbClr val="006298"/>
                          </a:solidFill>
                          <a:latin typeface="Arial" panose="020B0604020202020204" pitchFamily="34" charset="0"/>
                          <a:cs typeface="Arial" panose="020B0604020202020204" pitchFamily="34" charset="0"/>
                        </a:rPr>
                        <a:t>Urge supply chain members to ensure that trade is fair for all participants, including producers in developing countries.</a:t>
                      </a:r>
                    </a:p>
                  </a:txBody>
                  <a:tcPr/>
                </a:tc>
                <a:extLst>
                  <a:ext uri="{0D108BD9-81ED-4DB2-BD59-A6C34878D82A}">
                    <a16:rowId xmlns:a16="http://schemas.microsoft.com/office/drawing/2014/main" val="181490487"/>
                  </a:ext>
                </a:extLst>
              </a:tr>
            </a:tbl>
          </a:graphicData>
        </a:graphic>
      </p:graphicFrame>
    </p:spTree>
    <p:extLst>
      <p:ext uri="{BB962C8B-B14F-4D97-AF65-F5344CB8AC3E}">
        <p14:creationId xmlns:p14="http://schemas.microsoft.com/office/powerpoint/2010/main" val="2779845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42C14-8780-4BB3-BB7A-5E98D65D5770}"/>
              </a:ext>
            </a:extLst>
          </p:cNvPr>
          <p:cNvSpPr>
            <a:spLocks noGrp="1"/>
          </p:cNvSpPr>
          <p:nvPr>
            <p:ph type="title"/>
          </p:nvPr>
        </p:nvSpPr>
        <p:spPr/>
        <p:txBody>
          <a:bodyPr/>
          <a:lstStyle/>
          <a:p>
            <a:r>
              <a:rPr lang="en-US" sz="3200" dirty="0"/>
              <a:t>Table 4.6 – Code of Ethics of the American Marketing Association </a:t>
            </a:r>
            <a:r>
              <a:rPr lang="en-US" sz="1600" dirty="0"/>
              <a:t>(slide 7 of 7)</a:t>
            </a:r>
            <a:endParaRPr lang="en-US" dirty="0"/>
          </a:p>
        </p:txBody>
      </p:sp>
      <p:graphicFrame>
        <p:nvGraphicFramePr>
          <p:cNvPr id="4" name="Table Placeholder 3">
            <a:extLst>
              <a:ext uri="{FF2B5EF4-FFF2-40B4-BE49-F238E27FC236}">
                <a16:creationId xmlns:a16="http://schemas.microsoft.com/office/drawing/2014/main" id="{670AFF38-7623-4526-9369-63F825AB3B7B}"/>
              </a:ext>
            </a:extLst>
          </p:cNvPr>
          <p:cNvGraphicFramePr>
            <a:graphicFrameLocks noGrp="1"/>
          </p:cNvGraphicFramePr>
          <p:nvPr>
            <p:ph type="tbl" sz="quarter" idx="10"/>
            <p:extLst/>
          </p:nvPr>
        </p:nvGraphicFramePr>
        <p:xfrm>
          <a:off x="1125173" y="1786825"/>
          <a:ext cx="9941653" cy="3050056"/>
        </p:xfrm>
        <a:graphic>
          <a:graphicData uri="http://schemas.openxmlformats.org/drawingml/2006/table">
            <a:tbl>
              <a:tblPr firstRow="1" bandRow="1">
                <a:tableStyleId>{5C22544A-7EE6-4342-B048-85BDC9FD1C3A}</a:tableStyleId>
              </a:tblPr>
              <a:tblGrid>
                <a:gridCol w="9941653">
                  <a:extLst>
                    <a:ext uri="{9D8B030D-6E8A-4147-A177-3AD203B41FA5}">
                      <a16:colId xmlns:a16="http://schemas.microsoft.com/office/drawing/2014/main" val="870983493"/>
                    </a:ext>
                  </a:extLst>
                </a:gridCol>
              </a:tblGrid>
              <a:tr h="489736">
                <a:tc>
                  <a:txBody>
                    <a:bodyPr/>
                    <a:lstStyle/>
                    <a:p>
                      <a:pPr algn="ctr"/>
                      <a:r>
                        <a:rPr lang="en-US" dirty="0">
                          <a:latin typeface="Arial" panose="020B0604020202020204" pitchFamily="34" charset="0"/>
                          <a:cs typeface="Arial" panose="020B0604020202020204" pitchFamily="34" charset="0"/>
                        </a:rPr>
                        <a:t>Implementation</a:t>
                      </a:r>
                    </a:p>
                  </a:txBody>
                  <a:tcPr/>
                </a:tc>
                <a:extLst>
                  <a:ext uri="{0D108BD9-81ED-4DB2-BD59-A6C34878D82A}">
                    <a16:rowId xmlns:a16="http://schemas.microsoft.com/office/drawing/2014/main" val="218785749"/>
                  </a:ext>
                </a:extLst>
              </a:tr>
              <a:tr h="25374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We expect AMA members to be courageous and proactive in leading and/or aiding their organizations in the fulfillment of the explicit and implicit promises made to those stakeholders. We recognize that every industry sector and marketing subdiscipline (e.g., marketing research, e-commerce, Internet selling, direct marketing, and advertising) has its own specific ethical issues that require policies and commentary. An array of such codes can be accessed through links on the AMA Web site. Consistent with the principle of subsidiarity (solving issues at the level where the expertise resides), we encourage all such groups to develop and/or refine their industry and discipline-specific codes of ethics to supplement these guiding ethical norms and values.</a:t>
                      </a:r>
                    </a:p>
                  </a:txBody>
                  <a:tcPr/>
                </a:tc>
                <a:extLst>
                  <a:ext uri="{0D108BD9-81ED-4DB2-BD59-A6C34878D82A}">
                    <a16:rowId xmlns:a16="http://schemas.microsoft.com/office/drawing/2014/main" val="2088538046"/>
                  </a:ext>
                </a:extLst>
              </a:tr>
            </a:tbl>
          </a:graphicData>
        </a:graphic>
      </p:graphicFrame>
    </p:spTree>
    <p:extLst>
      <p:ext uri="{BB962C8B-B14F-4D97-AF65-F5344CB8AC3E}">
        <p14:creationId xmlns:p14="http://schemas.microsoft.com/office/powerpoint/2010/main" val="32060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3CB44-5E2A-4D8A-B3C7-E7512C7F25D3}"/>
              </a:ext>
            </a:extLst>
          </p:cNvPr>
          <p:cNvSpPr>
            <a:spLocks noGrp="1"/>
          </p:cNvSpPr>
          <p:nvPr>
            <p:ph type="title"/>
          </p:nvPr>
        </p:nvSpPr>
        <p:spPr/>
        <p:txBody>
          <a:bodyPr/>
          <a:lstStyle/>
          <a:p>
            <a:r>
              <a:rPr lang="en-US" dirty="0"/>
              <a:t>Figure 4.5 – Retaliation Against Whistle-Blowers</a:t>
            </a:r>
          </a:p>
        </p:txBody>
      </p:sp>
      <p:pic>
        <p:nvPicPr>
          <p:cNvPr id="6" name="Picture Placeholder 5" descr="A vertical column chart  is captioned, Retaliation against Whistle Blowers, and is labeled, At least one third of reporters experience retaliation in most countries. The vertical axis ranges from 0 percent to 80 percent in increments of 10 percent. The horizontal axis is labeled in different countries. From left to right the labels and values are. China, 29 percent. Mexico, 31 percent. France, 33 percent. Russia, 34 percent. Japan, 34 percent. Italy, 35 percent. South Korea, 36 percent. Brazil, 37 percent. Spain, 43 percent. Germany, 50 percent. United States, 53 percent. United Kingdom, 63 percent. India, 74 percent. And Median value, 36 percent.">
            <a:extLst>
              <a:ext uri="{FF2B5EF4-FFF2-40B4-BE49-F238E27FC236}">
                <a16:creationId xmlns:a16="http://schemas.microsoft.com/office/drawing/2014/main" id="{697616D9-8041-4D78-93E5-28E516E75BD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2648842" y="1037230"/>
            <a:ext cx="6894316" cy="5224532"/>
          </a:xfrm>
        </p:spPr>
      </p:pic>
    </p:spTree>
    <p:extLst>
      <p:ext uri="{BB962C8B-B14F-4D97-AF65-F5344CB8AC3E}">
        <p14:creationId xmlns:p14="http://schemas.microsoft.com/office/powerpoint/2010/main" val="3338479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ABA3-D9B1-4045-8BDF-D7A829349322}"/>
              </a:ext>
            </a:extLst>
          </p:cNvPr>
          <p:cNvSpPr>
            <a:spLocks noGrp="1"/>
          </p:cNvSpPr>
          <p:nvPr>
            <p:ph type="title"/>
          </p:nvPr>
        </p:nvSpPr>
        <p:spPr/>
        <p:txBody>
          <a:bodyPr/>
          <a:lstStyle/>
          <a:p>
            <a:r>
              <a:rPr lang="en-US" sz="3600" dirty="0"/>
              <a:t>Incorporating Social Responsibility and </a:t>
            </a:r>
            <a:br>
              <a:rPr lang="en-US" sz="3600" dirty="0"/>
            </a:br>
            <a:r>
              <a:rPr lang="en-US" sz="3600" dirty="0"/>
              <a:t>Ethics Into Strategic Planning</a:t>
            </a:r>
            <a:endParaRPr lang="en-US" dirty="0"/>
          </a:p>
        </p:txBody>
      </p:sp>
      <p:sp>
        <p:nvSpPr>
          <p:cNvPr id="3" name="Text Placeholder 2">
            <a:extLst>
              <a:ext uri="{FF2B5EF4-FFF2-40B4-BE49-F238E27FC236}">
                <a16:creationId xmlns:a16="http://schemas.microsoft.com/office/drawing/2014/main" id="{17BE0038-4C00-4E8B-80BC-63EF239EDF6D}"/>
              </a:ext>
            </a:extLst>
          </p:cNvPr>
          <p:cNvSpPr>
            <a:spLocks noGrp="1"/>
          </p:cNvSpPr>
          <p:nvPr>
            <p:ph type="body" sz="quarter" idx="17"/>
          </p:nvPr>
        </p:nvSpPr>
        <p:spPr/>
        <p:txBody>
          <a:bodyPr/>
          <a:lstStyle/>
          <a:p>
            <a:r>
              <a:rPr lang="en-US" dirty="0"/>
              <a:t>It is important to distinguish between ethics and social responsibility</a:t>
            </a:r>
          </a:p>
          <a:p>
            <a:pPr lvl="1"/>
            <a:r>
              <a:rPr lang="en-US" sz="1800" i="1" dirty="0"/>
              <a:t>Ethics</a:t>
            </a:r>
            <a:r>
              <a:rPr lang="en-US" sz="1800" dirty="0"/>
              <a:t> relates to individual and group decisions—judgments about what is right and wrong in a particular decision-making situation</a:t>
            </a:r>
          </a:p>
          <a:p>
            <a:pPr lvl="1"/>
            <a:r>
              <a:rPr lang="en-US" sz="1800" i="1" dirty="0"/>
              <a:t>Social responsibility </a:t>
            </a:r>
            <a:r>
              <a:rPr lang="en-US" sz="1800" dirty="0"/>
              <a:t>deals with the total effect of marketing decisions on society</a:t>
            </a:r>
          </a:p>
          <a:p>
            <a:pPr marL="290513" lvl="1" indent="-290513">
              <a:buFont typeface="Arial" panose="020B0604020202020204" pitchFamily="34" charset="0"/>
              <a:buChar char="•"/>
            </a:pPr>
            <a:r>
              <a:rPr lang="en-US" dirty="0"/>
              <a:t>The two concepts are interrelated because a company that supports socially responsible decisions and adheres to a code of conduct is likely to have a positive effect on society</a:t>
            </a:r>
          </a:p>
          <a:p>
            <a:pPr marL="290513" lvl="1" indent="-290513">
              <a:buFont typeface="Arial" panose="020B0604020202020204" pitchFamily="34" charset="0"/>
              <a:buChar char="•"/>
            </a:pPr>
            <a:r>
              <a:rPr lang="en-US" dirty="0"/>
              <a:t>Because ethics and social responsibility can be profitable as well, an increasing number of companies are incorporating them into their overall strategic market planning</a:t>
            </a:r>
          </a:p>
          <a:p>
            <a:r>
              <a:rPr lang="en-US" dirty="0"/>
              <a:t>Many of society’s demands impose costs</a:t>
            </a:r>
          </a:p>
          <a:p>
            <a:pPr lvl="1"/>
            <a:r>
              <a:rPr lang="en-US" dirty="0"/>
              <a:t>Companies must carefully balance the cost of providing low-cost products against the costs of manufacturing, packaging, and distributing those products in an environmentally responsible manner</a:t>
            </a:r>
          </a:p>
          <a:p>
            <a:r>
              <a:rPr lang="en-US" dirty="0"/>
              <a:t>In trying to satisfy the desires of one group, marketers may dissatisfy others</a:t>
            </a:r>
          </a:p>
          <a:p>
            <a:pPr lvl="1"/>
            <a:r>
              <a:rPr lang="en-US" dirty="0"/>
              <a:t>Balancing society’s demands to satisfy all members of society is difficult, if not impossible</a:t>
            </a:r>
          </a:p>
          <a:p>
            <a:endParaRPr lang="en-US" dirty="0"/>
          </a:p>
          <a:p>
            <a:pPr marL="290513" lvl="1" indent="-29051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64526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552E-B693-49E7-81C6-DC771F208FC8}"/>
              </a:ext>
            </a:extLst>
          </p:cNvPr>
          <p:cNvSpPr>
            <a:spLocks noGrp="1"/>
          </p:cNvSpPr>
          <p:nvPr>
            <p:ph type="title"/>
          </p:nvPr>
        </p:nvSpPr>
        <p:spPr/>
        <p:txBody>
          <a:bodyPr/>
          <a:lstStyle/>
          <a:p>
            <a:r>
              <a:rPr lang="en-US" sz="3600" dirty="0"/>
              <a:t>Social Responsibility and Ethics </a:t>
            </a:r>
            <a:br>
              <a:rPr lang="en-US" sz="3600" dirty="0"/>
            </a:br>
            <a:r>
              <a:rPr lang="en-US" sz="3600" dirty="0"/>
              <a:t>Improve Marketing Performance</a:t>
            </a:r>
            <a:endParaRPr lang="en-US" dirty="0"/>
          </a:p>
        </p:txBody>
      </p:sp>
      <p:sp>
        <p:nvSpPr>
          <p:cNvPr id="3" name="Text Placeholder 2">
            <a:extLst>
              <a:ext uri="{FF2B5EF4-FFF2-40B4-BE49-F238E27FC236}">
                <a16:creationId xmlns:a16="http://schemas.microsoft.com/office/drawing/2014/main" id="{3816A56E-18D7-43BF-B093-5A05513283E4}"/>
              </a:ext>
            </a:extLst>
          </p:cNvPr>
          <p:cNvSpPr>
            <a:spLocks noGrp="1"/>
          </p:cNvSpPr>
          <p:nvPr>
            <p:ph type="body" sz="quarter" idx="17"/>
          </p:nvPr>
        </p:nvSpPr>
        <p:spPr/>
        <p:txBody>
          <a:bodyPr/>
          <a:lstStyle/>
          <a:p>
            <a:r>
              <a:rPr lang="en-US" sz="2400" dirty="0"/>
              <a:t>Increasing evidence indicates that being socially responsible and ethical results in increased profits</a:t>
            </a:r>
          </a:p>
          <a:p>
            <a:r>
              <a:rPr lang="en-US" sz="2400" dirty="0"/>
              <a:t>The evidence is strong that a broad stakeholder view of the firm can help improve marketing practices that contribute to improved financial, social, and ethical performance</a:t>
            </a:r>
          </a:p>
          <a:p>
            <a:pPr lvl="1"/>
            <a:r>
              <a:rPr lang="en-US" dirty="0"/>
              <a:t>This relationship implies that being ethically and socially concerned is consistent with meeting the demands of customers and other stakeholders</a:t>
            </a:r>
          </a:p>
          <a:p>
            <a:r>
              <a:rPr lang="en-US" dirty="0"/>
              <a:t>A direct association exists between corporate social responsibility and customer satisfaction, profits, and market value</a:t>
            </a:r>
          </a:p>
          <a:p>
            <a:r>
              <a:rPr lang="en-US" dirty="0"/>
              <a:t>Recognition is growing that the long-term value of conducting business in an ethical and socially responsible manner far outweighs short-term costs</a:t>
            </a:r>
          </a:p>
          <a:p>
            <a:endParaRPr lang="en-US" dirty="0"/>
          </a:p>
        </p:txBody>
      </p:sp>
    </p:spTree>
    <p:extLst>
      <p:ext uri="{BB962C8B-B14F-4D97-AF65-F5344CB8AC3E}">
        <p14:creationId xmlns:p14="http://schemas.microsoft.com/office/powerpoint/2010/main" val="4280524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TotalTime>
  <Words>3768</Words>
  <Application>Microsoft Office PowerPoint</Application>
  <PresentationFormat>Widescreen</PresentationFormat>
  <Paragraphs>351</Paragraphs>
  <Slides>41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Arial</vt:lpstr>
      <vt:lpstr>Arial</vt:lpstr>
      <vt:lpstr>Calibri</vt:lpstr>
      <vt:lpstr>Calibri Light</vt:lpstr>
      <vt:lpstr>Helvetica</vt:lpstr>
      <vt:lpstr>LucidaGrande</vt:lpstr>
      <vt:lpstr>Open Sans</vt:lpstr>
      <vt:lpstr>Summer Font</vt:lpstr>
      <vt:lpstr>Office Theme</vt:lpstr>
      <vt:lpstr>1_Office Theme</vt:lpstr>
      <vt:lpstr>Social Responsibility and Ethics  in Marketing </vt:lpstr>
      <vt:lpstr>Learning Objectives</vt:lpstr>
      <vt:lpstr>The Nature of Social Responsibility</vt:lpstr>
      <vt:lpstr>Table 4.1 – Best Corporate Citizens</vt:lpstr>
      <vt:lpstr>The Dimensions of Social Responsibility (slide 1 of 3)</vt:lpstr>
      <vt:lpstr>Figure 4.1 – The Pyramid of Corporate Social Responsibility</vt:lpstr>
      <vt:lpstr>The Dimensions of Social Responsibility (slide 2 of 3)</vt:lpstr>
      <vt:lpstr>The Dimensions of Social Responsibility (slide 3 of 3)</vt:lpstr>
      <vt:lpstr>Table 4.2 – Social  Responsibility Issues</vt:lpstr>
      <vt:lpstr>Sustainability</vt:lpstr>
      <vt:lpstr>Figure 4.2 – The EU Ecolabel</vt:lpstr>
      <vt:lpstr>Consumerism</vt:lpstr>
      <vt:lpstr>Community Relations</vt:lpstr>
      <vt:lpstr>Marketing Ethics</vt:lpstr>
      <vt:lpstr>Figure 4.3 – Global Trust in Different Industries</vt:lpstr>
      <vt:lpstr>Ethical Issues in Marketing (slide 1 of 4)</vt:lpstr>
      <vt:lpstr>Table 4.3 – Sample Ethical Issues Related to the Marketing Mix</vt:lpstr>
      <vt:lpstr>Ethical Issues in Marketing (slide 2 of 4)</vt:lpstr>
      <vt:lpstr>Ethical Issues in Marketing (slide 3 of 4)</vt:lpstr>
      <vt:lpstr>Ethical Issues in Marketing (slide 4 of 4)</vt:lpstr>
      <vt:lpstr>Ethical Dimensions of Managing  Supply Chain Relationships</vt:lpstr>
      <vt:lpstr>Figure 4.4 – Factors That Influence the Ethical Decision-Making Process</vt:lpstr>
      <vt:lpstr>Individual Factors</vt:lpstr>
      <vt:lpstr>Organizational Relationships (slide 1 of 3)</vt:lpstr>
      <vt:lpstr>Organizational Relationships (slide 2 of 3)</vt:lpstr>
      <vt:lpstr>Table 4.4 – Observed Ethical Conduct in the United States</vt:lpstr>
      <vt:lpstr>Organizational Relationships (slide 3 of 3)</vt:lpstr>
      <vt:lpstr>Opportunity</vt:lpstr>
      <vt:lpstr>Table 4.5 – Actions Associated with Bullies</vt:lpstr>
      <vt:lpstr>Improving Marketing Ethics (slide 1 of 2)</vt:lpstr>
      <vt:lpstr>Improving Marketing Ethics (slide 2 of 2)</vt:lpstr>
      <vt:lpstr>Table 4.6 – Code of Ethics of the American Marketing Association (slide 1 of 7)</vt:lpstr>
      <vt:lpstr>Table 4.6 – Code of Ethics of the American  Marketing Association (slide 2 of 7)</vt:lpstr>
      <vt:lpstr>Table 4.6 – Code of Ethics of the American Marketing Association (slide 3 of 7)</vt:lpstr>
      <vt:lpstr>Table 4.6 – Code of Ethics of the American  Marketing Association (slide 4 of 7)</vt:lpstr>
      <vt:lpstr>Table 4.6 – Code of Ethics of the American Marketing Association (slide 5 of 7)</vt:lpstr>
      <vt:lpstr>Table 4.6 – Code of Ethics of the American  Marketing Association (slide 6 of 7)</vt:lpstr>
      <vt:lpstr>Table 4.6 – Code of Ethics of the American Marketing Association (slide 7 of 7)</vt:lpstr>
      <vt:lpstr>Figure 4.5 – Retaliation Against Whistle-Blowers</vt:lpstr>
      <vt:lpstr>Incorporating Social Responsibility and  Ethics Into Strategic Planning</vt:lpstr>
      <vt:lpstr>Social Responsibility and Ethics  Improve Marketing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Hermo del Teso, Lucia</dc:creator>
  <cp:lastModifiedBy>Janneck, Allie K</cp:lastModifiedBy>
  <cp:revision>27</cp:revision>
  <dcterms:created xsi:type="dcterms:W3CDTF">2018-10-05T14:46:42Z</dcterms:created>
  <dcterms:modified xsi:type="dcterms:W3CDTF">2018-11-29T17:15:03Z</dcterms:modified>
</cp:coreProperties>
</file>