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1"/>
  </p:notesMasterIdLst>
  <p:handoutMasterIdLst>
    <p:handoutMasterId r:id="rId52"/>
  </p:handoutMasterIdLst>
  <p:sldIdLst>
    <p:sldId id="264" r:id="rId5"/>
    <p:sldId id="257" r:id="rId6"/>
    <p:sldId id="265" r:id="rId7"/>
    <p:sldId id="316" r:id="rId8"/>
    <p:sldId id="270" r:id="rId9"/>
    <p:sldId id="317" r:id="rId10"/>
    <p:sldId id="318" r:id="rId11"/>
    <p:sldId id="319" r:id="rId12"/>
    <p:sldId id="274" r:id="rId13"/>
    <p:sldId id="275" r:id="rId14"/>
    <p:sldId id="276" r:id="rId15"/>
    <p:sldId id="277" r:id="rId16"/>
    <p:sldId id="278" r:id="rId17"/>
    <p:sldId id="280" r:id="rId18"/>
    <p:sldId id="281" r:id="rId19"/>
    <p:sldId id="320" r:id="rId20"/>
    <p:sldId id="283" r:id="rId21"/>
    <p:sldId id="321" r:id="rId22"/>
    <p:sldId id="285" r:id="rId23"/>
    <p:sldId id="286" r:id="rId24"/>
    <p:sldId id="287" r:id="rId25"/>
    <p:sldId id="288" r:id="rId26"/>
    <p:sldId id="322" r:id="rId27"/>
    <p:sldId id="291" r:id="rId28"/>
    <p:sldId id="292" r:id="rId29"/>
    <p:sldId id="293" r:id="rId30"/>
    <p:sldId id="294" r:id="rId31"/>
    <p:sldId id="295" r:id="rId32"/>
    <p:sldId id="296"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5" r:id="rId5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86433" autoAdjust="0"/>
  </p:normalViewPr>
  <p:slideViewPr>
    <p:cSldViewPr snapToGrid="0" snapToObjects="1">
      <p:cViewPr varScale="1">
        <p:scale>
          <a:sx n="85" d="100"/>
          <a:sy n="85" d="100"/>
        </p:scale>
        <p:origin x="114" y="49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11/21/2018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11/21/2018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a:t>
            </a:fld>
            <a:endParaRPr lang="en-US"/>
          </a:p>
        </p:txBody>
      </p:sp>
    </p:spTree>
    <p:extLst>
      <p:ext uri="{BB962C8B-B14F-4D97-AF65-F5344CB8AC3E}">
        <p14:creationId xmlns:p14="http://schemas.microsoft.com/office/powerpoint/2010/main" val="29321777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dirty="0"/>
              <a:t>Click to edit Master title style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3" y="-7874"/>
            <a:ext cx="12191807" cy="6865874"/>
          </a:xfrm>
          <a:prstGeom prst="rect">
            <a:avLst/>
          </a:prstGeom>
        </p:spPr>
      </p:pic>
      <p:sp>
        <p:nvSpPr>
          <p:cNvPr id="6" name="Text Placeholder 5"/>
          <p:cNvSpPr>
            <a:spLocks noGrp="1"/>
          </p:cNvSpPr>
          <p:nvPr>
            <p:ph type="body" sz="quarter" idx="11" hasCustomPrompt="1"/>
          </p:nvPr>
        </p:nvSpPr>
        <p:spPr>
          <a:xfrm>
            <a:off x="4798581" y="3060212"/>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4798581" y="4296429"/>
            <a:ext cx="6402684" cy="672105"/>
          </a:xfrm>
        </p:spPr>
        <p:txBody>
          <a:bodyPr/>
          <a:lstStyle>
            <a:lvl1pPr algn="l">
              <a:defRPr>
                <a:solidFill>
                  <a:schemeClr val="bg1"/>
                </a:solidFill>
              </a:defRPr>
            </a:lvl1pPr>
          </a:lstStyle>
          <a:p>
            <a:r>
              <a:rPr lang="en-US" dirty="0"/>
              <a:t>Click to edit Master title style</a:t>
            </a:r>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pic>
        <p:nvPicPr>
          <p:cNvPr id="10" name="Picture Placeholder 2" descr="This is the cover image for Marketing 2020.">
            <a:extLst>
              <a:ext uri="{FF2B5EF4-FFF2-40B4-BE49-F238E27FC236}">
                <a16:creationId xmlns:a16="http://schemas.microsoft.com/office/drawing/2014/main" id="{3BAE73A8-04EB-40DF-9ADA-8C8E9307E507}"/>
              </a:ext>
            </a:extLst>
          </p:cNvPr>
          <p:cNvPicPr>
            <a:picLocks noChangeAspect="1"/>
          </p:cNvPicPr>
          <p:nvPr userDrawn="1"/>
        </p:nvPicPr>
        <p:blipFill>
          <a:blip r:embed="rId4"/>
          <a:srcRect l="462" r="462"/>
          <a:stretch>
            <a:fillRect/>
          </a:stretch>
        </p:blipFill>
        <p:spPr bwMode="auto">
          <a:xfrm>
            <a:off x="131975" y="119308"/>
            <a:ext cx="4552518" cy="587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4798581" y="3060212"/>
            <a:ext cx="3297426" cy="618014"/>
          </a:xfrm>
        </p:spPr>
        <p:txBody>
          <a:bodyPr/>
          <a:lstStyle/>
          <a:p>
            <a:r>
              <a:rPr lang="en-US" dirty="0"/>
              <a:t>Chapter 6</a:t>
            </a:r>
          </a:p>
        </p:txBody>
      </p:sp>
      <p:sp>
        <p:nvSpPr>
          <p:cNvPr id="5" name="Title 4"/>
          <p:cNvSpPr>
            <a:spLocks noGrp="1"/>
          </p:cNvSpPr>
          <p:nvPr>
            <p:ph type="title"/>
          </p:nvPr>
        </p:nvSpPr>
        <p:spPr>
          <a:xfrm>
            <a:off x="4798480" y="4153509"/>
            <a:ext cx="6402684" cy="672105"/>
          </a:xfrm>
        </p:spPr>
        <p:txBody>
          <a:bodyPr/>
          <a:lstStyle/>
          <a:p>
            <a:r>
              <a:rPr lang="en-US" sz="3200" dirty="0"/>
              <a:t>Target Markets: Segmentation and Evaluation</a:t>
            </a:r>
            <a:br>
              <a:rPr lang="en-US" sz="3200" dirty="0"/>
            </a:br>
            <a:endParaRPr lang="en-US" dirty="0"/>
          </a:p>
        </p:txBody>
      </p:sp>
      <p:sp>
        <p:nvSpPr>
          <p:cNvPr id="8" name="Footer Placeholder 7"/>
          <p:cNvSpPr>
            <a:spLocks noGrp="1"/>
          </p:cNvSpPr>
          <p:nvPr>
            <p:ph type="ftr" sz="quarter" idx="3"/>
          </p:nvPr>
        </p:nvSpPr>
        <p:spPr/>
        <p:txBody>
          <a:body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 Objectives</a:t>
            </a:r>
          </a:p>
        </p:txBody>
      </p:sp>
      <p:sp>
        <p:nvSpPr>
          <p:cNvPr id="2" name="Text Placeholder 1"/>
          <p:cNvSpPr>
            <a:spLocks noGrp="1"/>
          </p:cNvSpPr>
          <p:nvPr>
            <p:ph type="body" sz="quarter" idx="15"/>
          </p:nvPr>
        </p:nvSpPr>
        <p:spPr/>
        <p:txBody>
          <a:bodyPr/>
          <a:lstStyle/>
          <a:p>
            <a:pPr marL="1143000" indent="-1143000">
              <a:tabLst>
                <a:tab pos="1143000" algn="l"/>
              </a:tabLst>
            </a:pPr>
            <a:r>
              <a:rPr lang="en-US" b="1" dirty="0">
                <a:solidFill>
                  <a:srgbClr val="3083C5"/>
                </a:solidFill>
              </a:rPr>
              <a:t>LO 6-1</a:t>
            </a:r>
            <a:r>
              <a:rPr lang="en-US" dirty="0"/>
              <a:t>	Explain what markets are and how they are generally classified.</a:t>
            </a:r>
          </a:p>
          <a:p>
            <a:pPr marL="1143000" indent="-1143000">
              <a:tabLst>
                <a:tab pos="1143000" algn="l"/>
              </a:tabLst>
            </a:pPr>
            <a:r>
              <a:rPr lang="en-US" b="1" dirty="0">
                <a:solidFill>
                  <a:srgbClr val="3083C5"/>
                </a:solidFill>
              </a:rPr>
              <a:t>LO 6-2</a:t>
            </a:r>
            <a:r>
              <a:rPr lang="en-US" dirty="0"/>
              <a:t>	List the five steps of the target market selection process.</a:t>
            </a:r>
          </a:p>
          <a:p>
            <a:pPr marL="1143000" indent="-1143000">
              <a:tabLst>
                <a:tab pos="1143000" algn="l"/>
              </a:tabLst>
            </a:pPr>
            <a:r>
              <a:rPr lang="en-US" b="1" dirty="0">
                <a:solidFill>
                  <a:srgbClr val="3083C5"/>
                </a:solidFill>
              </a:rPr>
              <a:t>LO 6-3</a:t>
            </a:r>
            <a:r>
              <a:rPr lang="en-US" dirty="0"/>
              <a:t>	Compare three targeting strategies.</a:t>
            </a:r>
          </a:p>
          <a:p>
            <a:pPr marL="1143000" indent="-1143000">
              <a:tabLst>
                <a:tab pos="1143000" algn="l"/>
              </a:tabLst>
            </a:pPr>
            <a:r>
              <a:rPr lang="en-US" b="1" dirty="0">
                <a:solidFill>
                  <a:srgbClr val="3083C5"/>
                </a:solidFill>
              </a:rPr>
              <a:t>LO 6-4</a:t>
            </a:r>
            <a:r>
              <a:rPr lang="en-US" dirty="0"/>
              <a:t>	Identify the major segmentation variables.</a:t>
            </a:r>
          </a:p>
          <a:p>
            <a:pPr marL="1143000" indent="-1143000">
              <a:tabLst>
                <a:tab pos="1143000" algn="l"/>
              </a:tabLst>
            </a:pPr>
            <a:r>
              <a:rPr lang="en-US" b="1" dirty="0">
                <a:solidFill>
                  <a:srgbClr val="3083C5"/>
                </a:solidFill>
              </a:rPr>
              <a:t>LO 6-5</a:t>
            </a:r>
            <a:r>
              <a:rPr lang="en-US" dirty="0"/>
              <a:t>	Explain what market segment profiles are and how they are used.</a:t>
            </a:r>
          </a:p>
          <a:p>
            <a:pPr marL="1143000" indent="-1143000">
              <a:tabLst>
                <a:tab pos="1143000" algn="l"/>
              </a:tabLst>
            </a:pPr>
            <a:r>
              <a:rPr lang="en-US" b="1" dirty="0">
                <a:solidFill>
                  <a:srgbClr val="3083C5"/>
                </a:solidFill>
              </a:rPr>
              <a:t>LO 6-6</a:t>
            </a:r>
            <a:r>
              <a:rPr lang="en-US" dirty="0"/>
              <a:t>	Explain how to evaluate market segments.</a:t>
            </a:r>
          </a:p>
          <a:p>
            <a:pPr marL="1143000" indent="-1143000">
              <a:tabLst>
                <a:tab pos="1143000" algn="l"/>
              </a:tabLst>
            </a:pPr>
            <a:r>
              <a:rPr lang="en-US" b="1" dirty="0">
                <a:solidFill>
                  <a:srgbClr val="3083C5"/>
                </a:solidFill>
              </a:rPr>
              <a:t>LO 6-7</a:t>
            </a:r>
            <a:r>
              <a:rPr lang="en-US" dirty="0"/>
              <a:t>	Identify the factors that influence the selection of specific market segments for use as target markets.</a:t>
            </a:r>
          </a:p>
          <a:p>
            <a:pPr marL="1143000" indent="-1143000">
              <a:tabLst>
                <a:tab pos="1143000" algn="l"/>
              </a:tabLst>
            </a:pPr>
            <a:r>
              <a:rPr lang="en-US" b="1" dirty="0">
                <a:solidFill>
                  <a:srgbClr val="3083C5"/>
                </a:solidFill>
              </a:rPr>
              <a:t>LO 6-8</a:t>
            </a:r>
            <a:r>
              <a:rPr lang="en-US" dirty="0"/>
              <a:t>	Discuss sales forecasting methods.</a:t>
            </a:r>
          </a:p>
        </p:txBody>
      </p:sp>
    </p:spTree>
    <p:extLst>
      <p:ext uri="{BB962C8B-B14F-4D97-AF65-F5344CB8AC3E}">
        <p14:creationId xmlns:p14="http://schemas.microsoft.com/office/powerpoint/2010/main" val="13063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Are Markets?</a:t>
            </a:r>
          </a:p>
        </p:txBody>
      </p:sp>
      <p:sp>
        <p:nvSpPr>
          <p:cNvPr id="2" name="Text Placeholder 1"/>
          <p:cNvSpPr>
            <a:spLocks noGrp="1"/>
          </p:cNvSpPr>
          <p:nvPr>
            <p:ph type="body" sz="quarter" idx="17"/>
          </p:nvPr>
        </p:nvSpPr>
        <p:spPr>
          <a:xfrm>
            <a:off x="743576" y="1155032"/>
            <a:ext cx="10711543" cy="4877468"/>
          </a:xfrm>
        </p:spPr>
        <p:txBody>
          <a:bodyPr>
            <a:normAutofit fontScale="92500"/>
          </a:bodyPr>
          <a:lstStyle/>
          <a:p>
            <a:r>
              <a:rPr lang="en-US" sz="2400" dirty="0"/>
              <a:t>A </a:t>
            </a:r>
            <a:r>
              <a:rPr lang="en-US" sz="2400" i="1" dirty="0"/>
              <a:t>market</a:t>
            </a:r>
            <a:r>
              <a:rPr lang="en-US" sz="2400" dirty="0"/>
              <a:t> is a group of individuals and/or organizations that have:</a:t>
            </a:r>
          </a:p>
          <a:p>
            <a:pPr lvl="1"/>
            <a:r>
              <a:rPr lang="en-US" dirty="0"/>
              <a:t>A desire or need for products in a product class</a:t>
            </a:r>
          </a:p>
          <a:p>
            <a:pPr lvl="1"/>
            <a:r>
              <a:rPr lang="en-US" dirty="0"/>
              <a:t>The ability, willingness, and authority to purchase such products</a:t>
            </a:r>
          </a:p>
          <a:p>
            <a:r>
              <a:rPr lang="en-US" sz="2400" dirty="0"/>
              <a:t>To truly be a market, consumers must possess all four characteristics</a:t>
            </a:r>
          </a:p>
          <a:p>
            <a:pPr lvl="1"/>
            <a:r>
              <a:rPr lang="en-US" dirty="0"/>
              <a:t>Teenagers may have the desire, willingness, and ability to buy liquor, but they do not have the authority to do so because teenagers are prohibited by law from buying alcoholic beverages</a:t>
            </a:r>
          </a:p>
          <a:p>
            <a:r>
              <a:rPr lang="en-US" sz="2400" dirty="0"/>
              <a:t>Markets fall into one of two categories:</a:t>
            </a:r>
          </a:p>
          <a:p>
            <a:pPr lvl="1"/>
            <a:r>
              <a:rPr lang="en-US" b="1" dirty="0">
                <a:solidFill>
                  <a:srgbClr val="3083C5"/>
                </a:solidFill>
              </a:rPr>
              <a:t>Consumer market </a:t>
            </a:r>
            <a:r>
              <a:rPr lang="en-US" dirty="0"/>
              <a:t>– Purchasers and household members who intend to consume or benefit from the purchased products and do not buy products to make profits</a:t>
            </a:r>
          </a:p>
          <a:p>
            <a:pPr lvl="2"/>
            <a:r>
              <a:rPr lang="en-US" sz="1900" dirty="0"/>
              <a:t>Also referred to as </a:t>
            </a:r>
            <a:r>
              <a:rPr lang="en-US" sz="1900" i="1" dirty="0"/>
              <a:t>business-to-consumer (B2C) markets</a:t>
            </a:r>
          </a:p>
          <a:p>
            <a:pPr lvl="2"/>
            <a:r>
              <a:rPr lang="en-US" sz="1900" dirty="0"/>
              <a:t>Each of us belongs to numerous consumer markets for all the purchases we make</a:t>
            </a:r>
          </a:p>
          <a:p>
            <a:pPr lvl="1"/>
            <a:r>
              <a:rPr lang="en-US" b="1" dirty="0">
                <a:solidFill>
                  <a:srgbClr val="3083C5"/>
                </a:solidFill>
              </a:rPr>
              <a:t>Business market </a:t>
            </a:r>
            <a:r>
              <a:rPr lang="en-US" dirty="0"/>
              <a:t>– Individuals, organizations, or groups that purchase a specific kind of product for resale, direct use in producing other products, or use in general daily operations</a:t>
            </a:r>
          </a:p>
          <a:p>
            <a:pPr lvl="2"/>
            <a:r>
              <a:rPr lang="en-US" sz="1900" dirty="0"/>
              <a:t>Also referred to as </a:t>
            </a:r>
            <a:r>
              <a:rPr lang="en-US" sz="1900" i="1" dirty="0"/>
              <a:t>business-to-business (B2B)</a:t>
            </a:r>
            <a:r>
              <a:rPr lang="en-US" sz="1900" dirty="0"/>
              <a:t>, </a:t>
            </a:r>
            <a:r>
              <a:rPr lang="en-US" sz="1900" i="1" dirty="0"/>
              <a:t>industrial</a:t>
            </a:r>
            <a:r>
              <a:rPr lang="en-US" sz="1900" dirty="0"/>
              <a:t>, or </a:t>
            </a:r>
            <a:r>
              <a:rPr lang="en-US" sz="1900" i="1" dirty="0"/>
              <a:t>organizational markets</a:t>
            </a:r>
          </a:p>
          <a:p>
            <a:pPr lvl="2"/>
            <a:r>
              <a:rPr lang="en-US" sz="1900" dirty="0"/>
              <a:t>Can be sub-classified into producer, reseller, government, and institutional markets</a:t>
            </a:r>
          </a:p>
          <a:p>
            <a:endParaRPr lang="en-US" dirty="0"/>
          </a:p>
        </p:txBody>
      </p:sp>
    </p:spTree>
    <p:extLst>
      <p:ext uri="{BB962C8B-B14F-4D97-AF65-F5344CB8AC3E}">
        <p14:creationId xmlns:p14="http://schemas.microsoft.com/office/powerpoint/2010/main" val="299158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00697-0478-4E49-9B0C-4D5F97962849}"/>
              </a:ext>
            </a:extLst>
          </p:cNvPr>
          <p:cNvSpPr>
            <a:spLocks noGrp="1"/>
          </p:cNvSpPr>
          <p:nvPr>
            <p:ph type="title"/>
          </p:nvPr>
        </p:nvSpPr>
        <p:spPr/>
        <p:txBody>
          <a:bodyPr/>
          <a:lstStyle/>
          <a:p>
            <a:r>
              <a:rPr lang="en-US" dirty="0"/>
              <a:t>Figure 6.1 – Target Market Selection Process</a:t>
            </a:r>
          </a:p>
        </p:txBody>
      </p:sp>
      <p:pic>
        <p:nvPicPr>
          <p:cNvPr id="6" name="Picture Placeholder 5" descr="A caption that reads, Target market selection process, appears above 5 horizontally arranged rectangles, which contain arrows that emanate rightward from the right side of a rectangle to left side of the next rectangle. The rectangles are labeled as. 1, Identify the appropriate targeting strategy. 2, Determine which segmentation variables to use. 3, Develop market segment profiles. 4, Evaluate relevant market segments. And 5, Select specific target markets.">
            <a:extLst>
              <a:ext uri="{FF2B5EF4-FFF2-40B4-BE49-F238E27FC236}">
                <a16:creationId xmlns:a16="http://schemas.microsoft.com/office/drawing/2014/main" id="{78C5544F-DACD-48DC-BBBD-C35AE755066A}"/>
              </a:ext>
            </a:extLst>
          </p:cNvPr>
          <p:cNvPicPr>
            <a:picLocks noGrp="1" noChangeAspect="1"/>
          </p:cNvPicPr>
          <p:nvPr>
            <p:ph type="pic" sz="quarter" idx="10"/>
          </p:nvPr>
        </p:nvPicPr>
        <p:blipFill>
          <a:blip r:embed="rId3"/>
          <a:stretch>
            <a:fillRect/>
          </a:stretch>
        </p:blipFill>
        <p:spPr>
          <a:xfrm>
            <a:off x="601935" y="2281687"/>
            <a:ext cx="10988129" cy="2294626"/>
          </a:xfrm>
        </p:spPr>
      </p:pic>
    </p:spTree>
    <p:extLst>
      <p:ext uri="{BB962C8B-B14F-4D97-AF65-F5344CB8AC3E}">
        <p14:creationId xmlns:p14="http://schemas.microsoft.com/office/powerpoint/2010/main" val="3094328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Step 1: Identify the Appropriate Targeting Strategy</a:t>
            </a:r>
          </a:p>
        </p:txBody>
      </p:sp>
      <p:sp>
        <p:nvSpPr>
          <p:cNvPr id="2" name="Text Placeholder 1"/>
          <p:cNvSpPr>
            <a:spLocks noGrp="1"/>
          </p:cNvSpPr>
          <p:nvPr>
            <p:ph type="body" sz="quarter" idx="17"/>
          </p:nvPr>
        </p:nvSpPr>
        <p:spPr/>
        <p:txBody>
          <a:bodyPr/>
          <a:lstStyle/>
          <a:p>
            <a:r>
              <a:rPr lang="en-US" sz="2400" dirty="0"/>
              <a:t>A target market is a group of people or organizations for which a business creates and maintains a marketing mix specifically designed to satisfy the needs of group members</a:t>
            </a:r>
          </a:p>
          <a:p>
            <a:r>
              <a:rPr lang="en-US" sz="2400" dirty="0"/>
              <a:t>The strategy used to select a target market is affected by:</a:t>
            </a:r>
          </a:p>
          <a:p>
            <a:pPr lvl="1"/>
            <a:r>
              <a:rPr lang="en-US" sz="2400" dirty="0"/>
              <a:t>Target market characteristics</a:t>
            </a:r>
          </a:p>
          <a:p>
            <a:pPr lvl="1"/>
            <a:r>
              <a:rPr lang="en-US" sz="2400" dirty="0"/>
              <a:t>Product attributes</a:t>
            </a:r>
          </a:p>
          <a:p>
            <a:pPr lvl="1"/>
            <a:r>
              <a:rPr lang="en-US" sz="2400" dirty="0"/>
              <a:t>The organization’s objectives and resources</a:t>
            </a:r>
          </a:p>
          <a:p>
            <a:endParaRPr lang="en-US" dirty="0"/>
          </a:p>
        </p:txBody>
      </p:sp>
    </p:spTree>
    <p:extLst>
      <p:ext uri="{BB962C8B-B14F-4D97-AF65-F5344CB8AC3E}">
        <p14:creationId xmlns:p14="http://schemas.microsoft.com/office/powerpoint/2010/main" val="2459063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9F468-726A-4B65-AB58-156CADCA0874}"/>
              </a:ext>
            </a:extLst>
          </p:cNvPr>
          <p:cNvSpPr>
            <a:spLocks noGrp="1"/>
          </p:cNvSpPr>
          <p:nvPr>
            <p:ph type="title"/>
          </p:nvPr>
        </p:nvSpPr>
        <p:spPr/>
        <p:txBody>
          <a:bodyPr/>
          <a:lstStyle/>
          <a:p>
            <a:r>
              <a:rPr lang="en-US" dirty="0"/>
              <a:t>Figure 6.2 – Targeting Strategies </a:t>
            </a:r>
            <a:r>
              <a:rPr lang="en-US" sz="1800" dirty="0"/>
              <a:t>(slide 1 of 3)</a:t>
            </a:r>
            <a:endParaRPr lang="en-US" dirty="0"/>
          </a:p>
        </p:txBody>
      </p:sp>
      <p:pic>
        <p:nvPicPr>
          <p:cNvPr id="6" name="Picture Placeholder 5" descr="An illustration shows three types of targeting strategies. Each strategy consists of a marketing mix, which comprises product, price, distribution, and promotion. The first type of strategy is undifferentiated strategy. Organization leads to a single marketing mix, which leads to the target market with customers having one characteristic and product need. ">
            <a:extLst>
              <a:ext uri="{FF2B5EF4-FFF2-40B4-BE49-F238E27FC236}">
                <a16:creationId xmlns:a16="http://schemas.microsoft.com/office/drawing/2014/main" id="{2B3072CB-76B3-4D72-BFDF-1E756306B8B4}"/>
              </a:ext>
            </a:extLst>
          </p:cNvPr>
          <p:cNvPicPr>
            <a:picLocks noGrp="1" noChangeAspect="1"/>
          </p:cNvPicPr>
          <p:nvPr>
            <p:ph type="pic" sz="quarter" idx="10"/>
          </p:nvPr>
        </p:nvPicPr>
        <p:blipFill rotWithShape="1">
          <a:blip r:embed="rId2"/>
          <a:srcRect b="70274"/>
          <a:stretch/>
        </p:blipFill>
        <p:spPr>
          <a:xfrm>
            <a:off x="1506721" y="1293178"/>
            <a:ext cx="9178558" cy="4271644"/>
          </a:xfrm>
        </p:spPr>
      </p:pic>
    </p:spTree>
    <p:extLst>
      <p:ext uri="{BB962C8B-B14F-4D97-AF65-F5344CB8AC3E}">
        <p14:creationId xmlns:p14="http://schemas.microsoft.com/office/powerpoint/2010/main" val="2831476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C5ED6-4EEC-43C1-8C7E-109FE90889DB}"/>
              </a:ext>
            </a:extLst>
          </p:cNvPr>
          <p:cNvSpPr>
            <a:spLocks noGrp="1"/>
          </p:cNvSpPr>
          <p:nvPr>
            <p:ph type="title"/>
          </p:nvPr>
        </p:nvSpPr>
        <p:spPr/>
        <p:txBody>
          <a:bodyPr/>
          <a:lstStyle/>
          <a:p>
            <a:r>
              <a:rPr lang="en-US" dirty="0"/>
              <a:t>Figure 6.2 – Targeting Strategies </a:t>
            </a:r>
            <a:r>
              <a:rPr lang="en-US" sz="1800" dirty="0"/>
              <a:t>(slide 2 of 3)</a:t>
            </a:r>
            <a:endParaRPr lang="en-US" dirty="0"/>
          </a:p>
        </p:txBody>
      </p:sp>
      <p:pic>
        <p:nvPicPr>
          <p:cNvPr id="6" name="Picture Placeholder 5" descr="An illustration shows three types of targeting strategies. Each strategy consists of a marketing mix, which comprises product, price, distribution, and promotion. The second type is concentrated strategy. Organization leads to a marketing mix, which leads to the target market with customers having three characteristics and three product needs. ">
            <a:extLst>
              <a:ext uri="{FF2B5EF4-FFF2-40B4-BE49-F238E27FC236}">
                <a16:creationId xmlns:a16="http://schemas.microsoft.com/office/drawing/2014/main" id="{A0D17AB9-37AE-4333-95BB-5839ED54366F}"/>
              </a:ext>
            </a:extLst>
          </p:cNvPr>
          <p:cNvPicPr>
            <a:picLocks noGrp="1" noChangeAspect="1"/>
          </p:cNvPicPr>
          <p:nvPr>
            <p:ph type="pic" sz="quarter" idx="10"/>
          </p:nvPr>
        </p:nvPicPr>
        <p:blipFill rotWithShape="1">
          <a:blip r:embed="rId2"/>
          <a:srcRect t="29224" r="-239" b="46638"/>
          <a:stretch/>
        </p:blipFill>
        <p:spPr>
          <a:xfrm>
            <a:off x="1325880" y="1640205"/>
            <a:ext cx="9540240" cy="3577590"/>
          </a:xfrm>
        </p:spPr>
      </p:pic>
    </p:spTree>
    <p:extLst>
      <p:ext uri="{BB962C8B-B14F-4D97-AF65-F5344CB8AC3E}">
        <p14:creationId xmlns:p14="http://schemas.microsoft.com/office/powerpoint/2010/main" val="1723356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22487-F35F-49A7-A5D6-D5BFAAACC269}"/>
              </a:ext>
            </a:extLst>
          </p:cNvPr>
          <p:cNvSpPr>
            <a:spLocks noGrp="1"/>
          </p:cNvSpPr>
          <p:nvPr>
            <p:ph type="title"/>
          </p:nvPr>
        </p:nvSpPr>
        <p:spPr/>
        <p:txBody>
          <a:bodyPr/>
          <a:lstStyle/>
          <a:p>
            <a:r>
              <a:rPr lang="en-US" dirty="0"/>
              <a:t>Figure 6.2 – Targeting Strategies </a:t>
            </a:r>
            <a:r>
              <a:rPr lang="en-US" sz="1800" dirty="0"/>
              <a:t>(slide 3 of 3)</a:t>
            </a:r>
            <a:endParaRPr lang="en-US" dirty="0"/>
          </a:p>
        </p:txBody>
      </p:sp>
      <p:pic>
        <p:nvPicPr>
          <p:cNvPr id="6" name="Picture Placeholder 5" descr="An illustration shows three types of targeting strategies. Each strategy consists of a marketing mix, which comprises product, price, distribution, and promotion. The third type is differentiated strategy. Organization leads to two marketing mixes, which leads to the target market with customers having three characteristics and three product needs.">
            <a:extLst>
              <a:ext uri="{FF2B5EF4-FFF2-40B4-BE49-F238E27FC236}">
                <a16:creationId xmlns:a16="http://schemas.microsoft.com/office/drawing/2014/main" id="{03A1FB59-BCC4-4DAF-94B9-9D1AFC9B1122}"/>
              </a:ext>
            </a:extLst>
          </p:cNvPr>
          <p:cNvPicPr>
            <a:picLocks noGrp="1" noChangeAspect="1"/>
          </p:cNvPicPr>
          <p:nvPr>
            <p:ph type="pic" sz="quarter" idx="10"/>
          </p:nvPr>
        </p:nvPicPr>
        <p:blipFill rotWithShape="1">
          <a:blip r:embed="rId2"/>
          <a:srcRect t="53330" b="-202"/>
          <a:stretch/>
        </p:blipFill>
        <p:spPr>
          <a:xfrm>
            <a:off x="2642806" y="1037230"/>
            <a:ext cx="6906388" cy="5068531"/>
          </a:xfrm>
        </p:spPr>
      </p:pic>
    </p:spTree>
    <p:extLst>
      <p:ext uri="{BB962C8B-B14F-4D97-AF65-F5344CB8AC3E}">
        <p14:creationId xmlns:p14="http://schemas.microsoft.com/office/powerpoint/2010/main" val="197329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Undifferentiated </a:t>
            </a:r>
            <a:br>
              <a:rPr lang="en-US" dirty="0"/>
            </a:br>
            <a:r>
              <a:rPr lang="en-US" dirty="0"/>
              <a:t>Targeting Strategy</a:t>
            </a:r>
          </a:p>
        </p:txBody>
      </p:sp>
      <p:sp>
        <p:nvSpPr>
          <p:cNvPr id="2" name="Text Placeholder 1"/>
          <p:cNvSpPr>
            <a:spLocks noGrp="1"/>
          </p:cNvSpPr>
          <p:nvPr>
            <p:ph type="body" sz="quarter" idx="17"/>
          </p:nvPr>
        </p:nvSpPr>
        <p:spPr/>
        <p:txBody>
          <a:bodyPr/>
          <a:lstStyle/>
          <a:p>
            <a:r>
              <a:rPr lang="en-US" sz="2400" b="1" dirty="0">
                <a:solidFill>
                  <a:srgbClr val="3083C5"/>
                </a:solidFill>
              </a:rPr>
              <a:t>Undifferentiated targeting strategy </a:t>
            </a:r>
            <a:r>
              <a:rPr lang="en-US" sz="2400" dirty="0"/>
              <a:t>– A strategy in which an organization designs a single marketing mix and directs it at the entire market for a particular product</a:t>
            </a:r>
          </a:p>
          <a:p>
            <a:pPr lvl="1"/>
            <a:r>
              <a:rPr lang="en-US" sz="2400" dirty="0"/>
              <a:t>Effective for </a:t>
            </a:r>
            <a:r>
              <a:rPr lang="en-US" sz="2400" b="1" dirty="0">
                <a:solidFill>
                  <a:srgbClr val="3083C5"/>
                </a:solidFill>
              </a:rPr>
              <a:t>homogeneous markets </a:t>
            </a:r>
            <a:r>
              <a:rPr lang="en-US" sz="2400" dirty="0"/>
              <a:t>where a large proportion of customers in a target market have similar needs for a product</a:t>
            </a:r>
          </a:p>
          <a:p>
            <a:endParaRPr lang="en-US" dirty="0"/>
          </a:p>
        </p:txBody>
      </p:sp>
    </p:spTree>
    <p:extLst>
      <p:ext uri="{BB962C8B-B14F-4D97-AF65-F5344CB8AC3E}">
        <p14:creationId xmlns:p14="http://schemas.microsoft.com/office/powerpoint/2010/main" val="1150872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Concentrated Targeting Strategy </a:t>
            </a:r>
            <a:br>
              <a:rPr lang="en-US" sz="3600" dirty="0"/>
            </a:br>
            <a:r>
              <a:rPr lang="en-US" sz="3600" dirty="0"/>
              <a:t>through Market Segmentation </a:t>
            </a:r>
            <a:r>
              <a:rPr lang="en-US" sz="1800" dirty="0"/>
              <a:t>(slide 1 of 3)</a:t>
            </a:r>
            <a:endParaRPr lang="en-US" sz="1600" dirty="0"/>
          </a:p>
        </p:txBody>
      </p:sp>
      <p:sp>
        <p:nvSpPr>
          <p:cNvPr id="2" name="Text Placeholder 1"/>
          <p:cNvSpPr>
            <a:spLocks noGrp="1"/>
          </p:cNvSpPr>
          <p:nvPr>
            <p:ph type="body" sz="quarter" idx="17"/>
          </p:nvPr>
        </p:nvSpPr>
        <p:spPr>
          <a:xfrm>
            <a:off x="644894" y="1645919"/>
            <a:ext cx="10847670" cy="4129239"/>
          </a:xfrm>
        </p:spPr>
        <p:txBody>
          <a:bodyPr>
            <a:normAutofit/>
          </a:bodyPr>
          <a:lstStyle/>
          <a:p>
            <a:r>
              <a:rPr lang="en-US" sz="2400" b="1" dirty="0">
                <a:solidFill>
                  <a:srgbClr val="3083C5"/>
                </a:solidFill>
              </a:rPr>
              <a:t>Market segmentation </a:t>
            </a:r>
            <a:r>
              <a:rPr lang="en-US" sz="2400" dirty="0"/>
              <a:t>– The process of dividing a total market into groups with relatively similar product needs to design a marketing mix that matches those needs</a:t>
            </a:r>
          </a:p>
          <a:p>
            <a:pPr lvl="1"/>
            <a:r>
              <a:rPr lang="en-US" sz="2200" dirty="0"/>
              <a:t>Used for </a:t>
            </a:r>
            <a:r>
              <a:rPr lang="en-US" sz="2200" b="1" dirty="0">
                <a:solidFill>
                  <a:srgbClr val="3083C5"/>
                </a:solidFill>
              </a:rPr>
              <a:t>heterogeneous markets </a:t>
            </a:r>
            <a:r>
              <a:rPr lang="en-US" sz="2200" dirty="0"/>
              <a:t>of individuals or organizations with diverse needs for products in a specific product class</a:t>
            </a:r>
          </a:p>
          <a:p>
            <a:r>
              <a:rPr lang="en-US" sz="2400" b="1" dirty="0">
                <a:solidFill>
                  <a:srgbClr val="3083C5"/>
                </a:solidFill>
              </a:rPr>
              <a:t>Market segment </a:t>
            </a:r>
            <a:r>
              <a:rPr lang="en-US" sz="2400" dirty="0"/>
              <a:t>– Individuals, groups, or organizations sharing one or more similar characteristics that cause them to have similar product needs</a:t>
            </a:r>
          </a:p>
          <a:p>
            <a:r>
              <a:rPr lang="en-US" sz="2400" dirty="0"/>
              <a:t>The majority of organizations use market segmentation to best satisfy their customers</a:t>
            </a:r>
          </a:p>
        </p:txBody>
      </p:sp>
    </p:spTree>
    <p:extLst>
      <p:ext uri="{BB962C8B-B14F-4D97-AF65-F5344CB8AC3E}">
        <p14:creationId xmlns:p14="http://schemas.microsoft.com/office/powerpoint/2010/main" val="867379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Concentrated Targeting Strategy </a:t>
            </a:r>
            <a:br>
              <a:rPr lang="en-US" sz="3600" dirty="0"/>
            </a:br>
            <a:r>
              <a:rPr lang="en-US" sz="3600" dirty="0"/>
              <a:t>through Market Segmentation </a:t>
            </a:r>
            <a:r>
              <a:rPr lang="en-US" sz="1800" dirty="0"/>
              <a:t>(slide 2 of 3)</a:t>
            </a:r>
          </a:p>
        </p:txBody>
      </p:sp>
      <p:sp>
        <p:nvSpPr>
          <p:cNvPr id="2" name="Text Placeholder 1"/>
          <p:cNvSpPr>
            <a:spLocks noGrp="1"/>
          </p:cNvSpPr>
          <p:nvPr>
            <p:ph type="body" sz="quarter" idx="17"/>
          </p:nvPr>
        </p:nvSpPr>
        <p:spPr/>
        <p:txBody>
          <a:bodyPr/>
          <a:lstStyle/>
          <a:p>
            <a:r>
              <a:rPr lang="en-US" sz="2400" dirty="0"/>
              <a:t>For market segmentation to succeed, five conditions must exist:</a:t>
            </a:r>
          </a:p>
          <a:p>
            <a:pPr lvl="1"/>
            <a:r>
              <a:rPr lang="en-US" sz="2200" dirty="0"/>
              <a:t>Customers’ needs for the product must be heterogeneous</a:t>
            </a:r>
          </a:p>
          <a:p>
            <a:pPr lvl="1"/>
            <a:r>
              <a:rPr lang="en-US" sz="2200" dirty="0"/>
              <a:t>Segments must be identifiable and divisible</a:t>
            </a:r>
          </a:p>
          <a:p>
            <a:pPr lvl="1"/>
            <a:r>
              <a:rPr lang="en-US" sz="2200" dirty="0"/>
              <a:t>Marketers must be able to compare the different market segments with respect to estimated sales potential, costs, and profits</a:t>
            </a:r>
          </a:p>
          <a:p>
            <a:pPr lvl="1"/>
            <a:r>
              <a:rPr lang="en-US" sz="2200" dirty="0"/>
              <a:t>At least one segment must have enough profit potential to justify developing and maintaining a special marketing mix for it</a:t>
            </a:r>
          </a:p>
          <a:p>
            <a:pPr lvl="1"/>
            <a:r>
              <a:rPr lang="en-US" sz="2200" dirty="0"/>
              <a:t>The company must be able to reach the chosen segment with a particular marketing mix</a:t>
            </a:r>
          </a:p>
          <a:p>
            <a:endParaRPr lang="en-US" dirty="0"/>
          </a:p>
        </p:txBody>
      </p:sp>
    </p:spTree>
    <p:extLst>
      <p:ext uri="{BB962C8B-B14F-4D97-AF65-F5344CB8AC3E}">
        <p14:creationId xmlns:p14="http://schemas.microsoft.com/office/powerpoint/2010/main" val="2024111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Concentrated Targeting Strategy </a:t>
            </a:r>
            <a:br>
              <a:rPr lang="en-US" sz="3600" dirty="0"/>
            </a:br>
            <a:r>
              <a:rPr lang="en-US" sz="3600" dirty="0"/>
              <a:t>through Market Segmentation </a:t>
            </a:r>
            <a:r>
              <a:rPr lang="en-US" sz="1800" dirty="0"/>
              <a:t>(slide 3 of 3)</a:t>
            </a:r>
          </a:p>
        </p:txBody>
      </p:sp>
      <p:sp>
        <p:nvSpPr>
          <p:cNvPr id="2" name="Text Placeholder 1"/>
          <p:cNvSpPr>
            <a:spLocks noGrp="1"/>
          </p:cNvSpPr>
          <p:nvPr>
            <p:ph type="body" sz="quarter" idx="17"/>
          </p:nvPr>
        </p:nvSpPr>
        <p:spPr>
          <a:xfrm>
            <a:off x="743576" y="1638300"/>
            <a:ext cx="10711543" cy="4601862"/>
          </a:xfrm>
        </p:spPr>
        <p:txBody>
          <a:bodyPr>
            <a:normAutofit/>
          </a:bodyPr>
          <a:lstStyle/>
          <a:p>
            <a:r>
              <a:rPr lang="en-US" sz="2400" b="1" dirty="0">
                <a:solidFill>
                  <a:srgbClr val="3083C5"/>
                </a:solidFill>
              </a:rPr>
              <a:t>Concentrated targeting strategy </a:t>
            </a:r>
            <a:r>
              <a:rPr lang="en-US" sz="2400" dirty="0"/>
              <a:t>– A market segmentation strategy in which an organization targets a single market segment using one marketing mix</a:t>
            </a:r>
          </a:p>
          <a:p>
            <a:r>
              <a:rPr lang="en-US" sz="2400" dirty="0"/>
              <a:t>Advantages</a:t>
            </a:r>
          </a:p>
          <a:p>
            <a:pPr lvl="1"/>
            <a:r>
              <a:rPr lang="en-US" sz="2400" dirty="0"/>
              <a:t>Allows specialization</a:t>
            </a:r>
          </a:p>
          <a:p>
            <a:pPr lvl="1"/>
            <a:r>
              <a:rPr lang="en-US" sz="2400" dirty="0"/>
              <a:t>A small firm can compete</a:t>
            </a:r>
          </a:p>
          <a:p>
            <a:r>
              <a:rPr lang="en-US" sz="2400" dirty="0"/>
              <a:t>Disadvantages</a:t>
            </a:r>
          </a:p>
          <a:p>
            <a:pPr lvl="1"/>
            <a:r>
              <a:rPr lang="en-US" sz="2400" dirty="0"/>
              <a:t>Profits fall with demand</a:t>
            </a:r>
          </a:p>
          <a:p>
            <a:pPr lvl="1"/>
            <a:r>
              <a:rPr lang="en-US" sz="2400" dirty="0"/>
              <a:t>Difficult to diversity</a:t>
            </a:r>
          </a:p>
          <a:p>
            <a:endParaRPr lang="en-US" dirty="0"/>
          </a:p>
        </p:txBody>
      </p:sp>
    </p:spTree>
    <p:extLst>
      <p:ext uri="{BB962C8B-B14F-4D97-AF65-F5344CB8AC3E}">
        <p14:creationId xmlns:p14="http://schemas.microsoft.com/office/powerpoint/2010/main" val="2154801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Differentiated Targeting Strategy </a:t>
            </a:r>
            <a:br>
              <a:rPr lang="en-US" dirty="0"/>
            </a:br>
            <a:r>
              <a:rPr lang="en-US" dirty="0"/>
              <a:t>through Market Segmentation</a:t>
            </a:r>
          </a:p>
        </p:txBody>
      </p:sp>
      <p:sp>
        <p:nvSpPr>
          <p:cNvPr id="2" name="Text Placeholder 1"/>
          <p:cNvSpPr>
            <a:spLocks noGrp="1"/>
          </p:cNvSpPr>
          <p:nvPr>
            <p:ph type="body" sz="quarter" idx="17"/>
          </p:nvPr>
        </p:nvSpPr>
        <p:spPr>
          <a:xfrm>
            <a:off x="743576" y="1638300"/>
            <a:ext cx="10711543" cy="4573314"/>
          </a:xfrm>
        </p:spPr>
        <p:txBody>
          <a:bodyPr>
            <a:normAutofit/>
          </a:bodyPr>
          <a:lstStyle/>
          <a:p>
            <a:r>
              <a:rPr lang="en-US" sz="2400" b="1" dirty="0">
                <a:solidFill>
                  <a:srgbClr val="3083C5"/>
                </a:solidFill>
              </a:rPr>
              <a:t>Differentiated targeting strategy </a:t>
            </a:r>
            <a:r>
              <a:rPr lang="en-US" sz="2400" dirty="0"/>
              <a:t>– A strategy in which an organization targets two or more segments by developing a marketing mix for each segment</a:t>
            </a:r>
          </a:p>
          <a:p>
            <a:r>
              <a:rPr lang="en-US" sz="2400" dirty="0"/>
              <a:t>Advantages</a:t>
            </a:r>
          </a:p>
          <a:p>
            <a:pPr lvl="1"/>
            <a:r>
              <a:rPr lang="en-US" sz="2400" dirty="0"/>
              <a:t>Could mean increased sales</a:t>
            </a:r>
          </a:p>
          <a:p>
            <a:pPr lvl="1"/>
            <a:r>
              <a:rPr lang="en-US" sz="2400" dirty="0"/>
              <a:t>Uses excess production capacity</a:t>
            </a:r>
          </a:p>
          <a:p>
            <a:r>
              <a:rPr lang="en-US" sz="2400" dirty="0"/>
              <a:t>Disadvantages</a:t>
            </a:r>
          </a:p>
          <a:p>
            <a:pPr lvl="1"/>
            <a:r>
              <a:rPr lang="en-US" sz="2400" dirty="0"/>
              <a:t>Production costs are higher</a:t>
            </a:r>
          </a:p>
          <a:p>
            <a:endParaRPr lang="en-US" sz="2400" dirty="0"/>
          </a:p>
          <a:p>
            <a:endParaRPr lang="en-US" sz="2400" dirty="0"/>
          </a:p>
          <a:p>
            <a:endParaRPr lang="en-US" dirty="0"/>
          </a:p>
        </p:txBody>
      </p:sp>
    </p:spTree>
    <p:extLst>
      <p:ext uri="{BB962C8B-B14F-4D97-AF65-F5344CB8AC3E}">
        <p14:creationId xmlns:p14="http://schemas.microsoft.com/office/powerpoint/2010/main" val="2606664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Step 2: Determine Which</a:t>
            </a:r>
            <a:br>
              <a:rPr lang="en-US" dirty="0"/>
            </a:br>
            <a:r>
              <a:rPr lang="en-US" dirty="0"/>
              <a:t>Segmentation Variables to Use</a:t>
            </a:r>
          </a:p>
        </p:txBody>
      </p:sp>
      <p:sp>
        <p:nvSpPr>
          <p:cNvPr id="2" name="Text Placeholder 1"/>
          <p:cNvSpPr>
            <a:spLocks noGrp="1"/>
          </p:cNvSpPr>
          <p:nvPr>
            <p:ph type="body" sz="quarter" idx="17"/>
          </p:nvPr>
        </p:nvSpPr>
        <p:spPr/>
        <p:txBody>
          <a:bodyPr/>
          <a:lstStyle/>
          <a:p>
            <a:r>
              <a:rPr lang="en-US" sz="2800" b="1" dirty="0">
                <a:solidFill>
                  <a:srgbClr val="3083C5"/>
                </a:solidFill>
              </a:rPr>
              <a:t>Segmentation variables </a:t>
            </a:r>
            <a:r>
              <a:rPr lang="en-US" sz="2800" dirty="0"/>
              <a:t>– Characteristics of individuals, groups, or organizations used to divide a market into segments</a:t>
            </a:r>
          </a:p>
          <a:p>
            <a:pPr lvl="1"/>
            <a:r>
              <a:rPr lang="en-US" sz="2400" dirty="0"/>
              <a:t>Several variables are often used in combination when segmenting a market</a:t>
            </a:r>
          </a:p>
          <a:p>
            <a:pPr lvl="1"/>
            <a:r>
              <a:rPr lang="en-US" sz="2400" dirty="0"/>
              <a:t>When selecting a segmentation variable, several factors are considered:</a:t>
            </a:r>
          </a:p>
          <a:p>
            <a:pPr lvl="2"/>
            <a:r>
              <a:rPr lang="en-US" dirty="0"/>
              <a:t>The segmentation variable should relate to the customers’ needs for, uses of, or behavior toward the product</a:t>
            </a:r>
          </a:p>
          <a:p>
            <a:pPr lvl="2"/>
            <a:r>
              <a:rPr lang="en-US" dirty="0"/>
              <a:t>The segmentation variable must be measurable</a:t>
            </a:r>
          </a:p>
          <a:p>
            <a:pPr lvl="2"/>
            <a:r>
              <a:rPr lang="en-US" dirty="0"/>
              <a:t>A company’s resources and capabilities</a:t>
            </a:r>
          </a:p>
          <a:p>
            <a:pPr lvl="2"/>
            <a:r>
              <a:rPr lang="en-US" dirty="0"/>
              <a:t>The type of product and degree of variation in customers’ needs</a:t>
            </a:r>
          </a:p>
        </p:txBody>
      </p:sp>
    </p:spTree>
    <p:extLst>
      <p:ext uri="{BB962C8B-B14F-4D97-AF65-F5344CB8AC3E}">
        <p14:creationId xmlns:p14="http://schemas.microsoft.com/office/powerpoint/2010/main" val="165118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Variables for Segmenting Consumer Markets</a:t>
            </a:r>
          </a:p>
        </p:txBody>
      </p:sp>
      <p:sp>
        <p:nvSpPr>
          <p:cNvPr id="2" name="Text Placeholder 1"/>
          <p:cNvSpPr>
            <a:spLocks noGrp="1"/>
          </p:cNvSpPr>
          <p:nvPr>
            <p:ph type="body" sz="quarter" idx="17"/>
          </p:nvPr>
        </p:nvSpPr>
        <p:spPr/>
        <p:txBody>
          <a:bodyPr/>
          <a:lstStyle/>
          <a:p>
            <a:r>
              <a:rPr lang="en-US" sz="2800" dirty="0"/>
              <a:t>Segmentation variables can be grouped into four major categories:</a:t>
            </a:r>
          </a:p>
          <a:p>
            <a:pPr lvl="1"/>
            <a:r>
              <a:rPr lang="en-US" sz="2800" dirty="0"/>
              <a:t>Demographic</a:t>
            </a:r>
          </a:p>
          <a:p>
            <a:pPr lvl="1"/>
            <a:r>
              <a:rPr lang="en-US" sz="2800" dirty="0"/>
              <a:t>Geographic</a:t>
            </a:r>
          </a:p>
          <a:p>
            <a:pPr lvl="1"/>
            <a:r>
              <a:rPr lang="en-US" sz="2800" dirty="0"/>
              <a:t>Psychographic</a:t>
            </a:r>
          </a:p>
          <a:p>
            <a:pPr lvl="1"/>
            <a:r>
              <a:rPr lang="en-US" sz="2800" dirty="0"/>
              <a:t>Behavioristic</a:t>
            </a:r>
          </a:p>
          <a:p>
            <a:endParaRPr lang="en-US" dirty="0"/>
          </a:p>
        </p:txBody>
      </p:sp>
    </p:spTree>
    <p:extLst>
      <p:ext uri="{BB962C8B-B14F-4D97-AF65-F5344CB8AC3E}">
        <p14:creationId xmlns:p14="http://schemas.microsoft.com/office/powerpoint/2010/main" val="3412270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F40B-D7BA-45FA-B42E-8210D42A16C4}"/>
              </a:ext>
            </a:extLst>
          </p:cNvPr>
          <p:cNvSpPr>
            <a:spLocks noGrp="1"/>
          </p:cNvSpPr>
          <p:nvPr>
            <p:ph type="title"/>
          </p:nvPr>
        </p:nvSpPr>
        <p:spPr/>
        <p:txBody>
          <a:bodyPr/>
          <a:lstStyle/>
          <a:p>
            <a:r>
              <a:rPr lang="en-US" dirty="0"/>
              <a:t>Figure 6.3 – Segmentation Variables for Consumer Markets</a:t>
            </a:r>
          </a:p>
        </p:txBody>
      </p:sp>
      <p:pic>
        <p:nvPicPr>
          <p:cNvPr id="6" name="Picture Placeholder 5" descr="Four rectangles are arranged in two rows of two rectangles each. The rectangles are captioned, Segmentation Variables for Consumer Markets. The rectangle in the upper left corner is labeled Demographic variables, Age, gender, race, ethnicity, income, education, occupation, family size, family life cycle, religion, and social class. The rectangle in the upper right corner is labeled, Geographic variables, region, urban, suburban, and rural, city size, county size, state size, market density, climate, and terrain. The rectangle in the lower left corner is labeled, Psychographic variables, personality attributes, motives, and lifestyles. The rectangle in the lower right corner is labeled, Behavioristic variables, volume usage, end use, benefit expectations, brand loyalty, and price sensitivity.">
            <a:extLst>
              <a:ext uri="{FF2B5EF4-FFF2-40B4-BE49-F238E27FC236}">
                <a16:creationId xmlns:a16="http://schemas.microsoft.com/office/drawing/2014/main" id="{40B8FA1E-2376-4D55-BB3B-D3C4AC79A4BD}"/>
              </a:ext>
            </a:extLst>
          </p:cNvPr>
          <p:cNvPicPr>
            <a:picLocks noGrp="1" noChangeAspect="1"/>
          </p:cNvPicPr>
          <p:nvPr>
            <p:ph type="pic" sz="quarter" idx="10"/>
          </p:nvPr>
        </p:nvPicPr>
        <p:blipFill>
          <a:blip r:embed="rId2"/>
          <a:srcRect t="136" b="136"/>
          <a:stretch>
            <a:fillRect/>
          </a:stretch>
        </p:blipFill>
        <p:spPr>
          <a:xfrm>
            <a:off x="2237400" y="1193888"/>
            <a:ext cx="7717199" cy="5074816"/>
          </a:xfrm>
        </p:spPr>
      </p:pic>
    </p:spTree>
    <p:extLst>
      <p:ext uri="{BB962C8B-B14F-4D97-AF65-F5344CB8AC3E}">
        <p14:creationId xmlns:p14="http://schemas.microsoft.com/office/powerpoint/2010/main" val="2781781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Demographic Variables </a:t>
            </a:r>
            <a:r>
              <a:rPr lang="en-US" sz="1800" dirty="0"/>
              <a:t>(slide 1 of 5)</a:t>
            </a:r>
            <a:endParaRPr lang="en-US" dirty="0"/>
          </a:p>
        </p:txBody>
      </p:sp>
      <p:sp>
        <p:nvSpPr>
          <p:cNvPr id="2" name="Text Placeholder 1"/>
          <p:cNvSpPr>
            <a:spLocks noGrp="1"/>
          </p:cNvSpPr>
          <p:nvPr>
            <p:ph type="body" sz="quarter" idx="17"/>
          </p:nvPr>
        </p:nvSpPr>
        <p:spPr/>
        <p:txBody>
          <a:bodyPr>
            <a:normAutofit/>
          </a:bodyPr>
          <a:lstStyle/>
          <a:p>
            <a:r>
              <a:rPr lang="en-US" sz="2400" dirty="0"/>
              <a:t>Age</a:t>
            </a:r>
          </a:p>
          <a:p>
            <a:pPr lvl="1"/>
            <a:r>
              <a:rPr lang="en-US" sz="2400" dirty="0"/>
              <a:t>If considering segmenting by age, marketers need to be aware of:</a:t>
            </a:r>
          </a:p>
          <a:p>
            <a:pPr lvl="2"/>
            <a:r>
              <a:rPr lang="en-US" sz="2400" dirty="0"/>
              <a:t>Age distribution</a:t>
            </a:r>
          </a:p>
          <a:p>
            <a:pPr lvl="2"/>
            <a:r>
              <a:rPr lang="en-US" sz="2400" dirty="0"/>
              <a:t>How the age distribution is changing</a:t>
            </a:r>
          </a:p>
          <a:p>
            <a:pPr lvl="2"/>
            <a:r>
              <a:rPr lang="en-US" sz="2400" dirty="0"/>
              <a:t>How the age distribution will affect the demand for different types of products</a:t>
            </a:r>
          </a:p>
          <a:p>
            <a:pPr lvl="1"/>
            <a:r>
              <a:rPr lang="en-US" sz="2400" dirty="0"/>
              <a:t>Americans in different age groups have different product needs because of their different lifestyles and health situations</a:t>
            </a:r>
          </a:p>
        </p:txBody>
      </p:sp>
    </p:spTree>
    <p:extLst>
      <p:ext uri="{BB962C8B-B14F-4D97-AF65-F5344CB8AC3E}">
        <p14:creationId xmlns:p14="http://schemas.microsoft.com/office/powerpoint/2010/main" val="2328671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E0B16-FACD-4E85-9663-C6402757A6C0}"/>
              </a:ext>
            </a:extLst>
          </p:cNvPr>
          <p:cNvSpPr>
            <a:spLocks noGrp="1"/>
          </p:cNvSpPr>
          <p:nvPr>
            <p:ph type="title"/>
          </p:nvPr>
        </p:nvSpPr>
        <p:spPr/>
        <p:txBody>
          <a:bodyPr/>
          <a:lstStyle/>
          <a:p>
            <a:r>
              <a:rPr lang="en-US" sz="3200" dirty="0"/>
              <a:t>Figure 6.4 – Spending Levels by Age Groups for Selected Product Categories</a:t>
            </a:r>
            <a:endParaRPr lang="en-US" dirty="0"/>
          </a:p>
        </p:txBody>
      </p:sp>
      <p:pic>
        <p:nvPicPr>
          <p:cNvPr id="6" name="Picture Placeholder 5" descr="A horizontal clustered bar chart  is captioned, Spending Levels by Age Groups for Selected Product Categories. The horizontal axis ranges from 0 percent to 50 percent in increments of 10 percent. The vertical axis is labeled in different product categories. Within each category from top down are three bars. Under 35 in blue, 35 to 64 in yellow, and 65 and over in purple.  From top to bottom the bar labels and values are. Food, approximately 15 percent, approximately 14 percent, and approximately 13 percent. Housing, approximately 16 percent, approximately 13 percent, and approximately 17 percent. Apparel and Services, approximately 6 percent, approximately 5 percent, and approximately 4 percent. Transportation, approximately 18 percent, approximately 17 percent, and approximately 16 percent. Health Care , approximately 4 percent, approximately 7 percent, and approximately 12 percent. And Entertainment, approximately 9 percent, approximately 6 percent, and approximately 5 percent.">
            <a:extLst>
              <a:ext uri="{FF2B5EF4-FFF2-40B4-BE49-F238E27FC236}">
                <a16:creationId xmlns:a16="http://schemas.microsoft.com/office/drawing/2014/main" id="{CA479C31-625D-432D-A3E9-119368E2C5A5}"/>
              </a:ext>
            </a:extLst>
          </p:cNvPr>
          <p:cNvPicPr>
            <a:picLocks noGrp="1" noChangeAspect="1"/>
          </p:cNvPicPr>
          <p:nvPr>
            <p:ph type="pic" sz="quarter" idx="10"/>
          </p:nvPr>
        </p:nvPicPr>
        <p:blipFill>
          <a:blip r:embed="rId2"/>
          <a:stretch>
            <a:fillRect/>
          </a:stretch>
        </p:blipFill>
        <p:spPr>
          <a:xfrm>
            <a:off x="3718560" y="1225895"/>
            <a:ext cx="4754880" cy="5029200"/>
          </a:xfrm>
        </p:spPr>
      </p:pic>
    </p:spTree>
    <p:extLst>
      <p:ext uri="{BB962C8B-B14F-4D97-AF65-F5344CB8AC3E}">
        <p14:creationId xmlns:p14="http://schemas.microsoft.com/office/powerpoint/2010/main" val="2525095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Demographic Variables </a:t>
            </a:r>
            <a:r>
              <a:rPr lang="en-US" sz="1800" dirty="0"/>
              <a:t>(slide 2 of 5)</a:t>
            </a:r>
            <a:endParaRPr lang="en-US" dirty="0"/>
          </a:p>
        </p:txBody>
      </p:sp>
      <p:sp>
        <p:nvSpPr>
          <p:cNvPr id="2" name="Text Placeholder 1"/>
          <p:cNvSpPr>
            <a:spLocks noGrp="1"/>
          </p:cNvSpPr>
          <p:nvPr>
            <p:ph type="body" sz="quarter" idx="17"/>
          </p:nvPr>
        </p:nvSpPr>
        <p:spPr>
          <a:xfrm>
            <a:off x="743576" y="1638299"/>
            <a:ext cx="10711543" cy="4215745"/>
          </a:xfrm>
        </p:spPr>
        <p:txBody>
          <a:bodyPr>
            <a:normAutofit/>
          </a:bodyPr>
          <a:lstStyle/>
          <a:p>
            <a:r>
              <a:rPr lang="en-US" sz="2400" dirty="0"/>
              <a:t>Gender</a:t>
            </a:r>
          </a:p>
          <a:p>
            <a:pPr lvl="1"/>
            <a:r>
              <a:rPr lang="en-US" sz="2200" dirty="0"/>
              <a:t>Although they represent only slightly more than half of the population, women disproportionately influence buying decisions</a:t>
            </a:r>
          </a:p>
          <a:p>
            <a:pPr lvl="2"/>
            <a:r>
              <a:rPr lang="en-US" sz="2200" dirty="0"/>
              <a:t>It is estimated that women account for 85 percent of all consumer purchases, causing many marketers to consider female customers when making marketing decisions</a:t>
            </a:r>
          </a:p>
          <a:p>
            <a:pPr lvl="1"/>
            <a:r>
              <a:rPr lang="en-US" sz="2200" dirty="0"/>
              <a:t>Gender is a demographic variable that is commonly used to segment markets, including: clothing, magazines, soft drinks, nonprescription medications, food items, personal care products</a:t>
            </a:r>
          </a:p>
          <a:p>
            <a:endParaRPr lang="en-US" dirty="0"/>
          </a:p>
        </p:txBody>
      </p:sp>
    </p:spTree>
    <p:extLst>
      <p:ext uri="{BB962C8B-B14F-4D97-AF65-F5344CB8AC3E}">
        <p14:creationId xmlns:p14="http://schemas.microsoft.com/office/powerpoint/2010/main" val="3506939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Demographic Variables </a:t>
            </a:r>
            <a:r>
              <a:rPr lang="en-US" sz="1800" dirty="0"/>
              <a:t>(slide 3 of 5)</a:t>
            </a:r>
            <a:endParaRPr lang="en-US" dirty="0"/>
          </a:p>
        </p:txBody>
      </p:sp>
      <p:sp>
        <p:nvSpPr>
          <p:cNvPr id="2" name="Text Placeholder 1"/>
          <p:cNvSpPr>
            <a:spLocks noGrp="1"/>
          </p:cNvSpPr>
          <p:nvPr>
            <p:ph type="body" sz="quarter" idx="17"/>
          </p:nvPr>
        </p:nvSpPr>
        <p:spPr/>
        <p:txBody>
          <a:bodyPr/>
          <a:lstStyle/>
          <a:p>
            <a:r>
              <a:rPr lang="en-US" sz="2400" dirty="0"/>
              <a:t>Race and ethnicity</a:t>
            </a:r>
          </a:p>
          <a:p>
            <a:pPr lvl="1"/>
            <a:r>
              <a:rPr lang="en-US" sz="2400" dirty="0"/>
              <a:t>Marketers use race and ethnicity as variables for segmenting markets for such products as: food, music, clothing, cosmetics, banking, and insurance.</a:t>
            </a:r>
          </a:p>
          <a:p>
            <a:endParaRPr lang="en-US" dirty="0"/>
          </a:p>
        </p:txBody>
      </p:sp>
    </p:spTree>
    <p:extLst>
      <p:ext uri="{BB962C8B-B14F-4D97-AF65-F5344CB8AC3E}">
        <p14:creationId xmlns:p14="http://schemas.microsoft.com/office/powerpoint/2010/main" val="1575558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Demographic Variables </a:t>
            </a:r>
            <a:r>
              <a:rPr lang="en-US" sz="1800" dirty="0"/>
              <a:t>(slide 4 of 5)</a:t>
            </a:r>
            <a:endParaRPr lang="en-US" dirty="0"/>
          </a:p>
        </p:txBody>
      </p:sp>
      <p:sp>
        <p:nvSpPr>
          <p:cNvPr id="2" name="Text Placeholder 1"/>
          <p:cNvSpPr>
            <a:spLocks noGrp="1"/>
          </p:cNvSpPr>
          <p:nvPr>
            <p:ph type="body" sz="quarter" idx="17"/>
          </p:nvPr>
        </p:nvSpPr>
        <p:spPr/>
        <p:txBody>
          <a:bodyPr/>
          <a:lstStyle/>
          <a:p>
            <a:r>
              <a:rPr lang="en-US" sz="2400" dirty="0"/>
              <a:t>Income</a:t>
            </a:r>
          </a:p>
          <a:p>
            <a:pPr lvl="1"/>
            <a:r>
              <a:rPr lang="en-US" sz="2400" dirty="0"/>
              <a:t>Income strongly influences people’s product purchases, often provides a way to divide markets, and affects customers’ lifestyles and what they can afford to buy</a:t>
            </a:r>
          </a:p>
          <a:p>
            <a:pPr lvl="1"/>
            <a:r>
              <a:rPr lang="en-US" sz="2400" dirty="0"/>
              <a:t>Product markets segmented by income include: sporting goods, housing, furniture, cosmetics, clothing, jewelry, home appliances, automobiles, electronics.</a:t>
            </a:r>
          </a:p>
          <a:p>
            <a:endParaRPr lang="en-US" dirty="0"/>
          </a:p>
        </p:txBody>
      </p:sp>
    </p:spTree>
    <p:extLst>
      <p:ext uri="{BB962C8B-B14F-4D97-AF65-F5344CB8AC3E}">
        <p14:creationId xmlns:p14="http://schemas.microsoft.com/office/powerpoint/2010/main" val="1776617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Demographic Variables </a:t>
            </a:r>
            <a:r>
              <a:rPr lang="en-US" sz="1800" dirty="0"/>
              <a:t>(slide 5 of 5)</a:t>
            </a:r>
            <a:endParaRPr lang="en-US" dirty="0"/>
          </a:p>
        </p:txBody>
      </p:sp>
      <p:sp>
        <p:nvSpPr>
          <p:cNvPr id="2" name="Text Placeholder 1"/>
          <p:cNvSpPr>
            <a:spLocks noGrp="1"/>
          </p:cNvSpPr>
          <p:nvPr>
            <p:ph type="body" sz="quarter" idx="17"/>
          </p:nvPr>
        </p:nvSpPr>
        <p:spPr/>
        <p:txBody>
          <a:bodyPr/>
          <a:lstStyle/>
          <a:p>
            <a:r>
              <a:rPr lang="en-US" sz="2400" dirty="0"/>
              <a:t>Marital status and the presence and age of children influence household income and product needs</a:t>
            </a:r>
          </a:p>
          <a:p>
            <a:pPr lvl="1"/>
            <a:r>
              <a:rPr lang="en-US" sz="2400" dirty="0"/>
              <a:t>These characteristics, often combined and called the </a:t>
            </a:r>
            <a:r>
              <a:rPr lang="en-US" sz="2400" i="1" dirty="0"/>
              <a:t>family life cycle</a:t>
            </a:r>
            <a:r>
              <a:rPr lang="en-US" sz="2400" dirty="0"/>
              <a:t>, affect needs for: housing, appliances, food and beverages, automobiles, recreational equipment. </a:t>
            </a:r>
          </a:p>
          <a:p>
            <a:endParaRPr lang="en-US" dirty="0"/>
          </a:p>
        </p:txBody>
      </p:sp>
    </p:spTree>
    <p:extLst>
      <p:ext uri="{BB962C8B-B14F-4D97-AF65-F5344CB8AC3E}">
        <p14:creationId xmlns:p14="http://schemas.microsoft.com/office/powerpoint/2010/main" val="2193187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4D9AC-F433-4BC1-BC3D-08D0AF37D6F6}"/>
              </a:ext>
            </a:extLst>
          </p:cNvPr>
          <p:cNvSpPr>
            <a:spLocks noGrp="1"/>
          </p:cNvSpPr>
          <p:nvPr>
            <p:ph type="title"/>
          </p:nvPr>
        </p:nvSpPr>
        <p:spPr/>
        <p:txBody>
          <a:bodyPr/>
          <a:lstStyle/>
          <a:p>
            <a:r>
              <a:rPr lang="en-US" dirty="0"/>
              <a:t>Figure 6.5 – Family Life Cycle Stages as a Percentage of All Households</a:t>
            </a:r>
          </a:p>
        </p:txBody>
      </p:sp>
      <p:pic>
        <p:nvPicPr>
          <p:cNvPr id="6" name="Picture Placeholder 5" descr="A pie chart with the caption, Family Life Cycle Stages as a percentage of all households. Beginning at the top and proceeding clockwise the slices' labels and values are. Single earner couples with children, 9 percent. Dual earner couples with children, 19 percent. Multiple member shared households, 10 percent. Childless singles 45 or older, 16 percent. Childless singles under age 45, 9 percent. Single parents, 9 percent. Childless married couples aged 65 or older, 9 percent. Childless married couples 45 to 64, 13 percent. And childless married couples under 45, 7 percent.">
            <a:extLst>
              <a:ext uri="{FF2B5EF4-FFF2-40B4-BE49-F238E27FC236}">
                <a16:creationId xmlns:a16="http://schemas.microsoft.com/office/drawing/2014/main" id="{EC30C9F5-FAC5-4189-92C5-B688C2E683ED}"/>
              </a:ext>
            </a:extLst>
          </p:cNvPr>
          <p:cNvPicPr>
            <a:picLocks noGrp="1" noChangeAspect="1"/>
          </p:cNvPicPr>
          <p:nvPr>
            <p:ph type="pic" sz="quarter" idx="10"/>
          </p:nvPr>
        </p:nvPicPr>
        <p:blipFill>
          <a:blip r:embed="rId2"/>
          <a:stretch>
            <a:fillRect/>
          </a:stretch>
        </p:blipFill>
        <p:spPr>
          <a:xfrm>
            <a:off x="2730529" y="1277007"/>
            <a:ext cx="6730941" cy="4939190"/>
          </a:xfrm>
        </p:spPr>
      </p:pic>
    </p:spTree>
    <p:extLst>
      <p:ext uri="{BB962C8B-B14F-4D97-AF65-F5344CB8AC3E}">
        <p14:creationId xmlns:p14="http://schemas.microsoft.com/office/powerpoint/2010/main" val="1945933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Geographic Variables </a:t>
            </a:r>
            <a:r>
              <a:rPr lang="en-US" sz="1800" dirty="0"/>
              <a:t>(slide 1 of 2)</a:t>
            </a:r>
            <a:endParaRPr lang="en-US" dirty="0"/>
          </a:p>
        </p:txBody>
      </p:sp>
      <p:sp>
        <p:nvSpPr>
          <p:cNvPr id="2" name="Text Placeholder 1"/>
          <p:cNvSpPr>
            <a:spLocks noGrp="1"/>
          </p:cNvSpPr>
          <p:nvPr>
            <p:ph type="body" sz="quarter" idx="17"/>
          </p:nvPr>
        </p:nvSpPr>
        <p:spPr/>
        <p:txBody>
          <a:bodyPr/>
          <a:lstStyle/>
          <a:p>
            <a:r>
              <a:rPr lang="en-US" sz="2400" dirty="0"/>
              <a:t>Consumer product needs are influenced by geographic variables, such as: climate, terrain, city size, population density, urban/rural areas.</a:t>
            </a:r>
          </a:p>
          <a:p>
            <a:pPr marL="0" indent="0">
              <a:buNone/>
            </a:pPr>
            <a:endParaRPr lang="en-US" sz="2400" dirty="0"/>
          </a:p>
          <a:p>
            <a:endParaRPr lang="en-US" sz="2400" dirty="0"/>
          </a:p>
          <a:p>
            <a:endParaRPr lang="en-US" sz="2400" dirty="0"/>
          </a:p>
          <a:p>
            <a:endParaRPr lang="en-US" sz="2400" dirty="0"/>
          </a:p>
          <a:p>
            <a:r>
              <a:rPr lang="en-US" sz="2400" b="1" dirty="0">
                <a:solidFill>
                  <a:srgbClr val="3083C5"/>
                </a:solidFill>
              </a:rPr>
              <a:t>Market density </a:t>
            </a:r>
            <a:r>
              <a:rPr lang="en-US" sz="2400" dirty="0"/>
              <a:t>– The number of potential customers within a unit of </a:t>
            </a:r>
            <a:br>
              <a:rPr lang="en-US" sz="2400" dirty="0"/>
            </a:br>
            <a:r>
              <a:rPr lang="en-US" sz="2400" dirty="0"/>
              <a:t>land area</a:t>
            </a:r>
          </a:p>
          <a:p>
            <a:pPr lvl="1"/>
            <a:r>
              <a:rPr lang="en-US" sz="2400" dirty="0"/>
              <a:t>Is not the same as population density</a:t>
            </a:r>
          </a:p>
          <a:p>
            <a:endParaRPr lang="en-US" sz="2400" dirty="0"/>
          </a:p>
          <a:p>
            <a:endParaRPr lang="en-US" dirty="0"/>
          </a:p>
        </p:txBody>
      </p:sp>
    </p:spTree>
    <p:extLst>
      <p:ext uri="{BB962C8B-B14F-4D97-AF65-F5344CB8AC3E}">
        <p14:creationId xmlns:p14="http://schemas.microsoft.com/office/powerpoint/2010/main" val="3874608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Geographic Variables </a:t>
            </a:r>
            <a:r>
              <a:rPr lang="en-US" sz="1800" dirty="0"/>
              <a:t>(slide 2 of 2)</a:t>
            </a:r>
            <a:endParaRPr lang="en-US" dirty="0"/>
          </a:p>
        </p:txBody>
      </p:sp>
      <p:sp>
        <p:nvSpPr>
          <p:cNvPr id="2" name="Text Placeholder 1"/>
          <p:cNvSpPr>
            <a:spLocks noGrp="1"/>
          </p:cNvSpPr>
          <p:nvPr>
            <p:ph type="body" sz="quarter" idx="17"/>
          </p:nvPr>
        </p:nvSpPr>
        <p:spPr>
          <a:xfrm>
            <a:off x="743576" y="1436170"/>
            <a:ext cx="10711543" cy="4394200"/>
          </a:xfrm>
        </p:spPr>
        <p:txBody>
          <a:bodyPr/>
          <a:lstStyle/>
          <a:p>
            <a:r>
              <a:rPr lang="en-US" sz="2400" b="1" dirty="0">
                <a:solidFill>
                  <a:srgbClr val="3083C5"/>
                </a:solidFill>
              </a:rPr>
              <a:t>Geodemographic segmentation </a:t>
            </a:r>
            <a:r>
              <a:rPr lang="en-US" sz="2400" dirty="0"/>
              <a:t>– An approach to market segmentation that clusters people by zip codes or neighborhood units based on lifestyle and demographic information</a:t>
            </a:r>
          </a:p>
          <a:p>
            <a:r>
              <a:rPr lang="en-US" sz="2400" b="1" dirty="0">
                <a:solidFill>
                  <a:srgbClr val="3083C5"/>
                </a:solidFill>
              </a:rPr>
              <a:t>Micromarketing </a:t>
            </a:r>
            <a:r>
              <a:rPr lang="en-US" sz="2400" dirty="0"/>
              <a:t>– An approach to market segmentation in which organizations focus precise marketing efforts on very small geographic markets</a:t>
            </a:r>
          </a:p>
          <a:p>
            <a:pPr lvl="1"/>
            <a:r>
              <a:rPr lang="en-US" dirty="0"/>
              <a:t>Can be as small as communities or even individual neighborhoods</a:t>
            </a:r>
          </a:p>
          <a:p>
            <a:pPr lvl="1"/>
            <a:r>
              <a:rPr lang="en-US" dirty="0"/>
              <a:t>Many retailers use micromarketing to determine the merchandise mix for </a:t>
            </a:r>
            <a:br>
              <a:rPr lang="en-US" dirty="0"/>
            </a:br>
            <a:r>
              <a:rPr lang="en-US" dirty="0"/>
              <a:t>individual stores</a:t>
            </a:r>
          </a:p>
          <a:p>
            <a:pPr lvl="1"/>
            <a:r>
              <a:rPr lang="en-US" dirty="0"/>
              <a:t>Increasingly, firms can engage in micromarketing in online retailing</a:t>
            </a:r>
          </a:p>
          <a:p>
            <a:pPr lvl="2"/>
            <a:r>
              <a:rPr lang="en-US" sz="1800" dirty="0"/>
              <a:t>The wealth of consumer information available online allows marketers to appeal efficiently and effectively to very specific consumer niches</a:t>
            </a:r>
          </a:p>
        </p:txBody>
      </p:sp>
    </p:spTree>
    <p:extLst>
      <p:ext uri="{BB962C8B-B14F-4D97-AF65-F5344CB8AC3E}">
        <p14:creationId xmlns:p14="http://schemas.microsoft.com/office/powerpoint/2010/main" val="1882048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Psychographic Variables </a:t>
            </a:r>
            <a:r>
              <a:rPr lang="en-US" sz="1800" dirty="0"/>
              <a:t>(slide 1 of 3)</a:t>
            </a:r>
            <a:endParaRPr lang="en-US" dirty="0"/>
          </a:p>
        </p:txBody>
      </p:sp>
      <p:sp>
        <p:nvSpPr>
          <p:cNvPr id="2" name="Text Placeholder 1"/>
          <p:cNvSpPr>
            <a:spLocks noGrp="1"/>
          </p:cNvSpPr>
          <p:nvPr>
            <p:ph type="body" sz="quarter" idx="17"/>
          </p:nvPr>
        </p:nvSpPr>
        <p:spPr/>
        <p:txBody>
          <a:bodyPr/>
          <a:lstStyle/>
          <a:p>
            <a:r>
              <a:rPr lang="en-US" sz="2400" dirty="0"/>
              <a:t>Psychographic variables, such as personality characteristics, motives, and lifestyles, are sometimes used to segment markets</a:t>
            </a:r>
          </a:p>
          <a:p>
            <a:r>
              <a:rPr lang="en-US" sz="2400" dirty="0"/>
              <a:t>Personality characteristics</a:t>
            </a:r>
          </a:p>
          <a:p>
            <a:pPr lvl="1"/>
            <a:r>
              <a:rPr lang="en-US" sz="2200" dirty="0"/>
              <a:t>When appealing to a personality characteristic, a marketer almost always selects one that many people view positively</a:t>
            </a:r>
          </a:p>
          <a:p>
            <a:pPr lvl="2"/>
            <a:r>
              <a:rPr lang="en-US" sz="2200" dirty="0"/>
              <a:t>Individuals with this characteristic, as well as those who aspire to have it, may be influenced to buy that marketer’s brand</a:t>
            </a:r>
          </a:p>
          <a:p>
            <a:pPr lvl="2"/>
            <a:r>
              <a:rPr lang="en-US" sz="2200" dirty="0"/>
              <a:t>Marketers taking this approach do not worry about measuring how many people have the positively valued characteristic but rather assume a sizable proportion of people in the target market either have it or aspire to have it</a:t>
            </a:r>
          </a:p>
          <a:p>
            <a:endParaRPr lang="en-US" dirty="0"/>
          </a:p>
        </p:txBody>
      </p:sp>
    </p:spTree>
    <p:extLst>
      <p:ext uri="{BB962C8B-B14F-4D97-AF65-F5344CB8AC3E}">
        <p14:creationId xmlns:p14="http://schemas.microsoft.com/office/powerpoint/2010/main" val="608148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Psychographic Variables </a:t>
            </a:r>
            <a:r>
              <a:rPr lang="en-US" sz="1800" dirty="0"/>
              <a:t>(slide 2 of 3)</a:t>
            </a:r>
            <a:endParaRPr lang="en-US" dirty="0"/>
          </a:p>
        </p:txBody>
      </p:sp>
      <p:sp>
        <p:nvSpPr>
          <p:cNvPr id="2" name="Text Placeholder 1"/>
          <p:cNvSpPr>
            <a:spLocks noGrp="1"/>
          </p:cNvSpPr>
          <p:nvPr>
            <p:ph type="body" sz="quarter" idx="17"/>
          </p:nvPr>
        </p:nvSpPr>
        <p:spPr/>
        <p:txBody>
          <a:bodyPr/>
          <a:lstStyle/>
          <a:p>
            <a:r>
              <a:rPr lang="en-US" sz="2400" dirty="0"/>
              <a:t>Motives</a:t>
            </a:r>
          </a:p>
          <a:p>
            <a:pPr lvl="1"/>
            <a:r>
              <a:rPr lang="en-US" sz="2400" dirty="0"/>
              <a:t>When motives are used to segment a market, the market is divided according to consumers’ reasons for making a purchase</a:t>
            </a:r>
          </a:p>
          <a:p>
            <a:pPr lvl="1"/>
            <a:r>
              <a:rPr lang="en-US" sz="2400" dirty="0"/>
              <a:t>Examples of motives affecting the types of products purchased and the choice of stores in which they are bought include: personal appearance, affiliation, status, safety, health.</a:t>
            </a:r>
          </a:p>
          <a:p>
            <a:endParaRPr lang="en-US" dirty="0"/>
          </a:p>
        </p:txBody>
      </p:sp>
    </p:spTree>
    <p:extLst>
      <p:ext uri="{BB962C8B-B14F-4D97-AF65-F5344CB8AC3E}">
        <p14:creationId xmlns:p14="http://schemas.microsoft.com/office/powerpoint/2010/main" val="3698893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Psychographic Variables </a:t>
            </a:r>
            <a:r>
              <a:rPr lang="en-US" sz="1800" dirty="0"/>
              <a:t>(slide 3 of 3)</a:t>
            </a:r>
            <a:endParaRPr lang="en-US" dirty="0"/>
          </a:p>
        </p:txBody>
      </p:sp>
      <p:sp>
        <p:nvSpPr>
          <p:cNvPr id="2" name="Text Placeholder 1"/>
          <p:cNvSpPr>
            <a:spLocks noGrp="1"/>
          </p:cNvSpPr>
          <p:nvPr>
            <p:ph type="body" sz="quarter" idx="17"/>
          </p:nvPr>
        </p:nvSpPr>
        <p:spPr/>
        <p:txBody>
          <a:bodyPr/>
          <a:lstStyle/>
          <a:p>
            <a:r>
              <a:rPr lang="en-US" sz="2800" dirty="0"/>
              <a:t>Lifestyles</a:t>
            </a:r>
          </a:p>
          <a:p>
            <a:pPr lvl="1"/>
            <a:r>
              <a:rPr lang="en-US" sz="2400" dirty="0"/>
              <a:t>Lifestyle segmentation groups people according to:</a:t>
            </a:r>
          </a:p>
          <a:p>
            <a:pPr lvl="2"/>
            <a:r>
              <a:rPr lang="en-US" dirty="0"/>
              <a:t>How they spend their time</a:t>
            </a:r>
          </a:p>
          <a:p>
            <a:pPr lvl="2"/>
            <a:r>
              <a:rPr lang="en-US" dirty="0"/>
              <a:t>The importance of things in their surroundings</a:t>
            </a:r>
          </a:p>
          <a:p>
            <a:pPr lvl="2"/>
            <a:r>
              <a:rPr lang="en-US" dirty="0"/>
              <a:t>Beliefs about themselves and broad issues</a:t>
            </a:r>
          </a:p>
          <a:p>
            <a:pPr lvl="1"/>
            <a:r>
              <a:rPr lang="en-US" sz="2400" dirty="0"/>
              <a:t>Lifestyle analysis provides a broad view of buyers because it encompasses numerous characteristics related to people’s:</a:t>
            </a:r>
          </a:p>
          <a:p>
            <a:pPr lvl="2"/>
            <a:r>
              <a:rPr lang="en-US" dirty="0"/>
              <a:t>Activities (e.g., work, hobbies, entertainment, sports)</a:t>
            </a:r>
          </a:p>
          <a:p>
            <a:pPr lvl="2"/>
            <a:r>
              <a:rPr lang="en-US" dirty="0"/>
              <a:t>Interests (e.g., family, home, fashion, food, technology)</a:t>
            </a:r>
          </a:p>
          <a:p>
            <a:pPr lvl="2"/>
            <a:r>
              <a:rPr lang="en-US" dirty="0"/>
              <a:t>Opinions (e.g., politics, social issues, education, the future)</a:t>
            </a:r>
          </a:p>
          <a:p>
            <a:pPr marL="0" indent="0">
              <a:buNone/>
            </a:pPr>
            <a:endParaRPr lang="en-US" dirty="0"/>
          </a:p>
        </p:txBody>
      </p:sp>
    </p:spTree>
    <p:extLst>
      <p:ext uri="{BB962C8B-B14F-4D97-AF65-F5344CB8AC3E}">
        <p14:creationId xmlns:p14="http://schemas.microsoft.com/office/powerpoint/2010/main" val="19536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Behavioristic Variables</a:t>
            </a:r>
          </a:p>
        </p:txBody>
      </p:sp>
      <p:sp>
        <p:nvSpPr>
          <p:cNvPr id="2" name="Text Placeholder 1"/>
          <p:cNvSpPr>
            <a:spLocks noGrp="1"/>
          </p:cNvSpPr>
          <p:nvPr>
            <p:ph type="body" sz="quarter" idx="17"/>
          </p:nvPr>
        </p:nvSpPr>
        <p:spPr/>
        <p:txBody>
          <a:bodyPr/>
          <a:lstStyle/>
          <a:p>
            <a:r>
              <a:rPr lang="en-US" sz="2400" dirty="0"/>
              <a:t>Firms can divide a market according to consumer behavior toward a product, which commonly involves an aspect of product use</a:t>
            </a:r>
          </a:p>
          <a:p>
            <a:pPr lvl="1"/>
            <a:r>
              <a:rPr lang="en-US" dirty="0"/>
              <a:t>Such as heavy, moderate, or light use, and nonusers</a:t>
            </a:r>
          </a:p>
          <a:p>
            <a:r>
              <a:rPr lang="en-US" sz="2400" b="1" dirty="0">
                <a:solidFill>
                  <a:srgbClr val="3083C5"/>
                </a:solidFill>
              </a:rPr>
              <a:t>Benefit segmentation </a:t>
            </a:r>
            <a:r>
              <a:rPr lang="en-US" sz="2400" dirty="0"/>
              <a:t>– The division of a market according to benefits that consumers want from the product</a:t>
            </a:r>
          </a:p>
          <a:p>
            <a:pPr lvl="1"/>
            <a:r>
              <a:rPr lang="en-US" dirty="0"/>
              <a:t>The effectiveness of such segmentation depends on three conditions:</a:t>
            </a:r>
          </a:p>
          <a:p>
            <a:pPr lvl="2"/>
            <a:r>
              <a:rPr lang="en-US" dirty="0"/>
              <a:t>The benefits sought must be identifiable</a:t>
            </a:r>
          </a:p>
          <a:p>
            <a:pPr lvl="2"/>
            <a:r>
              <a:rPr lang="en-US" dirty="0"/>
              <a:t>Using these benefits, marketers must be able to divide people into </a:t>
            </a:r>
            <a:br>
              <a:rPr lang="en-US" dirty="0"/>
            </a:br>
            <a:r>
              <a:rPr lang="en-US" dirty="0"/>
              <a:t>recognizable segments</a:t>
            </a:r>
          </a:p>
          <a:p>
            <a:pPr lvl="2"/>
            <a:r>
              <a:rPr lang="en-US" dirty="0"/>
              <a:t>One or more of the resulting segments must be accessible to the firm’s </a:t>
            </a:r>
            <a:br>
              <a:rPr lang="en-US" dirty="0"/>
            </a:br>
            <a:r>
              <a:rPr lang="en-US" dirty="0"/>
              <a:t>marketing efforts</a:t>
            </a:r>
          </a:p>
        </p:txBody>
      </p:sp>
    </p:spTree>
    <p:extLst>
      <p:ext uri="{BB962C8B-B14F-4D97-AF65-F5344CB8AC3E}">
        <p14:creationId xmlns:p14="http://schemas.microsoft.com/office/powerpoint/2010/main" val="531372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Variables for Segmenting Business Markets</a:t>
            </a:r>
          </a:p>
        </p:txBody>
      </p:sp>
      <p:sp>
        <p:nvSpPr>
          <p:cNvPr id="2" name="Text Placeholder 1"/>
          <p:cNvSpPr>
            <a:spLocks noGrp="1"/>
          </p:cNvSpPr>
          <p:nvPr>
            <p:ph type="body" sz="quarter" idx="17"/>
          </p:nvPr>
        </p:nvSpPr>
        <p:spPr/>
        <p:txBody>
          <a:bodyPr/>
          <a:lstStyle/>
          <a:p>
            <a:r>
              <a:rPr lang="en-US" sz="2400" dirty="0"/>
              <a:t>Like consumer markets, business markets are frequently segmented for marketing purposes</a:t>
            </a:r>
          </a:p>
          <a:p>
            <a:r>
              <a:rPr lang="en-US" sz="2400" dirty="0"/>
              <a:t>Marketers segment business markets according to:</a:t>
            </a:r>
          </a:p>
          <a:p>
            <a:pPr lvl="1"/>
            <a:r>
              <a:rPr lang="en-US" sz="2400" dirty="0"/>
              <a:t>Geographic location</a:t>
            </a:r>
          </a:p>
          <a:p>
            <a:pPr lvl="1"/>
            <a:r>
              <a:rPr lang="en-US" sz="2400" dirty="0"/>
              <a:t>Type of organization</a:t>
            </a:r>
          </a:p>
          <a:p>
            <a:pPr lvl="1"/>
            <a:r>
              <a:rPr lang="en-US" sz="2400" dirty="0"/>
              <a:t>Customer size</a:t>
            </a:r>
          </a:p>
          <a:p>
            <a:pPr lvl="1"/>
            <a:r>
              <a:rPr lang="en-US" sz="2400" dirty="0"/>
              <a:t>Product use</a:t>
            </a:r>
          </a:p>
          <a:p>
            <a:endParaRPr lang="en-US" dirty="0"/>
          </a:p>
        </p:txBody>
      </p:sp>
    </p:spTree>
    <p:extLst>
      <p:ext uri="{BB962C8B-B14F-4D97-AF65-F5344CB8AC3E}">
        <p14:creationId xmlns:p14="http://schemas.microsoft.com/office/powerpoint/2010/main" val="2218380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Step 3: Develop Market </a:t>
            </a:r>
            <a:br>
              <a:rPr lang="en-US" dirty="0"/>
            </a:br>
            <a:r>
              <a:rPr lang="en-US" dirty="0"/>
              <a:t>Segment Profiles </a:t>
            </a:r>
            <a:r>
              <a:rPr lang="en-US" sz="1800" dirty="0"/>
              <a:t>(slide 1 of 2)</a:t>
            </a:r>
            <a:endParaRPr lang="en-US" dirty="0"/>
          </a:p>
        </p:txBody>
      </p:sp>
      <p:sp>
        <p:nvSpPr>
          <p:cNvPr id="2" name="Text Placeholder 1"/>
          <p:cNvSpPr>
            <a:spLocks noGrp="1"/>
          </p:cNvSpPr>
          <p:nvPr>
            <p:ph type="body" sz="quarter" idx="17"/>
          </p:nvPr>
        </p:nvSpPr>
        <p:spPr/>
        <p:txBody>
          <a:bodyPr/>
          <a:lstStyle/>
          <a:p>
            <a:r>
              <a:rPr lang="en-US" sz="2400" dirty="0"/>
              <a:t>A market segment profile:</a:t>
            </a:r>
          </a:p>
          <a:p>
            <a:pPr lvl="1"/>
            <a:r>
              <a:rPr lang="en-US" sz="2400" dirty="0"/>
              <a:t>Describes the similarities among potential customers within a segment</a:t>
            </a:r>
          </a:p>
          <a:p>
            <a:pPr lvl="1"/>
            <a:r>
              <a:rPr lang="en-US" sz="2400" dirty="0"/>
              <a:t>Explains the differences among people and organizations in different segments</a:t>
            </a:r>
          </a:p>
          <a:p>
            <a:pPr lvl="1"/>
            <a:r>
              <a:rPr lang="en-US" sz="2400" dirty="0"/>
              <a:t>May cover aspects such as:</a:t>
            </a:r>
          </a:p>
          <a:p>
            <a:pPr lvl="2"/>
            <a:r>
              <a:rPr lang="en-US" sz="2400" dirty="0"/>
              <a:t>Demographic characteristics</a:t>
            </a:r>
          </a:p>
          <a:p>
            <a:pPr lvl="2"/>
            <a:r>
              <a:rPr lang="en-US" sz="2400" dirty="0"/>
              <a:t>Geographic factors</a:t>
            </a:r>
          </a:p>
          <a:p>
            <a:pPr lvl="2"/>
            <a:r>
              <a:rPr lang="en-US" sz="2400" dirty="0"/>
              <a:t>Product benefits sought</a:t>
            </a:r>
          </a:p>
          <a:p>
            <a:pPr lvl="2"/>
            <a:r>
              <a:rPr lang="en-US" sz="2400" dirty="0"/>
              <a:t>Lifestyles</a:t>
            </a:r>
          </a:p>
          <a:p>
            <a:pPr lvl="2"/>
            <a:r>
              <a:rPr lang="en-US" sz="2400" dirty="0"/>
              <a:t>Brand preferences</a:t>
            </a:r>
          </a:p>
          <a:p>
            <a:pPr lvl="2"/>
            <a:r>
              <a:rPr lang="en-US" sz="2400" dirty="0"/>
              <a:t>Usage rates</a:t>
            </a:r>
          </a:p>
          <a:p>
            <a:endParaRPr lang="en-US" dirty="0"/>
          </a:p>
        </p:txBody>
      </p:sp>
    </p:spTree>
    <p:extLst>
      <p:ext uri="{BB962C8B-B14F-4D97-AF65-F5344CB8AC3E}">
        <p14:creationId xmlns:p14="http://schemas.microsoft.com/office/powerpoint/2010/main" val="2060633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5C993-DD34-4E80-901D-7AC41BA720B9}"/>
              </a:ext>
            </a:extLst>
          </p:cNvPr>
          <p:cNvSpPr>
            <a:spLocks noGrp="1"/>
          </p:cNvSpPr>
          <p:nvPr>
            <p:ph type="title"/>
          </p:nvPr>
        </p:nvSpPr>
        <p:spPr/>
        <p:txBody>
          <a:bodyPr/>
          <a:lstStyle/>
          <a:p>
            <a:r>
              <a:rPr lang="en-US" dirty="0"/>
              <a:t>Step 3: Develop Market </a:t>
            </a:r>
            <a:br>
              <a:rPr lang="en-US" dirty="0"/>
            </a:br>
            <a:r>
              <a:rPr lang="en-US" dirty="0"/>
              <a:t>Segment Profiles </a:t>
            </a:r>
            <a:r>
              <a:rPr lang="en-US" sz="1800" dirty="0"/>
              <a:t>(slide 2 of 2)</a:t>
            </a:r>
            <a:endParaRPr lang="en-US" dirty="0"/>
          </a:p>
        </p:txBody>
      </p:sp>
      <p:sp>
        <p:nvSpPr>
          <p:cNvPr id="3" name="Text Placeholder 2">
            <a:extLst>
              <a:ext uri="{FF2B5EF4-FFF2-40B4-BE49-F238E27FC236}">
                <a16:creationId xmlns:a16="http://schemas.microsoft.com/office/drawing/2014/main" id="{792D414C-224A-4315-B347-62D98EFF0CD7}"/>
              </a:ext>
            </a:extLst>
          </p:cNvPr>
          <p:cNvSpPr>
            <a:spLocks noGrp="1"/>
          </p:cNvSpPr>
          <p:nvPr>
            <p:ph type="body" sz="quarter" idx="17"/>
          </p:nvPr>
        </p:nvSpPr>
        <p:spPr/>
        <p:txBody>
          <a:bodyPr/>
          <a:lstStyle/>
          <a:p>
            <a:r>
              <a:rPr lang="en-US" sz="2400" dirty="0"/>
              <a:t>Market segment profiles:</a:t>
            </a:r>
          </a:p>
          <a:p>
            <a:pPr lvl="1"/>
            <a:r>
              <a:rPr lang="en-US" sz="2400" dirty="0"/>
              <a:t>Assess the degree to which marketers’ products fit potential customers’ product needs</a:t>
            </a:r>
          </a:p>
          <a:p>
            <a:pPr lvl="1"/>
            <a:r>
              <a:rPr lang="en-US" sz="2400" dirty="0"/>
              <a:t>Help marketers understand how a business can use its capabilities to serve potential customer groups</a:t>
            </a:r>
          </a:p>
          <a:p>
            <a:pPr lvl="1"/>
            <a:r>
              <a:rPr lang="en-US" sz="2400" dirty="0"/>
              <a:t>Help a marketer determine which segment or segments are most attractive relative to the firm’s strengths, weaknesses, objectives, and resources</a:t>
            </a:r>
          </a:p>
          <a:p>
            <a:pPr lvl="1"/>
            <a:r>
              <a:rPr lang="en-US" sz="2400" dirty="0"/>
              <a:t>Help a firm make marketing decisions relating to a specific market segment or segments</a:t>
            </a:r>
          </a:p>
          <a:p>
            <a:endParaRPr lang="en-US" dirty="0"/>
          </a:p>
        </p:txBody>
      </p:sp>
    </p:spTree>
    <p:extLst>
      <p:ext uri="{BB962C8B-B14F-4D97-AF65-F5344CB8AC3E}">
        <p14:creationId xmlns:p14="http://schemas.microsoft.com/office/powerpoint/2010/main" val="1959609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DBB19-3A69-4858-BAEA-658D8400635C}"/>
              </a:ext>
            </a:extLst>
          </p:cNvPr>
          <p:cNvSpPr>
            <a:spLocks noGrp="1"/>
          </p:cNvSpPr>
          <p:nvPr>
            <p:ph type="title"/>
          </p:nvPr>
        </p:nvSpPr>
        <p:spPr/>
        <p:txBody>
          <a:bodyPr/>
          <a:lstStyle/>
          <a:p>
            <a:r>
              <a:rPr lang="en-US" dirty="0"/>
              <a:t>Step 4: Evaluate Relevant Market Segments</a:t>
            </a:r>
          </a:p>
        </p:txBody>
      </p:sp>
      <p:sp>
        <p:nvSpPr>
          <p:cNvPr id="3" name="Text Placeholder 2">
            <a:extLst>
              <a:ext uri="{FF2B5EF4-FFF2-40B4-BE49-F238E27FC236}">
                <a16:creationId xmlns:a16="http://schemas.microsoft.com/office/drawing/2014/main" id="{75269E5B-22FC-4F35-8B02-8DC09C707218}"/>
              </a:ext>
            </a:extLst>
          </p:cNvPr>
          <p:cNvSpPr>
            <a:spLocks noGrp="1"/>
          </p:cNvSpPr>
          <p:nvPr>
            <p:ph type="body" sz="quarter" idx="17"/>
          </p:nvPr>
        </p:nvSpPr>
        <p:spPr/>
        <p:txBody>
          <a:bodyPr/>
          <a:lstStyle/>
          <a:p>
            <a:r>
              <a:rPr lang="en-US" sz="2400" dirty="0"/>
              <a:t>After analyzing the market segment profiles, a marketer should be able to narrow his or her focus to several promising segments that warrant further analysis</a:t>
            </a:r>
          </a:p>
          <a:p>
            <a:r>
              <a:rPr lang="en-US" sz="2400" dirty="0"/>
              <a:t>Several factors associated with each of these segments should be analyzed, including:</a:t>
            </a:r>
          </a:p>
          <a:p>
            <a:pPr lvl="1"/>
            <a:r>
              <a:rPr lang="en-US" sz="2400" dirty="0"/>
              <a:t>Sales estimates</a:t>
            </a:r>
          </a:p>
          <a:p>
            <a:pPr lvl="1"/>
            <a:r>
              <a:rPr lang="en-US" sz="2400" dirty="0"/>
              <a:t>Competition</a:t>
            </a:r>
          </a:p>
          <a:p>
            <a:pPr lvl="1"/>
            <a:r>
              <a:rPr lang="en-US" sz="2400" dirty="0"/>
              <a:t>Estimated costs</a:t>
            </a:r>
          </a:p>
          <a:p>
            <a:endParaRPr lang="en-US" dirty="0"/>
          </a:p>
        </p:txBody>
      </p:sp>
    </p:spTree>
    <p:extLst>
      <p:ext uri="{BB962C8B-B14F-4D97-AF65-F5344CB8AC3E}">
        <p14:creationId xmlns:p14="http://schemas.microsoft.com/office/powerpoint/2010/main" val="3078142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7E8A1-119D-40B6-8098-877936B92D2B}"/>
              </a:ext>
            </a:extLst>
          </p:cNvPr>
          <p:cNvSpPr>
            <a:spLocks noGrp="1"/>
          </p:cNvSpPr>
          <p:nvPr>
            <p:ph type="title"/>
          </p:nvPr>
        </p:nvSpPr>
        <p:spPr/>
        <p:txBody>
          <a:bodyPr/>
          <a:lstStyle/>
          <a:p>
            <a:r>
              <a:rPr lang="en-US" dirty="0"/>
              <a:t>Sales Estimates </a:t>
            </a:r>
            <a:r>
              <a:rPr lang="en-US" sz="1800" dirty="0"/>
              <a:t>(slide 1 of 2)</a:t>
            </a:r>
            <a:endParaRPr lang="en-US" dirty="0"/>
          </a:p>
        </p:txBody>
      </p:sp>
      <p:sp>
        <p:nvSpPr>
          <p:cNvPr id="3" name="Text Placeholder 2">
            <a:extLst>
              <a:ext uri="{FF2B5EF4-FFF2-40B4-BE49-F238E27FC236}">
                <a16:creationId xmlns:a16="http://schemas.microsoft.com/office/drawing/2014/main" id="{A16C9478-B75C-4D5D-84AA-7CC24F9A7AB0}"/>
              </a:ext>
            </a:extLst>
          </p:cNvPr>
          <p:cNvSpPr>
            <a:spLocks noGrp="1"/>
          </p:cNvSpPr>
          <p:nvPr>
            <p:ph type="body" sz="quarter" idx="17"/>
          </p:nvPr>
        </p:nvSpPr>
        <p:spPr>
          <a:xfrm>
            <a:off x="743576" y="1386038"/>
            <a:ext cx="10711543" cy="4646462"/>
          </a:xfrm>
        </p:spPr>
        <p:txBody>
          <a:bodyPr>
            <a:normAutofit lnSpcReduction="10000"/>
          </a:bodyPr>
          <a:lstStyle/>
          <a:p>
            <a:r>
              <a:rPr lang="en-US" sz="2400" dirty="0"/>
              <a:t>Potential sales for a market segment can be measured along several dimensions, including:</a:t>
            </a:r>
          </a:p>
          <a:p>
            <a:pPr lvl="1"/>
            <a:r>
              <a:rPr lang="en-US" dirty="0"/>
              <a:t>Product level</a:t>
            </a:r>
          </a:p>
          <a:p>
            <a:pPr lvl="1"/>
            <a:r>
              <a:rPr lang="en-US" dirty="0"/>
              <a:t>Geographic area</a:t>
            </a:r>
          </a:p>
          <a:p>
            <a:pPr lvl="1"/>
            <a:r>
              <a:rPr lang="en-US" dirty="0"/>
              <a:t>Time</a:t>
            </a:r>
          </a:p>
          <a:p>
            <a:pPr lvl="1"/>
            <a:r>
              <a:rPr lang="en-US" dirty="0"/>
              <a:t>Level of competition</a:t>
            </a:r>
          </a:p>
          <a:p>
            <a:r>
              <a:rPr lang="en-US" sz="2400" b="1" dirty="0">
                <a:solidFill>
                  <a:srgbClr val="3083C5"/>
                </a:solidFill>
              </a:rPr>
              <a:t>Market potential </a:t>
            </a:r>
            <a:r>
              <a:rPr lang="en-US" sz="2400" dirty="0"/>
              <a:t>– The total amount of a product that customers will purchase within a specified period at a specific level of industry-wide marketing activity</a:t>
            </a:r>
          </a:p>
          <a:p>
            <a:pPr lvl="1"/>
            <a:r>
              <a:rPr lang="en-US" dirty="0"/>
              <a:t>Affected by economic, sociocultural, and other environmental forces</a:t>
            </a:r>
          </a:p>
          <a:p>
            <a:pPr lvl="1"/>
            <a:r>
              <a:rPr lang="en-US" dirty="0"/>
              <a:t>The specific level of marketing effort will vary from one firm to another, and each firm’s marketing activities together add up to the industry-wide marketing effort total</a:t>
            </a:r>
          </a:p>
          <a:p>
            <a:pPr lvl="1"/>
            <a:r>
              <a:rPr lang="en-US" dirty="0"/>
              <a:t>Marketers must also estimate whether and to what extent industry marketing efforts will change over time</a:t>
            </a:r>
          </a:p>
          <a:p>
            <a:endParaRPr lang="en-US" dirty="0"/>
          </a:p>
        </p:txBody>
      </p:sp>
    </p:spTree>
    <p:extLst>
      <p:ext uri="{BB962C8B-B14F-4D97-AF65-F5344CB8AC3E}">
        <p14:creationId xmlns:p14="http://schemas.microsoft.com/office/powerpoint/2010/main" val="26917852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CE720-A46C-4585-AA5A-8F6B7B35F85B}"/>
              </a:ext>
            </a:extLst>
          </p:cNvPr>
          <p:cNvSpPr>
            <a:spLocks noGrp="1"/>
          </p:cNvSpPr>
          <p:nvPr>
            <p:ph type="title"/>
          </p:nvPr>
        </p:nvSpPr>
        <p:spPr/>
        <p:txBody>
          <a:bodyPr/>
          <a:lstStyle/>
          <a:p>
            <a:r>
              <a:rPr lang="en-US" dirty="0"/>
              <a:t>Sales Estimates </a:t>
            </a:r>
            <a:r>
              <a:rPr lang="en-US" sz="1800" dirty="0"/>
              <a:t>(slide 2 of 2)</a:t>
            </a:r>
            <a:endParaRPr lang="en-US" dirty="0"/>
          </a:p>
        </p:txBody>
      </p:sp>
      <p:sp>
        <p:nvSpPr>
          <p:cNvPr id="3" name="Text Placeholder 2">
            <a:extLst>
              <a:ext uri="{FF2B5EF4-FFF2-40B4-BE49-F238E27FC236}">
                <a16:creationId xmlns:a16="http://schemas.microsoft.com/office/drawing/2014/main" id="{86E6E785-5A40-4D3D-B0D1-A1F4BD4777C6}"/>
              </a:ext>
            </a:extLst>
          </p:cNvPr>
          <p:cNvSpPr>
            <a:spLocks noGrp="1"/>
          </p:cNvSpPr>
          <p:nvPr>
            <p:ph type="body" sz="quarter" idx="17"/>
          </p:nvPr>
        </p:nvSpPr>
        <p:spPr>
          <a:xfrm>
            <a:off x="743576" y="1183907"/>
            <a:ext cx="10711543" cy="4985887"/>
          </a:xfrm>
        </p:spPr>
        <p:txBody>
          <a:bodyPr>
            <a:normAutofit lnSpcReduction="10000"/>
          </a:bodyPr>
          <a:lstStyle/>
          <a:p>
            <a:r>
              <a:rPr lang="en-US" sz="2400" b="1" dirty="0">
                <a:solidFill>
                  <a:srgbClr val="3083C5"/>
                </a:solidFill>
              </a:rPr>
              <a:t>Company sales potential </a:t>
            </a:r>
            <a:r>
              <a:rPr lang="en-US" sz="2400" dirty="0"/>
              <a:t>– The maximum percentage of market potential that an individual firm within an industry can expect to obtain for a specific product</a:t>
            </a:r>
          </a:p>
          <a:p>
            <a:pPr lvl="1"/>
            <a:r>
              <a:rPr lang="en-US" dirty="0"/>
              <a:t>Influencing factors:</a:t>
            </a:r>
          </a:p>
          <a:p>
            <a:pPr lvl="2"/>
            <a:r>
              <a:rPr lang="en-US" dirty="0"/>
              <a:t>The market potential places absolute limits on the size of a company’s sales</a:t>
            </a:r>
          </a:p>
          <a:p>
            <a:pPr lvl="2"/>
            <a:r>
              <a:rPr lang="en-US" dirty="0"/>
              <a:t>The magnitude of industry-wide marketing activities has an indirect but definite impact on the company’s sales potential</a:t>
            </a:r>
          </a:p>
          <a:p>
            <a:pPr lvl="2"/>
            <a:r>
              <a:rPr lang="en-US" dirty="0"/>
              <a:t>The intensity and effectiveness of a company’s marketing activities relative to competitors’ activities affect the size of the company’s sales potential</a:t>
            </a:r>
          </a:p>
          <a:p>
            <a:r>
              <a:rPr lang="en-US" sz="2400" dirty="0"/>
              <a:t>Two general approaches that measure company sales potential are:</a:t>
            </a:r>
          </a:p>
          <a:p>
            <a:pPr lvl="1"/>
            <a:r>
              <a:rPr lang="en-US" b="1" dirty="0">
                <a:solidFill>
                  <a:srgbClr val="3083C5"/>
                </a:solidFill>
              </a:rPr>
              <a:t>Breakdown approach </a:t>
            </a:r>
            <a:r>
              <a:rPr lang="en-US" dirty="0"/>
              <a:t>– Measuring company sales potential based on a general economic forecast for a specific period and the market potential derived from it</a:t>
            </a:r>
          </a:p>
          <a:p>
            <a:pPr lvl="1"/>
            <a:r>
              <a:rPr lang="en-US" b="1" dirty="0">
                <a:solidFill>
                  <a:srgbClr val="3083C5"/>
                </a:solidFill>
              </a:rPr>
              <a:t>Buildup approach </a:t>
            </a:r>
            <a:r>
              <a:rPr lang="en-US" dirty="0"/>
              <a:t>– Measuring company sales potential by estimating how much of a product a potential buyer in a specific geographic area will purchase in a given period, multiplying the estimate by the number of potential buyers, and adding the totals of all the geographic areas considered</a:t>
            </a:r>
          </a:p>
          <a:p>
            <a:endParaRPr lang="en-US" dirty="0"/>
          </a:p>
        </p:txBody>
      </p:sp>
    </p:spTree>
    <p:extLst>
      <p:ext uri="{BB962C8B-B14F-4D97-AF65-F5344CB8AC3E}">
        <p14:creationId xmlns:p14="http://schemas.microsoft.com/office/powerpoint/2010/main" val="1953441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1E550-AE12-4AED-9A67-C13438D22FBF}"/>
              </a:ext>
            </a:extLst>
          </p:cNvPr>
          <p:cNvSpPr>
            <a:spLocks noGrp="1"/>
          </p:cNvSpPr>
          <p:nvPr>
            <p:ph type="title"/>
          </p:nvPr>
        </p:nvSpPr>
        <p:spPr/>
        <p:txBody>
          <a:bodyPr/>
          <a:lstStyle/>
          <a:p>
            <a:r>
              <a:rPr lang="en-US" dirty="0"/>
              <a:t>Competitive Assessment </a:t>
            </a:r>
            <a:r>
              <a:rPr lang="en-US" sz="1800" dirty="0"/>
              <a:t>(slide 1 of 2)</a:t>
            </a:r>
            <a:endParaRPr lang="en-US" dirty="0"/>
          </a:p>
        </p:txBody>
      </p:sp>
      <p:sp>
        <p:nvSpPr>
          <p:cNvPr id="3" name="Text Placeholder 2">
            <a:extLst>
              <a:ext uri="{FF2B5EF4-FFF2-40B4-BE49-F238E27FC236}">
                <a16:creationId xmlns:a16="http://schemas.microsoft.com/office/drawing/2014/main" id="{B179EC1C-723D-4AD5-8F59-15B8288CB943}"/>
              </a:ext>
            </a:extLst>
          </p:cNvPr>
          <p:cNvSpPr>
            <a:spLocks noGrp="1"/>
          </p:cNvSpPr>
          <p:nvPr>
            <p:ph type="body" sz="quarter" idx="17"/>
          </p:nvPr>
        </p:nvSpPr>
        <p:spPr/>
        <p:txBody>
          <a:bodyPr/>
          <a:lstStyle/>
          <a:p>
            <a:r>
              <a:rPr lang="en-US" sz="2400" dirty="0"/>
              <a:t>Without competitive assessment, sales estimates can be misleading</a:t>
            </a:r>
          </a:p>
          <a:p>
            <a:pPr lvl="1"/>
            <a:r>
              <a:rPr lang="en-US" sz="2400" dirty="0"/>
              <a:t>The following questions need to be answered for a competitive assessment:</a:t>
            </a:r>
          </a:p>
          <a:p>
            <a:pPr lvl="2"/>
            <a:r>
              <a:rPr lang="en-US" sz="2400" dirty="0"/>
              <a:t>How many competitors exist?</a:t>
            </a:r>
          </a:p>
          <a:p>
            <a:pPr lvl="2"/>
            <a:r>
              <a:rPr lang="en-US" sz="2400" dirty="0"/>
              <a:t>What are their strengths and weaknesses?</a:t>
            </a:r>
          </a:p>
          <a:p>
            <a:pPr lvl="2"/>
            <a:r>
              <a:rPr lang="en-US" sz="2400" dirty="0"/>
              <a:t>Do several competitors already have major market shares and together dominate the segment?</a:t>
            </a:r>
          </a:p>
          <a:p>
            <a:pPr lvl="2"/>
            <a:r>
              <a:rPr lang="en-US" sz="2400" dirty="0"/>
              <a:t>Can our company create a marketing mix to compete effectively against competitors’ marketing mixes?</a:t>
            </a:r>
          </a:p>
          <a:p>
            <a:pPr lvl="2"/>
            <a:r>
              <a:rPr lang="en-US" sz="2400" dirty="0"/>
              <a:t>Is it likely that new competitors will enter this segment? If so, how will they affect our firm’s ability to compete successfully?</a:t>
            </a:r>
          </a:p>
          <a:p>
            <a:endParaRPr lang="en-US" dirty="0"/>
          </a:p>
        </p:txBody>
      </p:sp>
    </p:spTree>
    <p:extLst>
      <p:ext uri="{BB962C8B-B14F-4D97-AF65-F5344CB8AC3E}">
        <p14:creationId xmlns:p14="http://schemas.microsoft.com/office/powerpoint/2010/main" val="17866713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44CF-D56D-4ABF-B22A-7A838D0E3166}"/>
              </a:ext>
            </a:extLst>
          </p:cNvPr>
          <p:cNvSpPr>
            <a:spLocks noGrp="1"/>
          </p:cNvSpPr>
          <p:nvPr>
            <p:ph type="title"/>
          </p:nvPr>
        </p:nvSpPr>
        <p:spPr/>
        <p:txBody>
          <a:bodyPr/>
          <a:lstStyle/>
          <a:p>
            <a:r>
              <a:rPr lang="en-US" dirty="0"/>
              <a:t>Cost Estimates</a:t>
            </a:r>
          </a:p>
        </p:txBody>
      </p:sp>
      <p:sp>
        <p:nvSpPr>
          <p:cNvPr id="3" name="Text Placeholder 2">
            <a:extLst>
              <a:ext uri="{FF2B5EF4-FFF2-40B4-BE49-F238E27FC236}">
                <a16:creationId xmlns:a16="http://schemas.microsoft.com/office/drawing/2014/main" id="{594CB67A-9642-4027-BF1C-5D180A4FCD95}"/>
              </a:ext>
            </a:extLst>
          </p:cNvPr>
          <p:cNvSpPr>
            <a:spLocks noGrp="1"/>
          </p:cNvSpPr>
          <p:nvPr>
            <p:ph type="body" sz="quarter" idx="17"/>
          </p:nvPr>
        </p:nvSpPr>
        <p:spPr/>
        <p:txBody>
          <a:bodyPr/>
          <a:lstStyle/>
          <a:p>
            <a:r>
              <a:rPr lang="en-US" sz="2400" dirty="0"/>
              <a:t>To fulfill the needs of a target segment, an organization must develop and maintain a marketing mix that precisely meets the wants and needs of that segment, which can be expensive</a:t>
            </a:r>
          </a:p>
          <a:p>
            <a:r>
              <a:rPr lang="en-US" sz="2400" dirty="0"/>
              <a:t>Factors affecting costs include:</a:t>
            </a:r>
          </a:p>
          <a:p>
            <a:pPr lvl="1"/>
            <a:r>
              <a:rPr lang="en-US" dirty="0"/>
              <a:t>Distinctive product features</a:t>
            </a:r>
          </a:p>
          <a:p>
            <a:pPr lvl="1"/>
            <a:r>
              <a:rPr lang="en-US" dirty="0"/>
              <a:t>Attractive package design</a:t>
            </a:r>
          </a:p>
          <a:p>
            <a:pPr lvl="1"/>
            <a:r>
              <a:rPr lang="en-US" dirty="0"/>
              <a:t>Generous product warranties</a:t>
            </a:r>
          </a:p>
          <a:p>
            <a:pPr lvl="1"/>
            <a:r>
              <a:rPr lang="en-US" dirty="0"/>
              <a:t>Extensive advertising</a:t>
            </a:r>
          </a:p>
          <a:p>
            <a:pPr lvl="1"/>
            <a:r>
              <a:rPr lang="en-US" dirty="0"/>
              <a:t>Attractive promotional offers</a:t>
            </a:r>
          </a:p>
          <a:p>
            <a:pPr lvl="1"/>
            <a:r>
              <a:rPr lang="en-US" dirty="0"/>
              <a:t>Competitive offers</a:t>
            </a:r>
          </a:p>
          <a:p>
            <a:pPr lvl="1"/>
            <a:r>
              <a:rPr lang="en-US" dirty="0"/>
              <a:t>High quality personal service</a:t>
            </a:r>
          </a:p>
          <a:p>
            <a:endParaRPr lang="en-US" dirty="0"/>
          </a:p>
        </p:txBody>
      </p:sp>
    </p:spTree>
    <p:extLst>
      <p:ext uri="{BB962C8B-B14F-4D97-AF65-F5344CB8AC3E}">
        <p14:creationId xmlns:p14="http://schemas.microsoft.com/office/powerpoint/2010/main" val="1387075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74533-ED88-47FE-BDC0-234CDB1E2931}"/>
              </a:ext>
            </a:extLst>
          </p:cNvPr>
          <p:cNvSpPr>
            <a:spLocks noGrp="1"/>
          </p:cNvSpPr>
          <p:nvPr>
            <p:ph type="title"/>
          </p:nvPr>
        </p:nvSpPr>
        <p:spPr>
          <a:xfrm>
            <a:off x="953704" y="365125"/>
            <a:ext cx="10515600" cy="672105"/>
          </a:xfrm>
        </p:spPr>
        <p:txBody>
          <a:bodyPr/>
          <a:lstStyle/>
          <a:p>
            <a:r>
              <a:rPr lang="en-US" dirty="0"/>
              <a:t>Step 5: Select Specific Target Markets</a:t>
            </a:r>
          </a:p>
        </p:txBody>
      </p:sp>
      <p:sp>
        <p:nvSpPr>
          <p:cNvPr id="3" name="Text Placeholder 2">
            <a:extLst>
              <a:ext uri="{FF2B5EF4-FFF2-40B4-BE49-F238E27FC236}">
                <a16:creationId xmlns:a16="http://schemas.microsoft.com/office/drawing/2014/main" id="{85E64EB0-81EF-4D4B-AC71-61B25AFCF150}"/>
              </a:ext>
            </a:extLst>
          </p:cNvPr>
          <p:cNvSpPr>
            <a:spLocks noGrp="1"/>
          </p:cNvSpPr>
          <p:nvPr>
            <p:ph type="body" sz="quarter" idx="17"/>
          </p:nvPr>
        </p:nvSpPr>
        <p:spPr>
          <a:xfrm>
            <a:off x="953704" y="1559293"/>
            <a:ext cx="10711543" cy="4829342"/>
          </a:xfrm>
        </p:spPr>
        <p:txBody>
          <a:bodyPr>
            <a:normAutofit lnSpcReduction="10000"/>
          </a:bodyPr>
          <a:lstStyle/>
          <a:p>
            <a:r>
              <a:rPr lang="en-US" sz="2400" dirty="0"/>
              <a:t>An important initial consideration in selecting a target market is whether customers’ needs differ enough to warrant the use of market segmentation</a:t>
            </a:r>
          </a:p>
          <a:p>
            <a:pPr lvl="1"/>
            <a:r>
              <a:rPr lang="en-US" dirty="0"/>
              <a:t>If segmentation analysis shows customers’ needs to be homogeneous, the firm’s management may decide to use an undifferentiated targeting strategy</a:t>
            </a:r>
          </a:p>
          <a:p>
            <a:pPr lvl="1"/>
            <a:r>
              <a:rPr lang="en-US" dirty="0"/>
              <a:t>However, if customers’ needs are heterogeneous, marketers must select one or more target markets</a:t>
            </a:r>
          </a:p>
          <a:p>
            <a:r>
              <a:rPr lang="en-US" sz="2400" dirty="0"/>
              <a:t>Assuming one or more segments offer significant opportunities to achieve organizational objectives, a marketer must decide which offers the most potential at reasonable costs</a:t>
            </a:r>
          </a:p>
          <a:p>
            <a:pPr lvl="1"/>
            <a:r>
              <a:rPr lang="en-US" sz="1800" dirty="0"/>
              <a:t>The firm’s management must investigate whether the organization has sufficient financial resources, managerial skills, employee expertise, and facilities to compete effectively in selected segments</a:t>
            </a:r>
          </a:p>
          <a:p>
            <a:pPr lvl="1"/>
            <a:r>
              <a:rPr lang="en-US" sz="1800" dirty="0"/>
              <a:t>The firm must also consider the possibility that the requirements of some market segments are at odds with the firm’s overall objectives, and that possible legal problems, conflicts with interest groups, and technological advancements will render certain segments unattractive</a:t>
            </a:r>
          </a:p>
          <a:p>
            <a:pPr lvl="1"/>
            <a:r>
              <a:rPr lang="en-US" sz="1800" dirty="0"/>
              <a:t>Marketers must consider long-term versus short-term growth</a:t>
            </a:r>
          </a:p>
        </p:txBody>
      </p:sp>
    </p:spTree>
    <p:extLst>
      <p:ext uri="{BB962C8B-B14F-4D97-AF65-F5344CB8AC3E}">
        <p14:creationId xmlns:p14="http://schemas.microsoft.com/office/powerpoint/2010/main" val="1391899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157DF-C92B-4FCC-8ACB-D4EE6B373E98}"/>
              </a:ext>
            </a:extLst>
          </p:cNvPr>
          <p:cNvSpPr>
            <a:spLocks noGrp="1"/>
          </p:cNvSpPr>
          <p:nvPr>
            <p:ph type="title"/>
          </p:nvPr>
        </p:nvSpPr>
        <p:spPr/>
        <p:txBody>
          <a:bodyPr/>
          <a:lstStyle/>
          <a:p>
            <a:r>
              <a:rPr lang="en-US" dirty="0"/>
              <a:t>Developing Sales Forecasts </a:t>
            </a:r>
            <a:r>
              <a:rPr lang="en-US" sz="1800" dirty="0"/>
              <a:t>(slide 1 of 2)</a:t>
            </a:r>
            <a:endParaRPr lang="en-US" dirty="0"/>
          </a:p>
        </p:txBody>
      </p:sp>
      <p:sp>
        <p:nvSpPr>
          <p:cNvPr id="3" name="Text Placeholder 2">
            <a:extLst>
              <a:ext uri="{FF2B5EF4-FFF2-40B4-BE49-F238E27FC236}">
                <a16:creationId xmlns:a16="http://schemas.microsoft.com/office/drawing/2014/main" id="{1B081DBC-ECEC-44D8-A75B-CDC3CD50D542}"/>
              </a:ext>
            </a:extLst>
          </p:cNvPr>
          <p:cNvSpPr>
            <a:spLocks noGrp="1"/>
          </p:cNvSpPr>
          <p:nvPr>
            <p:ph type="body" sz="quarter" idx="17"/>
          </p:nvPr>
        </p:nvSpPr>
        <p:spPr/>
        <p:txBody>
          <a:bodyPr/>
          <a:lstStyle/>
          <a:p>
            <a:r>
              <a:rPr lang="en-US" sz="2400" b="1" dirty="0">
                <a:solidFill>
                  <a:srgbClr val="3083C5"/>
                </a:solidFill>
              </a:rPr>
              <a:t>Sales forecast </a:t>
            </a:r>
            <a:r>
              <a:rPr lang="en-US" sz="2400" dirty="0"/>
              <a:t>– The amount of a product a company expects to sell during a specific period at a specified level of marketing activities</a:t>
            </a:r>
          </a:p>
          <a:p>
            <a:pPr lvl="1"/>
            <a:r>
              <a:rPr lang="en-US" sz="2200" dirty="0"/>
              <a:t>Differs from the company sales potential in that it concentrates on what actual sales will be at a certain level of company marketing effort, whereas the company sales potential assesses what sales are possible at various levels of marketing activities, assuming certain environmental conditions exist</a:t>
            </a:r>
          </a:p>
          <a:p>
            <a:r>
              <a:rPr lang="en-US" sz="2400" dirty="0"/>
              <a:t>Businesses use the sales forecast for planning, organizing, implementing, and controlling activities</a:t>
            </a:r>
          </a:p>
          <a:p>
            <a:r>
              <a:rPr lang="en-US" sz="2400" dirty="0"/>
              <a:t>Overly ambitious sales forecasts can lead to overbuying, overinvestment, and higher costs that weaken a firm’s strength and position</a:t>
            </a:r>
          </a:p>
          <a:p>
            <a:endParaRPr lang="en-US" dirty="0"/>
          </a:p>
        </p:txBody>
      </p:sp>
    </p:spTree>
    <p:extLst>
      <p:ext uri="{BB962C8B-B14F-4D97-AF65-F5344CB8AC3E}">
        <p14:creationId xmlns:p14="http://schemas.microsoft.com/office/powerpoint/2010/main" val="2561200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97917-EB88-4A80-8DBC-79B76216E626}"/>
              </a:ext>
            </a:extLst>
          </p:cNvPr>
          <p:cNvSpPr>
            <a:spLocks noGrp="1"/>
          </p:cNvSpPr>
          <p:nvPr>
            <p:ph type="title"/>
          </p:nvPr>
        </p:nvSpPr>
        <p:spPr/>
        <p:txBody>
          <a:bodyPr/>
          <a:lstStyle/>
          <a:p>
            <a:r>
              <a:rPr lang="en-US" dirty="0"/>
              <a:t>Developing Sales Forecasts </a:t>
            </a:r>
            <a:r>
              <a:rPr lang="en-US" sz="1800" dirty="0"/>
              <a:t>(slide 2 of 2)</a:t>
            </a:r>
            <a:endParaRPr lang="en-US" dirty="0"/>
          </a:p>
        </p:txBody>
      </p:sp>
      <p:sp>
        <p:nvSpPr>
          <p:cNvPr id="3" name="Text Placeholder 2">
            <a:extLst>
              <a:ext uri="{FF2B5EF4-FFF2-40B4-BE49-F238E27FC236}">
                <a16:creationId xmlns:a16="http://schemas.microsoft.com/office/drawing/2014/main" id="{52B93011-D8D3-4F6F-AF99-E1B83934B98F}"/>
              </a:ext>
            </a:extLst>
          </p:cNvPr>
          <p:cNvSpPr>
            <a:spLocks noGrp="1"/>
          </p:cNvSpPr>
          <p:nvPr>
            <p:ph type="body" sz="quarter" idx="17"/>
          </p:nvPr>
        </p:nvSpPr>
        <p:spPr>
          <a:xfrm>
            <a:off x="743576" y="1231900"/>
            <a:ext cx="10711543" cy="4394200"/>
          </a:xfrm>
        </p:spPr>
        <p:txBody>
          <a:bodyPr/>
          <a:lstStyle/>
          <a:p>
            <a:r>
              <a:rPr lang="en-US" dirty="0"/>
              <a:t>To forecast sales, a marketer can choose from a number of forecasting methods</a:t>
            </a:r>
          </a:p>
          <a:p>
            <a:pPr lvl="1"/>
            <a:r>
              <a:rPr lang="en-US" sz="1800" dirty="0"/>
              <a:t>A firm’s choice of method or methods depends on:</a:t>
            </a:r>
          </a:p>
          <a:p>
            <a:pPr lvl="2"/>
            <a:r>
              <a:rPr lang="en-US" sz="1600" dirty="0"/>
              <a:t>Costs involved</a:t>
            </a:r>
          </a:p>
          <a:p>
            <a:pPr lvl="2"/>
            <a:r>
              <a:rPr lang="en-US" sz="1600" dirty="0"/>
              <a:t>Type of product</a:t>
            </a:r>
          </a:p>
          <a:p>
            <a:pPr lvl="2"/>
            <a:r>
              <a:rPr lang="en-US" sz="1600" dirty="0"/>
              <a:t>Market characteristics</a:t>
            </a:r>
          </a:p>
          <a:p>
            <a:pPr lvl="2"/>
            <a:r>
              <a:rPr lang="en-US" sz="1600" dirty="0"/>
              <a:t>Time span and purpose of the forecast</a:t>
            </a:r>
          </a:p>
          <a:p>
            <a:pPr lvl="2"/>
            <a:r>
              <a:rPr lang="en-US" sz="1600" dirty="0"/>
              <a:t>Stability of the historical sales data</a:t>
            </a:r>
          </a:p>
          <a:p>
            <a:pPr lvl="2"/>
            <a:r>
              <a:rPr lang="en-US" sz="1600" dirty="0"/>
              <a:t>Availability of required information</a:t>
            </a:r>
          </a:p>
          <a:p>
            <a:pPr lvl="2"/>
            <a:r>
              <a:rPr lang="en-US" sz="1600" dirty="0"/>
              <a:t>Managerial preferences</a:t>
            </a:r>
          </a:p>
          <a:p>
            <a:pPr lvl="2"/>
            <a:r>
              <a:rPr lang="en-US" sz="1600" dirty="0"/>
              <a:t>Forecasters’ expertise and experience</a:t>
            </a:r>
          </a:p>
          <a:p>
            <a:pPr lvl="1"/>
            <a:r>
              <a:rPr lang="en-US" sz="1800" dirty="0"/>
              <a:t>Common forecasting techniques fall into five categories: executive judgment, surveys, time series analysis, regression analysis, market tests.</a:t>
            </a:r>
          </a:p>
          <a:p>
            <a:endParaRPr lang="en-US" dirty="0"/>
          </a:p>
        </p:txBody>
      </p:sp>
    </p:spTree>
    <p:extLst>
      <p:ext uri="{BB962C8B-B14F-4D97-AF65-F5344CB8AC3E}">
        <p14:creationId xmlns:p14="http://schemas.microsoft.com/office/powerpoint/2010/main" val="9174570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E8A0B-01DE-49D1-B97C-CCACCD0944B4}"/>
              </a:ext>
            </a:extLst>
          </p:cNvPr>
          <p:cNvSpPr>
            <a:spLocks noGrp="1"/>
          </p:cNvSpPr>
          <p:nvPr>
            <p:ph type="title"/>
          </p:nvPr>
        </p:nvSpPr>
        <p:spPr/>
        <p:txBody>
          <a:bodyPr/>
          <a:lstStyle/>
          <a:p>
            <a:r>
              <a:rPr lang="en-US" dirty="0"/>
              <a:t>Executive Judgment</a:t>
            </a:r>
          </a:p>
        </p:txBody>
      </p:sp>
      <p:sp>
        <p:nvSpPr>
          <p:cNvPr id="3" name="Text Placeholder 2">
            <a:extLst>
              <a:ext uri="{FF2B5EF4-FFF2-40B4-BE49-F238E27FC236}">
                <a16:creationId xmlns:a16="http://schemas.microsoft.com/office/drawing/2014/main" id="{0F1ABB19-DEA3-42F4-BB4E-B5314AFE0681}"/>
              </a:ext>
            </a:extLst>
          </p:cNvPr>
          <p:cNvSpPr>
            <a:spLocks noGrp="1"/>
          </p:cNvSpPr>
          <p:nvPr>
            <p:ph type="body" sz="quarter" idx="17"/>
          </p:nvPr>
        </p:nvSpPr>
        <p:spPr/>
        <p:txBody>
          <a:bodyPr/>
          <a:lstStyle/>
          <a:p>
            <a:r>
              <a:rPr lang="en-US" sz="2400" b="1" dirty="0">
                <a:solidFill>
                  <a:srgbClr val="3083C5"/>
                </a:solidFill>
              </a:rPr>
              <a:t>Executive judgment </a:t>
            </a:r>
            <a:r>
              <a:rPr lang="en-US" sz="2400" dirty="0"/>
              <a:t>– A sales forecasting method based on the intuition of one or more executives</a:t>
            </a:r>
          </a:p>
          <a:p>
            <a:pPr lvl="1"/>
            <a:r>
              <a:rPr lang="en-US" dirty="0"/>
              <a:t>This approach is unscientific but expedient and inexpensive</a:t>
            </a:r>
          </a:p>
          <a:p>
            <a:pPr lvl="1"/>
            <a:r>
              <a:rPr lang="en-US" dirty="0"/>
              <a:t>It is not a very accurate method but may work well when product demand is relatively stable and the forecaster has years of market-related experience</a:t>
            </a:r>
          </a:p>
          <a:p>
            <a:pPr lvl="1"/>
            <a:r>
              <a:rPr lang="en-US" dirty="0"/>
              <a:t>Such forecasts may be too optimistic or pessimistic</a:t>
            </a:r>
          </a:p>
          <a:p>
            <a:pPr lvl="1"/>
            <a:r>
              <a:rPr lang="en-US" dirty="0"/>
              <a:t>The forecaster has only past experience as a guide for deciding where to go in the future</a:t>
            </a:r>
          </a:p>
          <a:p>
            <a:endParaRPr lang="en-US" dirty="0"/>
          </a:p>
        </p:txBody>
      </p:sp>
    </p:spTree>
    <p:extLst>
      <p:ext uri="{BB962C8B-B14F-4D97-AF65-F5344CB8AC3E}">
        <p14:creationId xmlns:p14="http://schemas.microsoft.com/office/powerpoint/2010/main" val="38243980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0DE06-A13E-42EF-B3D0-44A889A1F73D}"/>
              </a:ext>
            </a:extLst>
          </p:cNvPr>
          <p:cNvSpPr>
            <a:spLocks noGrp="1"/>
          </p:cNvSpPr>
          <p:nvPr>
            <p:ph type="title"/>
          </p:nvPr>
        </p:nvSpPr>
        <p:spPr/>
        <p:txBody>
          <a:bodyPr/>
          <a:lstStyle/>
          <a:p>
            <a:r>
              <a:rPr lang="en-US" dirty="0"/>
              <a:t>Surveys</a:t>
            </a:r>
          </a:p>
        </p:txBody>
      </p:sp>
      <p:sp>
        <p:nvSpPr>
          <p:cNvPr id="3" name="Text Placeholder 2">
            <a:extLst>
              <a:ext uri="{FF2B5EF4-FFF2-40B4-BE49-F238E27FC236}">
                <a16:creationId xmlns:a16="http://schemas.microsoft.com/office/drawing/2014/main" id="{148A7FC0-CA26-40E7-9AF1-DD3A41860461}"/>
              </a:ext>
            </a:extLst>
          </p:cNvPr>
          <p:cNvSpPr>
            <a:spLocks noGrp="1"/>
          </p:cNvSpPr>
          <p:nvPr>
            <p:ph type="body" sz="quarter" idx="17"/>
          </p:nvPr>
        </p:nvSpPr>
        <p:spPr>
          <a:xfrm>
            <a:off x="743576" y="1073434"/>
            <a:ext cx="10711543" cy="4995270"/>
          </a:xfrm>
        </p:spPr>
        <p:txBody>
          <a:bodyPr>
            <a:normAutofit lnSpcReduction="10000"/>
          </a:bodyPr>
          <a:lstStyle/>
          <a:p>
            <a:r>
              <a:rPr lang="en-US" sz="2200" b="1" dirty="0">
                <a:solidFill>
                  <a:srgbClr val="3083C5"/>
                </a:solidFill>
              </a:rPr>
              <a:t>Customer forecasting survey </a:t>
            </a:r>
            <a:r>
              <a:rPr lang="en-US" sz="2200" dirty="0"/>
              <a:t>– A survey of customers regarding the types and quantities of products they intend to buy during a specific period</a:t>
            </a:r>
          </a:p>
          <a:p>
            <a:pPr lvl="1"/>
            <a:r>
              <a:rPr lang="en-US" dirty="0"/>
              <a:t>May be useful to a business with relatively few customers</a:t>
            </a:r>
          </a:p>
          <a:p>
            <a:r>
              <a:rPr lang="en-US" sz="2200" b="1" dirty="0">
                <a:solidFill>
                  <a:srgbClr val="3083C5"/>
                </a:solidFill>
              </a:rPr>
              <a:t>Sales force forecasting survey </a:t>
            </a:r>
            <a:r>
              <a:rPr lang="en-US" sz="2200" dirty="0"/>
              <a:t>– A survey of a firm’s sales force regarding anticipated sales in their territories for a specific period</a:t>
            </a:r>
          </a:p>
          <a:p>
            <a:pPr lvl="1"/>
            <a:r>
              <a:rPr lang="en-US" dirty="0"/>
              <a:t>The sales staff is the company personnel closest to customers on a daily basis and, therefore, have first-hand knowledge about customers’ product needs</a:t>
            </a:r>
          </a:p>
          <a:p>
            <a:r>
              <a:rPr lang="en-US" sz="2200" b="1" dirty="0">
                <a:solidFill>
                  <a:srgbClr val="3083C5"/>
                </a:solidFill>
              </a:rPr>
              <a:t>Expert forecasting survey </a:t>
            </a:r>
            <a:r>
              <a:rPr lang="en-US" sz="2200" dirty="0"/>
              <a:t>– Sales forecasts prepared by experts outside the firm, such as economists, management consultants, advertising executives, or college professors</a:t>
            </a:r>
          </a:p>
          <a:p>
            <a:pPr lvl="1"/>
            <a:r>
              <a:rPr lang="en-US" dirty="0"/>
              <a:t>Using experts is a quick way to get information and is relatively inexpensive, but outsiders may be less motivated than company personnel to do an effective job</a:t>
            </a:r>
          </a:p>
          <a:p>
            <a:r>
              <a:rPr lang="en-US" sz="2200" b="1" dirty="0">
                <a:solidFill>
                  <a:srgbClr val="3083C5"/>
                </a:solidFill>
              </a:rPr>
              <a:t>Delphi technique </a:t>
            </a:r>
            <a:r>
              <a:rPr lang="en-US" sz="2200" dirty="0"/>
              <a:t>– A procedure in which experts create initial forecasts, submit them to the company for averaging, and then refine the forecasts</a:t>
            </a:r>
          </a:p>
          <a:p>
            <a:pPr lvl="1"/>
            <a:r>
              <a:rPr lang="en-US" dirty="0"/>
              <a:t>The ultimate goal in using this technique is to develop a highly reliable sales forecast</a:t>
            </a:r>
          </a:p>
          <a:p>
            <a:endParaRPr lang="en-US" dirty="0"/>
          </a:p>
        </p:txBody>
      </p:sp>
    </p:spTree>
    <p:extLst>
      <p:ext uri="{BB962C8B-B14F-4D97-AF65-F5344CB8AC3E}">
        <p14:creationId xmlns:p14="http://schemas.microsoft.com/office/powerpoint/2010/main" val="3515562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CABE3-94D5-4B53-AA0F-B11A44029253}"/>
              </a:ext>
            </a:extLst>
          </p:cNvPr>
          <p:cNvSpPr>
            <a:spLocks noGrp="1"/>
          </p:cNvSpPr>
          <p:nvPr>
            <p:ph type="title"/>
          </p:nvPr>
        </p:nvSpPr>
        <p:spPr/>
        <p:txBody>
          <a:bodyPr/>
          <a:lstStyle/>
          <a:p>
            <a:r>
              <a:rPr lang="en-US" dirty="0"/>
              <a:t>Time Series Analysis</a:t>
            </a:r>
          </a:p>
        </p:txBody>
      </p:sp>
      <p:sp>
        <p:nvSpPr>
          <p:cNvPr id="3" name="Text Placeholder 2">
            <a:extLst>
              <a:ext uri="{FF2B5EF4-FFF2-40B4-BE49-F238E27FC236}">
                <a16:creationId xmlns:a16="http://schemas.microsoft.com/office/drawing/2014/main" id="{1BBC201A-B79F-4834-A043-7B2F92356815}"/>
              </a:ext>
            </a:extLst>
          </p:cNvPr>
          <p:cNvSpPr>
            <a:spLocks noGrp="1"/>
          </p:cNvSpPr>
          <p:nvPr>
            <p:ph type="body" sz="quarter" idx="17"/>
          </p:nvPr>
        </p:nvSpPr>
        <p:spPr/>
        <p:txBody>
          <a:bodyPr/>
          <a:lstStyle/>
          <a:p>
            <a:r>
              <a:rPr lang="en-US" sz="2400" b="1" dirty="0">
                <a:solidFill>
                  <a:srgbClr val="3083C5"/>
                </a:solidFill>
              </a:rPr>
              <a:t>Time series analysis </a:t>
            </a:r>
            <a:r>
              <a:rPr lang="en-US" sz="2400" dirty="0"/>
              <a:t>– A forecasting method that uses historical sales data to discover patterns in the firm’s sales over time and generally involves trend, cycle, seasonal, and random factor analyses</a:t>
            </a:r>
          </a:p>
          <a:p>
            <a:r>
              <a:rPr lang="en-US" sz="2400" dirty="0"/>
              <a:t>In a time series analysis, a forecaster performs four types of analyses:</a:t>
            </a:r>
          </a:p>
          <a:p>
            <a:pPr lvl="1"/>
            <a:r>
              <a:rPr lang="en-US" b="1" dirty="0">
                <a:solidFill>
                  <a:srgbClr val="3083C5"/>
                </a:solidFill>
              </a:rPr>
              <a:t>Trend analysis </a:t>
            </a:r>
            <a:r>
              <a:rPr lang="en-US" dirty="0"/>
              <a:t>– An analysis that focuses on aggregate sales data over a period of many years to determine general trends in annual sales</a:t>
            </a:r>
          </a:p>
          <a:p>
            <a:pPr lvl="1"/>
            <a:r>
              <a:rPr lang="en-US" b="1" dirty="0">
                <a:solidFill>
                  <a:srgbClr val="3083C5"/>
                </a:solidFill>
              </a:rPr>
              <a:t>Cycle analysis </a:t>
            </a:r>
            <a:r>
              <a:rPr lang="en-US" dirty="0"/>
              <a:t>– An analysis of sales figures for a 3- to 5-year period to ascertain whether sales fluctuate in a consistent, periodic manner</a:t>
            </a:r>
          </a:p>
          <a:p>
            <a:pPr lvl="1"/>
            <a:r>
              <a:rPr lang="en-US" b="1" dirty="0">
                <a:solidFill>
                  <a:srgbClr val="3083C5"/>
                </a:solidFill>
              </a:rPr>
              <a:t>Seasonal analysis </a:t>
            </a:r>
            <a:r>
              <a:rPr lang="en-US" dirty="0"/>
              <a:t>– An analysis of daily, weekly, or monthly sales figures to evaluate the degree to which seasonal factors influence sales</a:t>
            </a:r>
          </a:p>
          <a:p>
            <a:pPr lvl="1"/>
            <a:r>
              <a:rPr lang="en-US" b="1" dirty="0">
                <a:solidFill>
                  <a:srgbClr val="3083C5"/>
                </a:solidFill>
              </a:rPr>
              <a:t>Random factor analysis </a:t>
            </a:r>
            <a:r>
              <a:rPr lang="en-US" dirty="0"/>
              <a:t>– An analysis attempting to attribute erratic sales variations to random, nonrecurrent events</a:t>
            </a:r>
          </a:p>
        </p:txBody>
      </p:sp>
    </p:spTree>
    <p:extLst>
      <p:ext uri="{BB962C8B-B14F-4D97-AF65-F5344CB8AC3E}">
        <p14:creationId xmlns:p14="http://schemas.microsoft.com/office/powerpoint/2010/main" val="10580310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F8C1-0A23-463F-AE8C-8003A75C622E}"/>
              </a:ext>
            </a:extLst>
          </p:cNvPr>
          <p:cNvSpPr>
            <a:spLocks noGrp="1"/>
          </p:cNvSpPr>
          <p:nvPr>
            <p:ph type="title"/>
          </p:nvPr>
        </p:nvSpPr>
        <p:spPr/>
        <p:txBody>
          <a:bodyPr/>
          <a:lstStyle/>
          <a:p>
            <a:r>
              <a:rPr lang="en-US" dirty="0"/>
              <a:t>Regression Analysis</a:t>
            </a:r>
          </a:p>
        </p:txBody>
      </p:sp>
      <p:sp>
        <p:nvSpPr>
          <p:cNvPr id="3" name="Text Placeholder 2">
            <a:extLst>
              <a:ext uri="{FF2B5EF4-FFF2-40B4-BE49-F238E27FC236}">
                <a16:creationId xmlns:a16="http://schemas.microsoft.com/office/drawing/2014/main" id="{DF30AA21-9368-4F83-A5D6-EC3EB96AD41B}"/>
              </a:ext>
            </a:extLst>
          </p:cNvPr>
          <p:cNvSpPr>
            <a:spLocks noGrp="1"/>
          </p:cNvSpPr>
          <p:nvPr>
            <p:ph type="body" sz="quarter" idx="17"/>
          </p:nvPr>
        </p:nvSpPr>
        <p:spPr/>
        <p:txBody>
          <a:bodyPr/>
          <a:lstStyle/>
          <a:p>
            <a:r>
              <a:rPr lang="en-US" sz="2400" b="1" dirty="0">
                <a:solidFill>
                  <a:srgbClr val="3083C5"/>
                </a:solidFill>
              </a:rPr>
              <a:t>Regression analysis </a:t>
            </a:r>
            <a:r>
              <a:rPr lang="en-US" sz="2400" dirty="0"/>
              <a:t>– A method of predicting sales based on finding a relationship between past sales and one or more independent variables, such as population or income</a:t>
            </a:r>
          </a:p>
          <a:p>
            <a:pPr lvl="1"/>
            <a:r>
              <a:rPr lang="en-US" sz="2400" dirty="0"/>
              <a:t>Simple regression analysis uses one independent variable</a:t>
            </a:r>
          </a:p>
          <a:p>
            <a:pPr lvl="1"/>
            <a:r>
              <a:rPr lang="en-US" sz="2400" dirty="0"/>
              <a:t>Multiple regression analysis includes two or more independent variables</a:t>
            </a:r>
          </a:p>
          <a:p>
            <a:endParaRPr lang="en-US" dirty="0"/>
          </a:p>
        </p:txBody>
      </p:sp>
    </p:spTree>
    <p:extLst>
      <p:ext uri="{BB962C8B-B14F-4D97-AF65-F5344CB8AC3E}">
        <p14:creationId xmlns:p14="http://schemas.microsoft.com/office/powerpoint/2010/main" val="24113322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836AE-7681-4B8A-B25F-DB57EC2ED2F5}"/>
              </a:ext>
            </a:extLst>
          </p:cNvPr>
          <p:cNvSpPr>
            <a:spLocks noGrp="1"/>
          </p:cNvSpPr>
          <p:nvPr>
            <p:ph type="title"/>
          </p:nvPr>
        </p:nvSpPr>
        <p:spPr/>
        <p:txBody>
          <a:bodyPr/>
          <a:lstStyle/>
          <a:p>
            <a:r>
              <a:rPr lang="en-US" dirty="0"/>
              <a:t>Market Tests </a:t>
            </a:r>
            <a:r>
              <a:rPr lang="en-US" sz="1800" dirty="0"/>
              <a:t>(slide 1 of 2)</a:t>
            </a:r>
          </a:p>
        </p:txBody>
      </p:sp>
      <p:sp>
        <p:nvSpPr>
          <p:cNvPr id="3" name="Text Placeholder 2">
            <a:extLst>
              <a:ext uri="{FF2B5EF4-FFF2-40B4-BE49-F238E27FC236}">
                <a16:creationId xmlns:a16="http://schemas.microsoft.com/office/drawing/2014/main" id="{E07AA3E4-095D-4AB0-BB5D-EC95E45A8137}"/>
              </a:ext>
            </a:extLst>
          </p:cNvPr>
          <p:cNvSpPr>
            <a:spLocks noGrp="1"/>
          </p:cNvSpPr>
          <p:nvPr>
            <p:ph type="body" sz="quarter" idx="17"/>
          </p:nvPr>
        </p:nvSpPr>
        <p:spPr>
          <a:xfrm>
            <a:off x="743576" y="1465045"/>
            <a:ext cx="10711543" cy="4394200"/>
          </a:xfrm>
        </p:spPr>
        <p:txBody>
          <a:bodyPr/>
          <a:lstStyle/>
          <a:p>
            <a:r>
              <a:rPr lang="en-US" sz="2400" b="1" dirty="0">
                <a:solidFill>
                  <a:srgbClr val="3083C5"/>
                </a:solidFill>
              </a:rPr>
              <a:t>Market test </a:t>
            </a:r>
            <a:r>
              <a:rPr lang="en-US" sz="2400" dirty="0"/>
              <a:t>– Making a product available to buyers in one or more test areas and measuring purchases and consumer responses to marketing efforts</a:t>
            </a:r>
          </a:p>
          <a:p>
            <a:r>
              <a:rPr lang="en-US" sz="2400" dirty="0">
                <a:solidFill>
                  <a:srgbClr val="004A78"/>
                </a:solidFill>
              </a:rPr>
              <a:t>Advantages:</a:t>
            </a:r>
          </a:p>
          <a:p>
            <a:pPr lvl="1"/>
            <a:r>
              <a:rPr lang="en-US" dirty="0"/>
              <a:t>Effective for forecasting sales of new products or of existing products in new geographic areas</a:t>
            </a:r>
          </a:p>
          <a:p>
            <a:pPr lvl="1"/>
            <a:r>
              <a:rPr lang="en-US" dirty="0"/>
              <a:t>Gives a marketer an opportunity to test the success of various elements of the </a:t>
            </a:r>
            <a:br>
              <a:rPr lang="en-US" dirty="0"/>
            </a:br>
            <a:r>
              <a:rPr lang="en-US" dirty="0"/>
              <a:t>marketing mix</a:t>
            </a:r>
          </a:p>
          <a:p>
            <a:pPr marL="290513" lvl="1" indent="-290513">
              <a:buFont typeface="Arial" panose="020B0604020202020204" pitchFamily="34" charset="0"/>
              <a:buChar char="•"/>
            </a:pPr>
            <a:r>
              <a:rPr lang="en-US" sz="2400" dirty="0"/>
              <a:t>Disadvantages:</a:t>
            </a:r>
          </a:p>
          <a:p>
            <a:pPr lvl="1"/>
            <a:r>
              <a:rPr lang="en-US" dirty="0"/>
              <a:t>Time-consuming and expensive</a:t>
            </a:r>
          </a:p>
          <a:p>
            <a:pPr lvl="1"/>
            <a:r>
              <a:rPr lang="en-US" dirty="0"/>
              <a:t>Uncertainty that customer response represents the total market response or that such a response will continue in the future</a:t>
            </a:r>
          </a:p>
          <a:p>
            <a:endParaRPr lang="en-US" dirty="0"/>
          </a:p>
        </p:txBody>
      </p:sp>
    </p:spTree>
    <p:extLst>
      <p:ext uri="{BB962C8B-B14F-4D97-AF65-F5344CB8AC3E}">
        <p14:creationId xmlns:p14="http://schemas.microsoft.com/office/powerpoint/2010/main" val="2449618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B0DB5-9D0D-4A8B-8463-4371C67047C4}"/>
              </a:ext>
            </a:extLst>
          </p:cNvPr>
          <p:cNvSpPr>
            <a:spLocks noGrp="1"/>
          </p:cNvSpPr>
          <p:nvPr>
            <p:ph type="title"/>
          </p:nvPr>
        </p:nvSpPr>
        <p:spPr/>
        <p:txBody>
          <a:bodyPr/>
          <a:lstStyle/>
          <a:p>
            <a:r>
              <a:rPr lang="en-US" dirty="0"/>
              <a:t>Using Multiple Forecasting Methods</a:t>
            </a:r>
          </a:p>
        </p:txBody>
      </p:sp>
      <p:sp>
        <p:nvSpPr>
          <p:cNvPr id="3" name="Text Placeholder 2">
            <a:extLst>
              <a:ext uri="{FF2B5EF4-FFF2-40B4-BE49-F238E27FC236}">
                <a16:creationId xmlns:a16="http://schemas.microsoft.com/office/drawing/2014/main" id="{A852C346-1804-4213-ACCF-E34BF9BE6F30}"/>
              </a:ext>
            </a:extLst>
          </p:cNvPr>
          <p:cNvSpPr>
            <a:spLocks noGrp="1"/>
          </p:cNvSpPr>
          <p:nvPr>
            <p:ph type="body" sz="quarter" idx="17"/>
          </p:nvPr>
        </p:nvSpPr>
        <p:spPr/>
        <p:txBody>
          <a:bodyPr/>
          <a:lstStyle/>
          <a:p>
            <a:r>
              <a:rPr lang="en-US" sz="2400" dirty="0"/>
              <a:t>Most firms use several forecasting techniques for a variety of reasons:</a:t>
            </a:r>
          </a:p>
          <a:p>
            <a:pPr lvl="1"/>
            <a:r>
              <a:rPr lang="en-US" sz="2400" dirty="0"/>
              <a:t>Is forced to use multiple methods when marketing diverse product lines</a:t>
            </a:r>
          </a:p>
          <a:p>
            <a:pPr lvl="1"/>
            <a:r>
              <a:rPr lang="en-US" sz="2400" dirty="0"/>
              <a:t>May use multiple methods for a single product line when the product is sold in different market segments</a:t>
            </a:r>
          </a:p>
          <a:p>
            <a:pPr lvl="1"/>
            <a:r>
              <a:rPr lang="en-US" sz="2400" dirty="0"/>
              <a:t>Variation in the length of forecasts may call for using several forecasting methods</a:t>
            </a:r>
          </a:p>
          <a:p>
            <a:pPr lvl="1"/>
            <a:r>
              <a:rPr lang="en-US" sz="2400" dirty="0"/>
              <a:t>Sometimes a marketer verifies results of one method by using one or more other methods and comparing outcomes</a:t>
            </a:r>
          </a:p>
          <a:p>
            <a:endParaRPr lang="en-US" dirty="0"/>
          </a:p>
        </p:txBody>
      </p:sp>
    </p:spTree>
    <p:extLst>
      <p:ext uri="{BB962C8B-B14F-4D97-AF65-F5344CB8AC3E}">
        <p14:creationId xmlns:p14="http://schemas.microsoft.com/office/powerpoint/2010/main" val="2048016920"/>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Presentation1" id="{276F6C23-6457-4163-906F-9FD71B1D340C}" vid="{9A4A37B5-06EA-4573-8274-FD94E47E4E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4" ma:contentTypeDescription="Create a new document." ma:contentTypeScope="" ma:versionID="13cd67f17b090a1b391f7245edbc7355">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dda832b008c2b82ba52d3e557a65e74e"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9BA192-EF86-48DF-982C-2C526A268392}">
  <ds:schemaRefs>
    <ds:schemaRef ds:uri="http://purl.org/dc/elements/1.1/"/>
    <ds:schemaRef ds:uri="d5280b9f-0d25-4ffb-96bc-3c5ae659ff52"/>
    <ds:schemaRef ds:uri="http://schemas.microsoft.com/office/infopath/2007/PartnerControls"/>
    <ds:schemaRef ds:uri="http://purl.org/dc/terms/"/>
    <ds:schemaRef ds:uri="http://schemas.microsoft.com/office/2006/metadata/properties"/>
    <ds:schemaRef ds:uri="105CED8A-AF0E-4AD8-9238-2F7FF36232F4"/>
    <ds:schemaRef ds:uri="http://schemas.microsoft.com/office/2006/documentManagement/types"/>
    <ds:schemaRef ds:uri="http://schemas.openxmlformats.org/package/2006/metadata/core-properties"/>
    <ds:schemaRef ds:uri="105ced8a-af0e-4ad8-9238-2f7ff36232f4"/>
    <ds:schemaRef ds:uri="http://www.w3.org/XML/1998/namespace"/>
    <ds:schemaRef ds:uri="http://purl.org/dc/dcmitype/"/>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67F4A317-DC40-4ADB-B96B-289F02BB6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235</TotalTime>
  <Words>3141</Words>
  <Application>Microsoft Office PowerPoint</Application>
  <PresentationFormat>Widescreen</PresentationFormat>
  <Paragraphs>281</Paragraphs>
  <Slides>46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Arial</vt:lpstr>
      <vt:lpstr>Calibri</vt:lpstr>
      <vt:lpstr>Helvetica</vt:lpstr>
      <vt:lpstr>LucidaGrande</vt:lpstr>
      <vt:lpstr>Open Sans</vt:lpstr>
      <vt:lpstr>Summer Font</vt:lpstr>
      <vt:lpstr>Office Theme</vt:lpstr>
      <vt:lpstr>Target Markets: Segmentation and Evaluation </vt:lpstr>
      <vt:lpstr>Learning Objectives</vt:lpstr>
      <vt:lpstr>What Are Markets?</vt:lpstr>
      <vt:lpstr>Figure 6.1 – Target Market Selection Process</vt:lpstr>
      <vt:lpstr>Step 1: Identify the Appropriate Targeting Strategy</vt:lpstr>
      <vt:lpstr>Figure 6.2 – Targeting Strategies (slide 1 of 3)</vt:lpstr>
      <vt:lpstr>Figure 6.2 – Targeting Strategies (slide 2 of 3)</vt:lpstr>
      <vt:lpstr>Figure 6.2 – Targeting Strategies (slide 3 of 3)</vt:lpstr>
      <vt:lpstr>Undifferentiated  Targeting Strategy</vt:lpstr>
      <vt:lpstr>Concentrated Targeting Strategy  through Market Segmentation (slide 1 of 3)</vt:lpstr>
      <vt:lpstr>Concentrated Targeting Strategy  through Market Segmentation (slide 2 of 3)</vt:lpstr>
      <vt:lpstr>Concentrated Targeting Strategy  through Market Segmentation (slide 3 of 3)</vt:lpstr>
      <vt:lpstr>Differentiated Targeting Strategy  through Market Segmentation</vt:lpstr>
      <vt:lpstr>Step 2: Determine Which Segmentation Variables to Use</vt:lpstr>
      <vt:lpstr>Variables for Segmenting Consumer Markets</vt:lpstr>
      <vt:lpstr>Figure 6.3 – Segmentation Variables for Consumer Markets</vt:lpstr>
      <vt:lpstr>Demographic Variables (slide 1 of 5)</vt:lpstr>
      <vt:lpstr>Figure 6.4 – Spending Levels by Age Groups for Selected Product Categories</vt:lpstr>
      <vt:lpstr>Demographic Variables (slide 2 of 5)</vt:lpstr>
      <vt:lpstr>Demographic Variables (slide 3 of 5)</vt:lpstr>
      <vt:lpstr>Demographic Variables (slide 4 of 5)</vt:lpstr>
      <vt:lpstr>Demographic Variables (slide 5 of 5)</vt:lpstr>
      <vt:lpstr>Figure 6.5 – Family Life Cycle Stages as a Percentage of All Households</vt:lpstr>
      <vt:lpstr>Geographic Variables (slide 1 of 2)</vt:lpstr>
      <vt:lpstr>Geographic Variables (slide 2 of 2)</vt:lpstr>
      <vt:lpstr>Psychographic Variables (slide 1 of 3)</vt:lpstr>
      <vt:lpstr>Psychographic Variables (slide 2 of 3)</vt:lpstr>
      <vt:lpstr>Psychographic Variables (slide 3 of 3)</vt:lpstr>
      <vt:lpstr>Behavioristic Variables</vt:lpstr>
      <vt:lpstr>Variables for Segmenting Business Markets</vt:lpstr>
      <vt:lpstr>Step 3: Develop Market  Segment Profiles (slide 1 of 2)</vt:lpstr>
      <vt:lpstr>Step 3: Develop Market  Segment Profiles (slide 2 of 2)</vt:lpstr>
      <vt:lpstr>Step 4: Evaluate Relevant Market Segments</vt:lpstr>
      <vt:lpstr>Sales Estimates (slide 1 of 2)</vt:lpstr>
      <vt:lpstr>Sales Estimates (slide 2 of 2)</vt:lpstr>
      <vt:lpstr>Competitive Assessment (slide 1 of 2)</vt:lpstr>
      <vt:lpstr>Cost Estimates</vt:lpstr>
      <vt:lpstr>Step 5: Select Specific Target Markets</vt:lpstr>
      <vt:lpstr>Developing Sales Forecasts (slide 1 of 2)</vt:lpstr>
      <vt:lpstr>Developing Sales Forecasts (slide 2 of 2)</vt:lpstr>
      <vt:lpstr>Executive Judgment</vt:lpstr>
      <vt:lpstr>Surveys</vt:lpstr>
      <vt:lpstr>Time Series Analysis</vt:lpstr>
      <vt:lpstr>Regression Analysis</vt:lpstr>
      <vt:lpstr>Market Tests (slide 1 of 2)</vt:lpstr>
      <vt:lpstr>Using Multiple Forecasting Methods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Triola, Courtney A</dc:creator>
  <cp:lastModifiedBy>Janneck, Allie K</cp:lastModifiedBy>
  <cp:revision>24</cp:revision>
  <cp:lastPrinted>2016-10-03T15:29:39Z</cp:lastPrinted>
  <dcterms:created xsi:type="dcterms:W3CDTF">2017-12-08T21:17:47Z</dcterms:created>
  <dcterms:modified xsi:type="dcterms:W3CDTF">2018-11-21T14:06:22Z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