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7"/>
  </p:notesMasterIdLst>
  <p:handoutMasterIdLst>
    <p:handoutMasterId r:id="rId58"/>
  </p:handoutMasterIdLst>
  <p:sldIdLst>
    <p:sldId id="264" r:id="rId5"/>
    <p:sldId id="257" r:id="rId6"/>
    <p:sldId id="265" r:id="rId7"/>
    <p:sldId id="269" r:id="rId8"/>
    <p:sldId id="270" r:id="rId9"/>
    <p:sldId id="271" r:id="rId10"/>
    <p:sldId id="272" r:id="rId11"/>
    <p:sldId id="324" r:id="rId12"/>
    <p:sldId id="274" r:id="rId13"/>
    <p:sldId id="325" r:id="rId14"/>
    <p:sldId id="277" r:id="rId15"/>
    <p:sldId id="278" r:id="rId16"/>
    <p:sldId id="280" r:id="rId17"/>
    <p:sldId id="326" r:id="rId18"/>
    <p:sldId id="327" r:id="rId19"/>
    <p:sldId id="284" r:id="rId20"/>
    <p:sldId id="285" r:id="rId21"/>
    <p:sldId id="286" r:id="rId22"/>
    <p:sldId id="287" r:id="rId23"/>
    <p:sldId id="288" r:id="rId24"/>
    <p:sldId id="289" r:id="rId25"/>
    <p:sldId id="290" r:id="rId26"/>
    <p:sldId id="291" r:id="rId27"/>
    <p:sldId id="292" r:id="rId28"/>
    <p:sldId id="294" r:id="rId29"/>
    <p:sldId id="328" r:id="rId30"/>
    <p:sldId id="296" r:id="rId31"/>
    <p:sldId id="297" r:id="rId32"/>
    <p:sldId id="298" r:id="rId33"/>
    <p:sldId id="300" r:id="rId34"/>
    <p:sldId id="301" r:id="rId35"/>
    <p:sldId id="329" r:id="rId36"/>
    <p:sldId id="303" r:id="rId37"/>
    <p:sldId id="299" r:id="rId38"/>
    <p:sldId id="330" r:id="rId39"/>
    <p:sldId id="305" r:id="rId40"/>
    <p:sldId id="307" r:id="rId41"/>
    <p:sldId id="308" r:id="rId42"/>
    <p:sldId id="309" r:id="rId43"/>
    <p:sldId id="310" r:id="rId44"/>
    <p:sldId id="311" r:id="rId45"/>
    <p:sldId id="331" r:id="rId46"/>
    <p:sldId id="313" r:id="rId47"/>
    <p:sldId id="314" r:id="rId48"/>
    <p:sldId id="315" r:id="rId49"/>
    <p:sldId id="316" r:id="rId50"/>
    <p:sldId id="317" r:id="rId51"/>
    <p:sldId id="318" r:id="rId52"/>
    <p:sldId id="319" r:id="rId53"/>
    <p:sldId id="320" r:id="rId54"/>
    <p:sldId id="323" r:id="rId55"/>
    <p:sldId id="322" r:id="rId5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298"/>
    <a:srgbClr val="004A7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86433" autoAdjust="0"/>
  </p:normalViewPr>
  <p:slideViewPr>
    <p:cSldViewPr snapToGrid="0" snapToObjects="1">
      <p:cViewPr varScale="1">
        <p:scale>
          <a:sx n="102" d="100"/>
          <a:sy n="102" d="100"/>
        </p:scale>
        <p:origin x="132" y="13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11/26/2018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11</a:t>
            </a:r>
          </a:p>
        </p:txBody>
      </p:sp>
      <p:sp>
        <p:nvSpPr>
          <p:cNvPr id="5" name="Title 4"/>
          <p:cNvSpPr>
            <a:spLocks noGrp="1"/>
          </p:cNvSpPr>
          <p:nvPr>
            <p:ph type="title"/>
          </p:nvPr>
        </p:nvSpPr>
        <p:spPr>
          <a:xfrm>
            <a:off x="4798480" y="4153509"/>
            <a:ext cx="6402684" cy="672105"/>
          </a:xfrm>
        </p:spPr>
        <p:txBody>
          <a:bodyPr/>
          <a:lstStyle/>
          <a:p>
            <a:r>
              <a:rPr lang="en-US" sz="3200" dirty="0"/>
              <a:t>Product Concepts, Branding, and Packaging</a:t>
            </a:r>
            <a:br>
              <a:rPr lang="en-US" sz="3200" dirty="0"/>
            </a:br>
            <a:br>
              <a:rPr lang="en-US" sz="3200" dirty="0"/>
            </a:b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a:xfrm>
            <a:off x="622738" y="1289683"/>
            <a:ext cx="10832381" cy="4598738"/>
          </a:xfrm>
        </p:spPr>
        <p:txBody>
          <a:bodyPr/>
          <a:lstStyle/>
          <a:p>
            <a:pPr marL="1320800" indent="-1320800">
              <a:tabLst>
                <a:tab pos="1320800" algn="l"/>
              </a:tabLst>
            </a:pPr>
            <a:r>
              <a:rPr lang="en-US" b="1" dirty="0">
                <a:solidFill>
                  <a:srgbClr val="3083C5"/>
                </a:solidFill>
              </a:rPr>
              <a:t>LO 11-1</a:t>
            </a:r>
            <a:r>
              <a:rPr lang="en-US" dirty="0"/>
              <a:t>	Define the concept of a product.</a:t>
            </a:r>
          </a:p>
          <a:p>
            <a:pPr marL="1320800" indent="-1320800">
              <a:tabLst>
                <a:tab pos="1320800" algn="l"/>
              </a:tabLst>
            </a:pPr>
            <a:r>
              <a:rPr lang="en-US" b="1" dirty="0">
                <a:solidFill>
                  <a:srgbClr val="3083C5"/>
                </a:solidFill>
              </a:rPr>
              <a:t>LO 11-2</a:t>
            </a:r>
            <a:r>
              <a:rPr lang="en-US" dirty="0"/>
              <a:t>	Discuss how products are classified.</a:t>
            </a:r>
          </a:p>
          <a:p>
            <a:pPr marL="1320800" indent="-1320800">
              <a:tabLst>
                <a:tab pos="1320800" algn="l"/>
              </a:tabLst>
            </a:pPr>
            <a:r>
              <a:rPr lang="en-US" b="1" dirty="0">
                <a:solidFill>
                  <a:srgbClr val="0070C0"/>
                </a:solidFill>
              </a:rPr>
              <a:t>LO 11-3	</a:t>
            </a:r>
            <a:r>
              <a:rPr lang="en-US" dirty="0"/>
              <a:t>Explain the concepts of product line and product mix and how they </a:t>
            </a:r>
            <a:br>
              <a:rPr lang="en-US" dirty="0"/>
            </a:br>
            <a:r>
              <a:rPr lang="en-US" dirty="0"/>
              <a:t>are related.</a:t>
            </a:r>
          </a:p>
          <a:p>
            <a:pPr marL="1320800" indent="-1320800">
              <a:tabLst>
                <a:tab pos="1320800" algn="l"/>
              </a:tabLst>
            </a:pPr>
            <a:r>
              <a:rPr lang="en-US" b="1" dirty="0">
                <a:solidFill>
                  <a:srgbClr val="0070C0"/>
                </a:solidFill>
              </a:rPr>
              <a:t>LO 11-4	</a:t>
            </a:r>
            <a:r>
              <a:rPr lang="en-US" dirty="0"/>
              <a:t>Explore the product life cycle and its impact on marketing strategies.</a:t>
            </a:r>
            <a:endParaRPr lang="en-US" b="1" dirty="0">
              <a:solidFill>
                <a:srgbClr val="0070C0"/>
              </a:solidFill>
            </a:endParaRPr>
          </a:p>
          <a:p>
            <a:pPr marL="1320800" indent="-1320800">
              <a:tabLst>
                <a:tab pos="1320800" algn="l"/>
              </a:tabLst>
            </a:pPr>
            <a:r>
              <a:rPr lang="en-US" b="1" dirty="0">
                <a:solidFill>
                  <a:srgbClr val="0070C0"/>
                </a:solidFill>
              </a:rPr>
              <a:t>LO 11-5	</a:t>
            </a:r>
            <a:r>
              <a:rPr lang="en-US" dirty="0"/>
              <a:t>Discuss the product adoption process.</a:t>
            </a:r>
          </a:p>
          <a:p>
            <a:pPr marL="1320800" indent="-1320800">
              <a:tabLst>
                <a:tab pos="1320800" algn="l"/>
              </a:tabLst>
            </a:pPr>
            <a:r>
              <a:rPr lang="en-US" b="1" dirty="0">
                <a:solidFill>
                  <a:srgbClr val="0070C0"/>
                </a:solidFill>
              </a:rPr>
              <a:t>LO 11-6	</a:t>
            </a:r>
            <a:r>
              <a:rPr lang="en-US" dirty="0"/>
              <a:t>Explain the major components of branding, including brand types, branding strategies, and brand protection.</a:t>
            </a:r>
            <a:endParaRPr lang="en-US" b="1" dirty="0">
              <a:solidFill>
                <a:srgbClr val="0070C0"/>
              </a:solidFill>
            </a:endParaRPr>
          </a:p>
          <a:p>
            <a:pPr marL="1320800" indent="-1320800">
              <a:tabLst>
                <a:tab pos="1320800" algn="l"/>
              </a:tabLst>
            </a:pPr>
            <a:r>
              <a:rPr lang="en-US" b="1" dirty="0">
                <a:solidFill>
                  <a:srgbClr val="0070C0"/>
                </a:solidFill>
              </a:rPr>
              <a:t>LO 11-7	</a:t>
            </a:r>
            <a:r>
              <a:rPr lang="en-US" dirty="0"/>
              <a:t>Describe the major packaging functions, design considerations, and how packaging is used in marketing strategies.</a:t>
            </a:r>
          </a:p>
          <a:p>
            <a:pPr marL="1320800" indent="-1320800">
              <a:tabLst>
                <a:tab pos="1320800" algn="l"/>
              </a:tabLst>
            </a:pPr>
            <a:r>
              <a:rPr lang="en-US" b="1" dirty="0">
                <a:solidFill>
                  <a:srgbClr val="0070C0"/>
                </a:solidFill>
              </a:rPr>
              <a:t>LO 11-8	</a:t>
            </a:r>
            <a:r>
              <a:rPr lang="en-US" dirty="0"/>
              <a:t>Identify the functions of labeling and legal issues related to labeling.</a:t>
            </a:r>
            <a:endParaRPr lang="en-US" b="1" dirty="0">
              <a:solidFill>
                <a:srgbClr val="0070C0"/>
              </a:solidFill>
            </a:endParaRPr>
          </a:p>
          <a:p>
            <a:pPr marL="1320800" indent="-1320800">
              <a:tabLst>
                <a:tab pos="1320800" algn="l"/>
              </a:tabLst>
            </a:pPr>
            <a:endParaRPr lang="en-US" b="1" dirty="0">
              <a:solidFill>
                <a:srgbClr val="0070C0"/>
              </a:solidFill>
            </a:endParaRPr>
          </a:p>
          <a:p>
            <a:pPr marL="1320800" indent="-1320800">
              <a:tabLst>
                <a:tab pos="1320800" algn="l"/>
              </a:tabLst>
            </a:pPr>
            <a:endParaRPr lang="en-US" b="1" dirty="0">
              <a:solidFill>
                <a:srgbClr val="0070C0"/>
              </a:solidFill>
            </a:endParaRPr>
          </a:p>
          <a:p>
            <a:pPr marL="1320800" indent="-1320800">
              <a:tabLst>
                <a:tab pos="1320800" algn="l"/>
              </a:tabLst>
            </a:pPr>
            <a:endParaRPr lang="en-US" b="1" dirty="0">
              <a:solidFill>
                <a:srgbClr val="0070C0"/>
              </a:solidFill>
            </a:endParaRPr>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 Product?</a:t>
            </a:r>
          </a:p>
        </p:txBody>
      </p:sp>
      <p:sp>
        <p:nvSpPr>
          <p:cNvPr id="2" name="Text Placeholder 1"/>
          <p:cNvSpPr>
            <a:spLocks noGrp="1"/>
          </p:cNvSpPr>
          <p:nvPr>
            <p:ph type="body" sz="quarter" idx="17"/>
          </p:nvPr>
        </p:nvSpPr>
        <p:spPr>
          <a:xfrm>
            <a:off x="743576" y="1366787"/>
            <a:ext cx="10711543" cy="4665713"/>
          </a:xfrm>
        </p:spPr>
        <p:txBody>
          <a:bodyPr/>
          <a:lstStyle/>
          <a:p>
            <a:r>
              <a:rPr lang="en-US" sz="2400" dirty="0"/>
              <a:t>A </a:t>
            </a:r>
            <a:r>
              <a:rPr lang="en-US" sz="2400" i="1" dirty="0"/>
              <a:t>product</a:t>
            </a:r>
            <a:r>
              <a:rPr lang="en-US" sz="2400" dirty="0"/>
              <a:t> is a good, a service, or an idea received in an exchange</a:t>
            </a:r>
          </a:p>
          <a:p>
            <a:r>
              <a:rPr lang="en-US" sz="2400" b="1" dirty="0">
                <a:solidFill>
                  <a:srgbClr val="3083C5"/>
                </a:solidFill>
              </a:rPr>
              <a:t>Good</a:t>
            </a:r>
            <a:r>
              <a:rPr lang="en-US" sz="2400" dirty="0"/>
              <a:t> – A tangible, physical entity</a:t>
            </a:r>
          </a:p>
          <a:p>
            <a:r>
              <a:rPr lang="en-US" sz="2400" b="1" dirty="0">
                <a:solidFill>
                  <a:srgbClr val="3083C5"/>
                </a:solidFill>
              </a:rPr>
              <a:t>Service</a:t>
            </a:r>
            <a:r>
              <a:rPr lang="en-US" sz="2400" dirty="0"/>
              <a:t> – An intangible result of the application of human and mechanical efforts to people or objects</a:t>
            </a:r>
          </a:p>
          <a:p>
            <a:r>
              <a:rPr lang="en-US" sz="2400" b="1" dirty="0">
                <a:solidFill>
                  <a:srgbClr val="3083C5"/>
                </a:solidFill>
              </a:rPr>
              <a:t>Idea</a:t>
            </a:r>
            <a:r>
              <a:rPr lang="en-US" sz="2400" dirty="0"/>
              <a:t> – A concept, philosophy, image, or issue</a:t>
            </a:r>
          </a:p>
          <a:p>
            <a:r>
              <a:rPr lang="en-US" sz="2400" dirty="0"/>
              <a:t>A product can be either tangible or intangible and includes functional, social, and psychological utilities or benefits</a:t>
            </a:r>
          </a:p>
          <a:p>
            <a:r>
              <a:rPr lang="en-US" sz="2400" dirty="0"/>
              <a:t>A total product offers three independent elements:</a:t>
            </a:r>
          </a:p>
          <a:p>
            <a:pPr lvl="1"/>
            <a:r>
              <a:rPr lang="en-US" dirty="0"/>
              <a:t>The core product</a:t>
            </a:r>
          </a:p>
          <a:p>
            <a:pPr lvl="1"/>
            <a:r>
              <a:rPr lang="en-US" dirty="0"/>
              <a:t>Its supplemental features</a:t>
            </a:r>
          </a:p>
          <a:p>
            <a:pPr lvl="1"/>
            <a:r>
              <a:rPr lang="en-US" dirty="0"/>
              <a:t>Its symbolic or experiential benefits</a:t>
            </a:r>
          </a:p>
          <a:p>
            <a:endParaRPr lang="en-US" dirty="0"/>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Core Product</a:t>
            </a:r>
          </a:p>
        </p:txBody>
      </p:sp>
      <p:sp>
        <p:nvSpPr>
          <p:cNvPr id="2" name="Text Placeholder 1"/>
          <p:cNvSpPr>
            <a:spLocks noGrp="1"/>
          </p:cNvSpPr>
          <p:nvPr>
            <p:ph type="body" sz="quarter" idx="17"/>
          </p:nvPr>
        </p:nvSpPr>
        <p:spPr/>
        <p:txBody>
          <a:bodyPr/>
          <a:lstStyle/>
          <a:p>
            <a:r>
              <a:rPr lang="en-US" sz="2400" dirty="0"/>
              <a:t>Consists of a product’s fundamental utility or main benefit</a:t>
            </a:r>
          </a:p>
          <a:p>
            <a:r>
              <a:rPr lang="en-US" sz="2400" dirty="0"/>
              <a:t>Is usually a fundamental need of the consumer</a:t>
            </a:r>
          </a:p>
          <a:p>
            <a:endParaRPr lang="en-US" dirty="0"/>
          </a:p>
        </p:txBody>
      </p:sp>
    </p:spTree>
    <p:extLst>
      <p:ext uri="{BB962C8B-B14F-4D97-AF65-F5344CB8AC3E}">
        <p14:creationId xmlns:p14="http://schemas.microsoft.com/office/powerpoint/2010/main" val="166433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Supplemental Features</a:t>
            </a:r>
          </a:p>
        </p:txBody>
      </p:sp>
      <p:sp>
        <p:nvSpPr>
          <p:cNvPr id="2" name="Text Placeholder 1"/>
          <p:cNvSpPr>
            <a:spLocks noGrp="1"/>
          </p:cNvSpPr>
          <p:nvPr>
            <p:ph type="body" sz="quarter" idx="17"/>
          </p:nvPr>
        </p:nvSpPr>
        <p:spPr>
          <a:xfrm>
            <a:off x="743576" y="1453415"/>
            <a:ext cx="10711543" cy="4579085"/>
          </a:xfrm>
        </p:spPr>
        <p:txBody>
          <a:bodyPr/>
          <a:lstStyle/>
          <a:p>
            <a:r>
              <a:rPr lang="en-US" sz="2400" dirty="0"/>
              <a:t>Provide added value or attributes that are in addition to the product’s core utility or benefit</a:t>
            </a:r>
          </a:p>
          <a:p>
            <a:r>
              <a:rPr lang="en-US" sz="2400" dirty="0"/>
              <a:t>Often include perks such as:</a:t>
            </a:r>
          </a:p>
          <a:p>
            <a:pPr lvl="1"/>
            <a:r>
              <a:rPr lang="en-US" dirty="0"/>
              <a:t>Free installation</a:t>
            </a:r>
          </a:p>
          <a:p>
            <a:pPr lvl="1"/>
            <a:r>
              <a:rPr lang="en-US" dirty="0"/>
              <a:t>Guarantees</a:t>
            </a:r>
          </a:p>
          <a:p>
            <a:pPr lvl="1"/>
            <a:r>
              <a:rPr lang="en-US" dirty="0"/>
              <a:t>Product information</a:t>
            </a:r>
          </a:p>
          <a:p>
            <a:pPr lvl="1"/>
            <a:r>
              <a:rPr lang="en-US" dirty="0"/>
              <a:t>Promises of repair or maintenance</a:t>
            </a:r>
          </a:p>
          <a:p>
            <a:pPr lvl="1"/>
            <a:r>
              <a:rPr lang="en-US" dirty="0"/>
              <a:t>Delivery</a:t>
            </a:r>
          </a:p>
          <a:p>
            <a:pPr lvl="1"/>
            <a:r>
              <a:rPr lang="en-US" dirty="0"/>
              <a:t>Training</a:t>
            </a:r>
          </a:p>
          <a:p>
            <a:pPr lvl="1"/>
            <a:r>
              <a:rPr lang="en-US" dirty="0"/>
              <a:t>Financing</a:t>
            </a:r>
          </a:p>
          <a:p>
            <a:pPr marL="0">
              <a:buFont typeface="Arial" panose="020B0604020202020204" pitchFamily="34" charset="0"/>
              <a:buChar char="•"/>
            </a:pPr>
            <a:r>
              <a:rPr lang="en-US" sz="2400" dirty="0"/>
              <a:t>Are not required to make the core product function effectively</a:t>
            </a:r>
          </a:p>
          <a:p>
            <a:pPr marL="0">
              <a:buFont typeface="Arial" panose="020B0604020202020204" pitchFamily="34" charset="0"/>
              <a:buChar char="•"/>
            </a:pPr>
            <a:r>
              <a:rPr lang="en-US" sz="2400" dirty="0"/>
              <a:t>Help differentiate the product brand from another</a:t>
            </a:r>
          </a:p>
        </p:txBody>
      </p:sp>
    </p:spTree>
    <p:extLst>
      <p:ext uri="{BB962C8B-B14F-4D97-AF65-F5344CB8AC3E}">
        <p14:creationId xmlns:p14="http://schemas.microsoft.com/office/powerpoint/2010/main" val="2459063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Symbolic or Experiential Benefits</a:t>
            </a:r>
          </a:p>
        </p:txBody>
      </p:sp>
      <p:sp>
        <p:nvSpPr>
          <p:cNvPr id="2" name="Text Placeholder 1"/>
          <p:cNvSpPr>
            <a:spLocks noGrp="1"/>
          </p:cNvSpPr>
          <p:nvPr>
            <p:ph type="body" sz="quarter" idx="17"/>
          </p:nvPr>
        </p:nvSpPr>
        <p:spPr/>
        <p:txBody>
          <a:bodyPr/>
          <a:lstStyle/>
          <a:p>
            <a:r>
              <a:rPr lang="en-US" sz="2400" dirty="0"/>
              <a:t>Customers receive benefits based on their experiences with the product, which give symbolic meaning to many products (and brands) for buyers</a:t>
            </a:r>
          </a:p>
          <a:p>
            <a:pPr lvl="1"/>
            <a:r>
              <a:rPr lang="en-US" dirty="0"/>
              <a:t>For some consumers, the simple act of shopping gives them pleasure, which lends to its symbolic value and improves their attitudes about the products they consider buying</a:t>
            </a:r>
          </a:p>
          <a:p>
            <a:r>
              <a:rPr lang="en-US" sz="2400" dirty="0"/>
              <a:t>Buyers purchase the benefits and satisfaction they think the product will provide</a:t>
            </a:r>
          </a:p>
          <a:p>
            <a:pPr lvl="1"/>
            <a:r>
              <a:rPr lang="en-US" dirty="0"/>
              <a:t>Services, in particular, are purchased on the basis of expectations</a:t>
            </a:r>
          </a:p>
          <a:p>
            <a:pPr lvl="1"/>
            <a:r>
              <a:rPr lang="en-US" dirty="0"/>
              <a:t>Often, symbols and cues are used to make intangible products more tangible, or real, to the customer</a:t>
            </a:r>
          </a:p>
          <a:p>
            <a:endParaRPr lang="en-US" dirty="0"/>
          </a:p>
        </p:txBody>
      </p:sp>
    </p:spTree>
    <p:extLst>
      <p:ext uri="{BB962C8B-B14F-4D97-AF65-F5344CB8AC3E}">
        <p14:creationId xmlns:p14="http://schemas.microsoft.com/office/powerpoint/2010/main" val="408451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Classifying Products</a:t>
            </a:r>
          </a:p>
        </p:txBody>
      </p:sp>
      <p:sp>
        <p:nvSpPr>
          <p:cNvPr id="2" name="Text Placeholder 1"/>
          <p:cNvSpPr>
            <a:spLocks noGrp="1"/>
          </p:cNvSpPr>
          <p:nvPr>
            <p:ph type="body" sz="quarter" idx="17"/>
          </p:nvPr>
        </p:nvSpPr>
        <p:spPr/>
        <p:txBody>
          <a:bodyPr/>
          <a:lstStyle/>
          <a:p>
            <a:r>
              <a:rPr lang="en-US" sz="2400" dirty="0"/>
              <a:t>Products fall into one of two general categories:</a:t>
            </a:r>
          </a:p>
          <a:p>
            <a:pPr lvl="1"/>
            <a:r>
              <a:rPr lang="en-US" b="1" dirty="0">
                <a:solidFill>
                  <a:srgbClr val="3083C5"/>
                </a:solidFill>
              </a:rPr>
              <a:t>Consumer products </a:t>
            </a:r>
            <a:r>
              <a:rPr lang="en-US" dirty="0"/>
              <a:t>– Products purchased to satisfy personal and family needs</a:t>
            </a:r>
          </a:p>
          <a:p>
            <a:pPr lvl="1"/>
            <a:r>
              <a:rPr lang="en-US" b="1" dirty="0">
                <a:solidFill>
                  <a:srgbClr val="3083C5"/>
                </a:solidFill>
              </a:rPr>
              <a:t>Business products </a:t>
            </a:r>
            <a:r>
              <a:rPr lang="en-US" dirty="0"/>
              <a:t>– Products bought to use in a firm’s operations, to resell, or to make other products</a:t>
            </a:r>
          </a:p>
          <a:p>
            <a:pPr lvl="2"/>
            <a:r>
              <a:rPr lang="en-US" dirty="0"/>
              <a:t>Purchased to satisfy the goals of the organization</a:t>
            </a:r>
          </a:p>
          <a:p>
            <a:endParaRPr lang="en-US" dirty="0"/>
          </a:p>
        </p:txBody>
      </p:sp>
    </p:spTree>
    <p:extLst>
      <p:ext uri="{BB962C8B-B14F-4D97-AF65-F5344CB8AC3E}">
        <p14:creationId xmlns:p14="http://schemas.microsoft.com/office/powerpoint/2010/main" val="3221229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17FF-CAF3-4A4B-8478-CDB34F50D680}"/>
              </a:ext>
            </a:extLst>
          </p:cNvPr>
          <p:cNvSpPr>
            <a:spLocks noGrp="1"/>
          </p:cNvSpPr>
          <p:nvPr>
            <p:ph type="title"/>
          </p:nvPr>
        </p:nvSpPr>
        <p:spPr/>
        <p:txBody>
          <a:bodyPr/>
          <a:lstStyle/>
          <a:p>
            <a:r>
              <a:rPr lang="en-US" dirty="0"/>
              <a:t>Categories of </a:t>
            </a:r>
            <a:br>
              <a:rPr lang="en-US" dirty="0"/>
            </a:br>
            <a:r>
              <a:rPr lang="en-US" dirty="0"/>
              <a:t>Consumer Products</a:t>
            </a:r>
          </a:p>
        </p:txBody>
      </p:sp>
      <p:sp>
        <p:nvSpPr>
          <p:cNvPr id="3" name="Text Placeholder 2">
            <a:extLst>
              <a:ext uri="{FF2B5EF4-FFF2-40B4-BE49-F238E27FC236}">
                <a16:creationId xmlns:a16="http://schemas.microsoft.com/office/drawing/2014/main" id="{A88B9567-8806-4CD6-9F30-6848AECB702A}"/>
              </a:ext>
            </a:extLst>
          </p:cNvPr>
          <p:cNvSpPr>
            <a:spLocks noGrp="1"/>
          </p:cNvSpPr>
          <p:nvPr>
            <p:ph type="body" sz="quarter" idx="17"/>
          </p:nvPr>
        </p:nvSpPr>
        <p:spPr/>
        <p:txBody>
          <a:bodyPr/>
          <a:lstStyle/>
          <a:p>
            <a:r>
              <a:rPr lang="en-US" dirty="0"/>
              <a:t>Convenience products</a:t>
            </a:r>
          </a:p>
          <a:p>
            <a:r>
              <a:rPr lang="en-US" dirty="0"/>
              <a:t>Unsought products</a:t>
            </a:r>
          </a:p>
          <a:p>
            <a:r>
              <a:rPr lang="en-US" dirty="0"/>
              <a:t>Shopping products</a:t>
            </a:r>
          </a:p>
          <a:p>
            <a:r>
              <a:rPr lang="en-US" dirty="0"/>
              <a:t>Specialty products</a:t>
            </a:r>
          </a:p>
        </p:txBody>
      </p:sp>
    </p:spTree>
    <p:extLst>
      <p:ext uri="{BB962C8B-B14F-4D97-AF65-F5344CB8AC3E}">
        <p14:creationId xmlns:p14="http://schemas.microsoft.com/office/powerpoint/2010/main" val="2955953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Consumer Products</a:t>
            </a:r>
          </a:p>
        </p:txBody>
      </p:sp>
      <p:sp>
        <p:nvSpPr>
          <p:cNvPr id="2" name="Text Placeholder 1"/>
          <p:cNvSpPr>
            <a:spLocks noGrp="1"/>
          </p:cNvSpPr>
          <p:nvPr>
            <p:ph type="body" sz="quarter" idx="17"/>
          </p:nvPr>
        </p:nvSpPr>
        <p:spPr>
          <a:xfrm>
            <a:off x="743576" y="1155032"/>
            <a:ext cx="10711543" cy="4877468"/>
          </a:xfrm>
        </p:spPr>
        <p:txBody>
          <a:bodyPr>
            <a:normAutofit/>
          </a:bodyPr>
          <a:lstStyle/>
          <a:p>
            <a:r>
              <a:rPr lang="en-US" sz="2400" b="1" dirty="0">
                <a:solidFill>
                  <a:srgbClr val="3083C5"/>
                </a:solidFill>
              </a:rPr>
              <a:t>Convenience products </a:t>
            </a:r>
            <a:r>
              <a:rPr lang="en-US" sz="2400" dirty="0"/>
              <a:t>– Relatively inexpensive, frequently purchased items for which buyers exert minimal purchasing effort</a:t>
            </a:r>
          </a:p>
          <a:p>
            <a:pPr lvl="1"/>
            <a:r>
              <a:rPr lang="en-US" dirty="0"/>
              <a:t>Examples: Bread, soft drinks, chewing gum, gasoline, newspapers</a:t>
            </a:r>
          </a:p>
          <a:p>
            <a:r>
              <a:rPr lang="en-US" sz="2400" b="1" dirty="0">
                <a:solidFill>
                  <a:srgbClr val="3083C5"/>
                </a:solidFill>
              </a:rPr>
              <a:t>Shopping products </a:t>
            </a:r>
            <a:r>
              <a:rPr lang="en-US" sz="2400" dirty="0"/>
              <a:t>– Items for which buyers are willing to expend considerable effort in planning and making purchases</a:t>
            </a:r>
          </a:p>
          <a:p>
            <a:pPr lvl="1"/>
            <a:r>
              <a:rPr lang="en-US" dirty="0"/>
              <a:t>Examples: Appliances, bicycles, furniture, stereos, cameras, shoes</a:t>
            </a:r>
          </a:p>
          <a:p>
            <a:r>
              <a:rPr lang="en-US" sz="2400" b="1" dirty="0">
                <a:solidFill>
                  <a:srgbClr val="3083C5"/>
                </a:solidFill>
              </a:rPr>
              <a:t>Specialty products </a:t>
            </a:r>
            <a:r>
              <a:rPr lang="en-US" sz="2400" dirty="0"/>
              <a:t>– Items with unique characteristics that buyers are willing to expend considerable effort to obtain</a:t>
            </a:r>
          </a:p>
          <a:p>
            <a:pPr lvl="1"/>
            <a:r>
              <a:rPr lang="en-US" dirty="0"/>
              <a:t>Examples: Fine jewelry, limited-edition collector’s items</a:t>
            </a:r>
          </a:p>
          <a:p>
            <a:r>
              <a:rPr lang="en-US" sz="2400" b="1" dirty="0">
                <a:solidFill>
                  <a:srgbClr val="3083C5"/>
                </a:solidFill>
              </a:rPr>
              <a:t>Unsought products </a:t>
            </a:r>
            <a:r>
              <a:rPr lang="en-US" sz="2400" dirty="0"/>
              <a:t>– Products purchased to solve a sudden problem, products of which customers are unaware, and products that people do not necessarily think of buying</a:t>
            </a:r>
          </a:p>
          <a:p>
            <a:pPr lvl="1"/>
            <a:r>
              <a:rPr lang="en-US" dirty="0"/>
              <a:t>Examples: Emergency medical services, automobile repairs</a:t>
            </a:r>
          </a:p>
          <a:p>
            <a:endParaRPr lang="en-US" dirty="0"/>
          </a:p>
        </p:txBody>
      </p:sp>
    </p:spTree>
    <p:extLst>
      <p:ext uri="{BB962C8B-B14F-4D97-AF65-F5344CB8AC3E}">
        <p14:creationId xmlns:p14="http://schemas.microsoft.com/office/powerpoint/2010/main" val="1150872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1150A-A8CF-4BE1-974B-4B11215381A0}"/>
              </a:ext>
            </a:extLst>
          </p:cNvPr>
          <p:cNvSpPr>
            <a:spLocks noGrp="1"/>
          </p:cNvSpPr>
          <p:nvPr>
            <p:ph type="title"/>
          </p:nvPr>
        </p:nvSpPr>
        <p:spPr/>
        <p:txBody>
          <a:bodyPr/>
          <a:lstStyle/>
          <a:p>
            <a:r>
              <a:rPr lang="en-US" dirty="0"/>
              <a:t>Categories of </a:t>
            </a:r>
            <a:br>
              <a:rPr lang="en-US" dirty="0"/>
            </a:br>
            <a:r>
              <a:rPr lang="en-US" dirty="0"/>
              <a:t>Business Products</a:t>
            </a:r>
          </a:p>
        </p:txBody>
      </p:sp>
      <p:sp>
        <p:nvSpPr>
          <p:cNvPr id="3" name="Text Placeholder 2">
            <a:extLst>
              <a:ext uri="{FF2B5EF4-FFF2-40B4-BE49-F238E27FC236}">
                <a16:creationId xmlns:a16="http://schemas.microsoft.com/office/drawing/2014/main" id="{2DF1E747-0C27-445A-BCF0-0FA3B8FB24CC}"/>
              </a:ext>
            </a:extLst>
          </p:cNvPr>
          <p:cNvSpPr>
            <a:spLocks noGrp="1"/>
          </p:cNvSpPr>
          <p:nvPr>
            <p:ph type="body" sz="quarter" idx="17"/>
          </p:nvPr>
        </p:nvSpPr>
        <p:spPr/>
        <p:txBody>
          <a:bodyPr/>
          <a:lstStyle/>
          <a:p>
            <a:r>
              <a:rPr lang="en-US" dirty="0"/>
              <a:t>Installations</a:t>
            </a:r>
          </a:p>
          <a:p>
            <a:r>
              <a:rPr lang="en-US" dirty="0"/>
              <a:t>Accessory equipment</a:t>
            </a:r>
          </a:p>
          <a:p>
            <a:r>
              <a:rPr lang="en-US" dirty="0"/>
              <a:t>Raw materials</a:t>
            </a:r>
          </a:p>
          <a:p>
            <a:r>
              <a:rPr lang="en-US" dirty="0"/>
              <a:t>Component parts</a:t>
            </a:r>
          </a:p>
          <a:p>
            <a:r>
              <a:rPr lang="en-US" dirty="0"/>
              <a:t>Process materials</a:t>
            </a:r>
          </a:p>
          <a:p>
            <a:r>
              <a:rPr lang="en-US" dirty="0"/>
              <a:t>MRO supplies</a:t>
            </a:r>
          </a:p>
          <a:p>
            <a:r>
              <a:rPr lang="en-US" dirty="0"/>
              <a:t>Business services </a:t>
            </a:r>
          </a:p>
          <a:p>
            <a:endParaRPr lang="en-US" dirty="0"/>
          </a:p>
        </p:txBody>
      </p:sp>
    </p:spTree>
    <p:extLst>
      <p:ext uri="{BB962C8B-B14F-4D97-AF65-F5344CB8AC3E}">
        <p14:creationId xmlns:p14="http://schemas.microsoft.com/office/powerpoint/2010/main" val="4191537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Business Products </a:t>
            </a:r>
            <a:r>
              <a:rPr lang="en-US" sz="1800" dirty="0"/>
              <a:t>(Slide 1 of 2)</a:t>
            </a:r>
            <a:endParaRPr lang="en-US" dirty="0"/>
          </a:p>
        </p:txBody>
      </p:sp>
      <p:sp>
        <p:nvSpPr>
          <p:cNvPr id="2" name="Text Placeholder 1"/>
          <p:cNvSpPr>
            <a:spLocks noGrp="1"/>
          </p:cNvSpPr>
          <p:nvPr>
            <p:ph type="body" sz="quarter" idx="17"/>
          </p:nvPr>
        </p:nvSpPr>
        <p:spPr>
          <a:xfrm>
            <a:off x="743576" y="1337912"/>
            <a:ext cx="10711543" cy="4694588"/>
          </a:xfrm>
        </p:spPr>
        <p:txBody>
          <a:bodyPr/>
          <a:lstStyle/>
          <a:p>
            <a:r>
              <a:rPr lang="en-US" sz="2400" b="1" dirty="0">
                <a:solidFill>
                  <a:srgbClr val="3083C5"/>
                </a:solidFill>
              </a:rPr>
              <a:t>Installations</a:t>
            </a:r>
            <a:r>
              <a:rPr lang="en-US" sz="2400" dirty="0"/>
              <a:t> – Facilities and nonportable major equipment</a:t>
            </a:r>
          </a:p>
          <a:p>
            <a:pPr lvl="1"/>
            <a:r>
              <a:rPr lang="en-US" dirty="0"/>
              <a:t>Examples: Buildings, factories, warehouses, production lines, very large machines</a:t>
            </a:r>
          </a:p>
          <a:p>
            <a:r>
              <a:rPr lang="en-US" sz="2400" b="1" dirty="0">
                <a:solidFill>
                  <a:srgbClr val="3083C5"/>
                </a:solidFill>
              </a:rPr>
              <a:t>Accessory equipment </a:t>
            </a:r>
            <a:r>
              <a:rPr lang="en-US" sz="2400" dirty="0"/>
              <a:t>– Equipment that does not become part of the final physical product but is used in production or office activities</a:t>
            </a:r>
          </a:p>
          <a:p>
            <a:pPr lvl="1"/>
            <a:r>
              <a:rPr lang="en-US" dirty="0"/>
              <a:t>Examples: File cabinets, fractional-horsepower motors, calculators, tools</a:t>
            </a:r>
          </a:p>
          <a:p>
            <a:r>
              <a:rPr lang="en-US" sz="2400" b="1" dirty="0">
                <a:solidFill>
                  <a:srgbClr val="3083C5"/>
                </a:solidFill>
              </a:rPr>
              <a:t>Raw materials </a:t>
            </a:r>
            <a:r>
              <a:rPr lang="en-US" sz="2400" dirty="0"/>
              <a:t>– Basic natural materials that become part of a physical product</a:t>
            </a:r>
            <a:endParaRPr lang="en-US" dirty="0"/>
          </a:p>
          <a:p>
            <a:pPr lvl="1"/>
            <a:r>
              <a:rPr lang="en-US" dirty="0"/>
              <a:t>Examples: Minerals, chemicals, agricultural products, materials from forests and oceans</a:t>
            </a:r>
          </a:p>
          <a:p>
            <a:r>
              <a:rPr lang="en-US" sz="2400" b="1" dirty="0">
                <a:solidFill>
                  <a:srgbClr val="3083C5"/>
                </a:solidFill>
              </a:rPr>
              <a:t>Component parts </a:t>
            </a:r>
            <a:r>
              <a:rPr lang="en-US" sz="2400" dirty="0"/>
              <a:t>– Items that become part of the physical product and are either finished items ready for assembly or items that need little processing before assembly</a:t>
            </a:r>
          </a:p>
          <a:p>
            <a:pPr lvl="1"/>
            <a:r>
              <a:rPr lang="en-US" dirty="0"/>
              <a:t>Examples: Spark plugs, brakes, tires, headlights</a:t>
            </a:r>
          </a:p>
        </p:txBody>
      </p:sp>
    </p:spTree>
    <p:extLst>
      <p:ext uri="{BB962C8B-B14F-4D97-AF65-F5344CB8AC3E}">
        <p14:creationId xmlns:p14="http://schemas.microsoft.com/office/powerpoint/2010/main" val="2154801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Business Products </a:t>
            </a:r>
            <a:r>
              <a:rPr lang="en-US" sz="1800" dirty="0"/>
              <a:t>(slide 2 of 2)</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Process materials </a:t>
            </a:r>
            <a:r>
              <a:rPr lang="en-US" sz="2400" dirty="0"/>
              <a:t>– Materials that are used directly in the production of other products but are not readily identifiable</a:t>
            </a:r>
          </a:p>
          <a:p>
            <a:pPr lvl="1"/>
            <a:r>
              <a:rPr lang="en-US" sz="1800" dirty="0"/>
              <a:t>Example: An ingredient in salad dressing</a:t>
            </a:r>
          </a:p>
          <a:p>
            <a:r>
              <a:rPr lang="en-US" sz="2400" b="1" dirty="0">
                <a:solidFill>
                  <a:srgbClr val="3083C5"/>
                </a:solidFill>
              </a:rPr>
              <a:t>MRO supplies </a:t>
            </a:r>
            <a:r>
              <a:rPr lang="en-US" sz="2400" dirty="0"/>
              <a:t>– Maintenance, repair, and operating items that facilitate production and operations but do not become part of the finished product</a:t>
            </a:r>
          </a:p>
          <a:p>
            <a:pPr lvl="1"/>
            <a:r>
              <a:rPr lang="en-US" sz="1800" dirty="0"/>
              <a:t>Examples: Paper, pencils, cleaning supplies, paints</a:t>
            </a:r>
          </a:p>
          <a:p>
            <a:r>
              <a:rPr lang="en-US" sz="2400" b="1" dirty="0">
                <a:solidFill>
                  <a:srgbClr val="3083C5"/>
                </a:solidFill>
              </a:rPr>
              <a:t>Business services </a:t>
            </a:r>
            <a:r>
              <a:rPr lang="en-US" sz="2400" dirty="0"/>
              <a:t>– Intangible products that many organizations use in their operations</a:t>
            </a:r>
          </a:p>
          <a:p>
            <a:pPr lvl="1"/>
            <a:r>
              <a:rPr lang="en-US" sz="1800" dirty="0"/>
              <a:t>Examples: Financial services, legal services, marketing research services, information technology services, janitorial services</a:t>
            </a:r>
          </a:p>
          <a:p>
            <a:endParaRPr lang="en-US" dirty="0"/>
          </a:p>
        </p:txBody>
      </p:sp>
    </p:spTree>
    <p:extLst>
      <p:ext uri="{BB962C8B-B14F-4D97-AF65-F5344CB8AC3E}">
        <p14:creationId xmlns:p14="http://schemas.microsoft.com/office/powerpoint/2010/main" val="2606664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Line and Product Mix</a:t>
            </a:r>
          </a:p>
        </p:txBody>
      </p:sp>
      <p:sp>
        <p:nvSpPr>
          <p:cNvPr id="2" name="Text Placeholder 1"/>
          <p:cNvSpPr>
            <a:spLocks noGrp="1"/>
          </p:cNvSpPr>
          <p:nvPr>
            <p:ph type="body" sz="quarter" idx="17"/>
          </p:nvPr>
        </p:nvSpPr>
        <p:spPr/>
        <p:txBody>
          <a:bodyPr/>
          <a:lstStyle/>
          <a:p>
            <a:r>
              <a:rPr lang="en-US" sz="2400" b="1" dirty="0">
                <a:solidFill>
                  <a:srgbClr val="3083C5"/>
                </a:solidFill>
              </a:rPr>
              <a:t>Product item </a:t>
            </a:r>
            <a:r>
              <a:rPr lang="en-US" sz="2400" dirty="0"/>
              <a:t>– A specific version of a product that can be designated as a distinct offering among a firm’s products</a:t>
            </a:r>
          </a:p>
          <a:p>
            <a:r>
              <a:rPr lang="en-US" sz="2400" b="1" dirty="0">
                <a:solidFill>
                  <a:srgbClr val="3083C5"/>
                </a:solidFill>
              </a:rPr>
              <a:t>Product line </a:t>
            </a:r>
            <a:r>
              <a:rPr lang="en-US" sz="2400" dirty="0"/>
              <a:t>– A group of closely related product items viewed as a unit because of marketing, technical, or end-use considerations</a:t>
            </a:r>
          </a:p>
          <a:p>
            <a:r>
              <a:rPr lang="en-US" sz="2400" b="1" dirty="0">
                <a:solidFill>
                  <a:srgbClr val="3083C5"/>
                </a:solidFill>
              </a:rPr>
              <a:t>Product mix </a:t>
            </a:r>
            <a:r>
              <a:rPr lang="en-US" sz="2400" dirty="0"/>
              <a:t>– The composite, or total, group of products that an organization makes available to customers</a:t>
            </a:r>
          </a:p>
          <a:p>
            <a:r>
              <a:rPr lang="en-US" sz="2400" b="1" dirty="0">
                <a:solidFill>
                  <a:srgbClr val="3083C5"/>
                </a:solidFill>
              </a:rPr>
              <a:t>Width of product mix </a:t>
            </a:r>
            <a:r>
              <a:rPr lang="en-US" sz="2400" dirty="0"/>
              <a:t>– The number of product lines a company offers</a:t>
            </a:r>
          </a:p>
          <a:p>
            <a:r>
              <a:rPr lang="en-US" sz="2400" b="1" dirty="0">
                <a:solidFill>
                  <a:srgbClr val="3083C5"/>
                </a:solidFill>
              </a:rPr>
              <a:t>Depth of product mix </a:t>
            </a:r>
            <a:r>
              <a:rPr lang="en-US" sz="2400" dirty="0"/>
              <a:t>– The average number of different products in each product line</a:t>
            </a:r>
          </a:p>
          <a:p>
            <a:endParaRPr lang="en-US" dirty="0"/>
          </a:p>
        </p:txBody>
      </p:sp>
    </p:spTree>
    <p:extLst>
      <p:ext uri="{BB962C8B-B14F-4D97-AF65-F5344CB8AC3E}">
        <p14:creationId xmlns:p14="http://schemas.microsoft.com/office/powerpoint/2010/main" val="165118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CB73D-DB5F-4A1E-9540-C765F020F204}"/>
              </a:ext>
            </a:extLst>
          </p:cNvPr>
          <p:cNvSpPr>
            <a:spLocks noGrp="1"/>
          </p:cNvSpPr>
          <p:nvPr>
            <p:ph type="title"/>
          </p:nvPr>
        </p:nvSpPr>
        <p:spPr/>
        <p:txBody>
          <a:bodyPr/>
          <a:lstStyle/>
          <a:p>
            <a:r>
              <a:rPr lang="en-US" sz="3200" dirty="0"/>
              <a:t>Figure 11.1 – The Concepts of Product Mix Width and Depth Applied to U.S. Procter &amp; Gamble Products</a:t>
            </a:r>
            <a:endParaRPr lang="en-US" dirty="0"/>
          </a:p>
        </p:txBody>
      </p:sp>
      <p:pic>
        <p:nvPicPr>
          <p:cNvPr id="6" name="Picture Placeholder 5" descr="7 adjacent horizontally arranged rectangles, with a caption that reads, The Concepts of Product Mix Width and Depth Applied to U.S. Procter &amp; Gamble Products. Along the left side of the rectangles is a double headed vertical arrow labeled Depth. Along the bottom of the rectangles is a double headed horizontal arrow labeled width. From left to right the rectangles' heading and contents are. Laundry, Dreft 1933, Tide 1946, Cheer 1950, Downy 1960, Bold 1965, Gain 1966, Era 1972, and Febreze 2000. Oral care, Crest 1955, Scope 1966, and Oral B 2006. Bar soaps, Ivory 1879, Safeguard 1963, and Olay 1993. Deodorants, Old Spice 1948 and Secret 1956. Shampoos, Pantene 1947, Head and Shoulders 1961, Herbal Essences 2001, and&#10;Aussie 2003. Tissue and Towel, Charmin 1928, Puffs 1960, and Bounty 1965. Health, Pepto Bismol 1901, Vicks 1905, and Prilosec O T C 2003.">
            <a:extLst>
              <a:ext uri="{FF2B5EF4-FFF2-40B4-BE49-F238E27FC236}">
                <a16:creationId xmlns:a16="http://schemas.microsoft.com/office/drawing/2014/main" id="{DB0E5253-B9C2-4D28-B06C-FE356CD29439}"/>
              </a:ext>
            </a:extLst>
          </p:cNvPr>
          <p:cNvPicPr>
            <a:picLocks noGrp="1" noChangeAspect="1"/>
          </p:cNvPicPr>
          <p:nvPr>
            <p:ph type="pic" sz="quarter" idx="10"/>
          </p:nvPr>
        </p:nvPicPr>
        <p:blipFill>
          <a:blip r:embed="rId2"/>
          <a:stretch>
            <a:fillRect/>
          </a:stretch>
        </p:blipFill>
        <p:spPr>
          <a:xfrm>
            <a:off x="961709" y="1356666"/>
            <a:ext cx="10268582" cy="4481544"/>
          </a:xfrm>
        </p:spPr>
      </p:pic>
    </p:spTree>
    <p:extLst>
      <p:ext uri="{BB962C8B-B14F-4D97-AF65-F5344CB8AC3E}">
        <p14:creationId xmlns:p14="http://schemas.microsoft.com/office/powerpoint/2010/main" val="1242135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CFB77-D708-4091-952F-310C204A2B42}"/>
              </a:ext>
            </a:extLst>
          </p:cNvPr>
          <p:cNvSpPr>
            <a:spLocks noGrp="1"/>
          </p:cNvSpPr>
          <p:nvPr>
            <p:ph type="title"/>
          </p:nvPr>
        </p:nvSpPr>
        <p:spPr/>
        <p:txBody>
          <a:bodyPr/>
          <a:lstStyle/>
          <a:p>
            <a:r>
              <a:rPr lang="en-US" dirty="0"/>
              <a:t>Figure 11.2 – The Four Stages of the Product Life Cycle</a:t>
            </a:r>
          </a:p>
        </p:txBody>
      </p:sp>
      <p:pic>
        <p:nvPicPr>
          <p:cNvPr id="6" name="Picture Placeholder 5" descr="A caption that reads, the four stages of the product life cycle, appears above two curves, one red representing Industrial sales and one blue representing Industrial profits are plotted on a graph. The vertical axis is labeled Dollars and has its zero point slightly above the horizontal axis. The horizontal axis is labeled time and has no numerical values associated with it. The graph is divided into four horizontal regions that a labeled from left to right as Introduction stage, growth stage, maturity stage, and decline stage. The Industry sales curve begins at 0 increases during the introduction and growth stages, peaks at the center of the maturity stage, and begins to decline, and continues to decline during the decline stage.  The Industry profits curve begins below 0 increases during the introduction stage, peaks at the center of the growth stage, and begins to decline, and continues to decline during the maturity and decline stages. The profits curve is always below the sales curve.">
            <a:extLst>
              <a:ext uri="{FF2B5EF4-FFF2-40B4-BE49-F238E27FC236}">
                <a16:creationId xmlns:a16="http://schemas.microsoft.com/office/drawing/2014/main" id="{F73A183B-A80C-45A9-9659-1D8AEEA2A253}"/>
              </a:ext>
            </a:extLst>
          </p:cNvPr>
          <p:cNvPicPr>
            <a:picLocks noGrp="1" noChangeAspect="1"/>
          </p:cNvPicPr>
          <p:nvPr>
            <p:ph type="pic" sz="quarter" idx="10"/>
          </p:nvPr>
        </p:nvPicPr>
        <p:blipFill>
          <a:blip r:embed="rId2"/>
          <a:stretch>
            <a:fillRect/>
          </a:stretch>
        </p:blipFill>
        <p:spPr>
          <a:xfrm>
            <a:off x="2519174" y="1433818"/>
            <a:ext cx="7153651" cy="4623167"/>
          </a:xfrm>
        </p:spPr>
      </p:pic>
    </p:spTree>
    <p:extLst>
      <p:ext uri="{BB962C8B-B14F-4D97-AF65-F5344CB8AC3E}">
        <p14:creationId xmlns:p14="http://schemas.microsoft.com/office/powerpoint/2010/main" val="349272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Life Cycles and Marketing Strategies</a:t>
            </a:r>
          </a:p>
        </p:txBody>
      </p:sp>
      <p:sp>
        <p:nvSpPr>
          <p:cNvPr id="2" name="Text Placeholder 1"/>
          <p:cNvSpPr>
            <a:spLocks noGrp="1"/>
          </p:cNvSpPr>
          <p:nvPr>
            <p:ph type="body" sz="quarter" idx="17"/>
          </p:nvPr>
        </p:nvSpPr>
        <p:spPr/>
        <p:txBody>
          <a:bodyPr/>
          <a:lstStyle/>
          <a:p>
            <a:r>
              <a:rPr lang="en-US" sz="2400" b="1" dirty="0">
                <a:solidFill>
                  <a:srgbClr val="3083C5"/>
                </a:solidFill>
              </a:rPr>
              <a:t>Product life cycle </a:t>
            </a:r>
            <a:r>
              <a:rPr lang="en-US" sz="2400" dirty="0"/>
              <a:t>– The progression of a product through four stages</a:t>
            </a:r>
          </a:p>
          <a:p>
            <a:pPr lvl="1"/>
            <a:r>
              <a:rPr lang="en-US" dirty="0"/>
              <a:t>Introduction</a:t>
            </a:r>
          </a:p>
          <a:p>
            <a:pPr lvl="1"/>
            <a:r>
              <a:rPr lang="en-US" dirty="0"/>
              <a:t>Growth</a:t>
            </a:r>
          </a:p>
          <a:p>
            <a:pPr lvl="1"/>
            <a:r>
              <a:rPr lang="en-US" dirty="0"/>
              <a:t>Maturity</a:t>
            </a:r>
          </a:p>
          <a:p>
            <a:pPr lvl="1"/>
            <a:r>
              <a:rPr lang="en-US" dirty="0"/>
              <a:t>Decline</a:t>
            </a:r>
          </a:p>
          <a:p>
            <a:r>
              <a:rPr lang="en-US" sz="2400" dirty="0"/>
              <a:t>As a product moves through each cycle, the strategies relating to competition, pricing, distribution, promotion, and market information must be evaluated and possibly adjusted</a:t>
            </a:r>
          </a:p>
          <a:p>
            <a:endParaRPr lang="en-US" dirty="0"/>
          </a:p>
        </p:txBody>
      </p:sp>
    </p:spTree>
    <p:extLst>
      <p:ext uri="{BB962C8B-B14F-4D97-AF65-F5344CB8AC3E}">
        <p14:creationId xmlns:p14="http://schemas.microsoft.com/office/powerpoint/2010/main" val="3540660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 </a:t>
            </a:r>
            <a:r>
              <a:rPr lang="en-US" sz="1800" dirty="0"/>
              <a:t>(slide 1 of 2)</a:t>
            </a:r>
            <a:endParaRPr lang="en-US" dirty="0"/>
          </a:p>
        </p:txBody>
      </p:sp>
      <p:sp>
        <p:nvSpPr>
          <p:cNvPr id="2" name="Text Placeholder 1"/>
          <p:cNvSpPr>
            <a:spLocks noGrp="1"/>
          </p:cNvSpPr>
          <p:nvPr>
            <p:ph type="body" sz="quarter" idx="17"/>
          </p:nvPr>
        </p:nvSpPr>
        <p:spPr>
          <a:xfrm>
            <a:off x="743576" y="1183907"/>
            <a:ext cx="10711543" cy="4848593"/>
          </a:xfrm>
        </p:spPr>
        <p:txBody>
          <a:bodyPr>
            <a:normAutofit/>
          </a:bodyPr>
          <a:lstStyle/>
          <a:p>
            <a:r>
              <a:rPr lang="en-US" sz="2400" b="1" dirty="0">
                <a:solidFill>
                  <a:srgbClr val="3083C5"/>
                </a:solidFill>
              </a:rPr>
              <a:t>Introduction stage </a:t>
            </a:r>
            <a:r>
              <a:rPr lang="en-US" sz="2400" dirty="0"/>
              <a:t>– The initial stage of a product’s life cycle; its first appearance in the marketplace, when sales start at zero and profits are negative</a:t>
            </a:r>
          </a:p>
          <a:p>
            <a:r>
              <a:rPr lang="en-US" sz="2400" dirty="0"/>
              <a:t>Two difficulties may arise during the introduction stage</a:t>
            </a:r>
          </a:p>
          <a:p>
            <a:pPr lvl="1"/>
            <a:r>
              <a:rPr lang="en-US" dirty="0"/>
              <a:t>Sellers may lack the resources, technological knowledge, and marketing expertise to launch the product successfully</a:t>
            </a:r>
          </a:p>
          <a:p>
            <a:pPr lvl="1"/>
            <a:r>
              <a:rPr lang="en-US" dirty="0"/>
              <a:t>The initial product price may have to be high to recoup expensive marketing research or development costs, which can depress sales</a:t>
            </a:r>
          </a:p>
          <a:p>
            <a:r>
              <a:rPr lang="en-US" sz="2400" dirty="0"/>
              <a:t>Most new products start off slowly and seldom generate enough sales to bring immediate profits</a:t>
            </a:r>
          </a:p>
          <a:p>
            <a:pPr lvl="1"/>
            <a:r>
              <a:rPr lang="en-US" dirty="0"/>
              <a:t>It is estimated that only 15 to 25 percent of new products succeed in the marketplace</a:t>
            </a:r>
          </a:p>
          <a:p>
            <a:pPr lvl="1"/>
            <a:r>
              <a:rPr lang="en-US" dirty="0"/>
              <a:t>Even among established and successful companies, new-product success rates are rarely above 50 percent</a:t>
            </a:r>
          </a:p>
          <a:p>
            <a:endParaRPr lang="en-US" dirty="0"/>
          </a:p>
        </p:txBody>
      </p:sp>
    </p:spTree>
    <p:extLst>
      <p:ext uri="{BB962C8B-B14F-4D97-AF65-F5344CB8AC3E}">
        <p14:creationId xmlns:p14="http://schemas.microsoft.com/office/powerpoint/2010/main" val="3506939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 </a:t>
            </a:r>
            <a:r>
              <a:rPr lang="en-US" sz="1800" dirty="0"/>
              <a:t>(slide 2 of 2)</a:t>
            </a:r>
            <a:endParaRPr lang="en-US" dirty="0"/>
          </a:p>
        </p:txBody>
      </p:sp>
      <p:sp>
        <p:nvSpPr>
          <p:cNvPr id="2" name="Text Placeholder 1"/>
          <p:cNvSpPr>
            <a:spLocks noGrp="1"/>
          </p:cNvSpPr>
          <p:nvPr>
            <p:ph type="body" sz="quarter" idx="17"/>
          </p:nvPr>
        </p:nvSpPr>
        <p:spPr/>
        <p:txBody>
          <a:bodyPr/>
          <a:lstStyle/>
          <a:p>
            <a:r>
              <a:rPr lang="en-US" sz="2400" dirty="0"/>
              <a:t>As buyers learn about the new product and express interest, the firm should constantly monitor the product and marketing strategy for weaknesses and make corrections quickly to prevent the product’s early demise</a:t>
            </a:r>
          </a:p>
          <a:p>
            <a:pPr lvl="1"/>
            <a:r>
              <a:rPr lang="en-US" dirty="0"/>
              <a:t>Marketing strategy should be designed to attract the segment that is most interested in, most able, and most willing to buy the product</a:t>
            </a:r>
          </a:p>
          <a:p>
            <a:endParaRPr lang="en-US" dirty="0"/>
          </a:p>
        </p:txBody>
      </p:sp>
    </p:spTree>
    <p:extLst>
      <p:ext uri="{BB962C8B-B14F-4D97-AF65-F5344CB8AC3E}">
        <p14:creationId xmlns:p14="http://schemas.microsoft.com/office/powerpoint/2010/main" val="1575558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Growth </a:t>
            </a:r>
            <a:r>
              <a:rPr lang="en-US" sz="1800" dirty="0"/>
              <a:t>(slide 1 of 2)</a:t>
            </a:r>
          </a:p>
        </p:txBody>
      </p:sp>
      <p:sp>
        <p:nvSpPr>
          <p:cNvPr id="2" name="Text Placeholder 1"/>
          <p:cNvSpPr>
            <a:spLocks noGrp="1"/>
          </p:cNvSpPr>
          <p:nvPr>
            <p:ph type="body" sz="quarter" idx="17"/>
          </p:nvPr>
        </p:nvSpPr>
        <p:spPr/>
        <p:txBody>
          <a:bodyPr/>
          <a:lstStyle/>
          <a:p>
            <a:r>
              <a:rPr lang="en-US" sz="2400" b="1" dirty="0">
                <a:solidFill>
                  <a:srgbClr val="3083C5"/>
                </a:solidFill>
              </a:rPr>
              <a:t>Growth stage </a:t>
            </a:r>
            <a:r>
              <a:rPr lang="en-US" sz="2400" dirty="0"/>
              <a:t>– The product life-cycle stage when sales rise rapidly, profits reach a peak, and then they start to decline</a:t>
            </a:r>
          </a:p>
          <a:p>
            <a:r>
              <a:rPr lang="en-US" sz="2400" dirty="0"/>
              <a:t>The growth stage is critical to a product’s survival because competitive reactions to the product’s success during this period will affect the product’s life expectancy</a:t>
            </a:r>
          </a:p>
          <a:p>
            <a:r>
              <a:rPr lang="en-US" sz="2400" dirty="0"/>
              <a:t>A typical marketing strategy should seek to strengthen market share and position the product favorably against aggressive competitors by emphasizing product benefits</a:t>
            </a:r>
          </a:p>
          <a:p>
            <a:r>
              <a:rPr lang="en-US" sz="2400" dirty="0"/>
              <a:t>Marketers should analyze competing brands’ product positions relative to their own and adjust the marketing mix in response to their findings</a:t>
            </a:r>
          </a:p>
          <a:p>
            <a:endParaRPr lang="en-US" dirty="0"/>
          </a:p>
        </p:txBody>
      </p:sp>
    </p:spTree>
    <p:extLst>
      <p:ext uri="{BB962C8B-B14F-4D97-AF65-F5344CB8AC3E}">
        <p14:creationId xmlns:p14="http://schemas.microsoft.com/office/powerpoint/2010/main" val="1776617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Growth </a:t>
            </a:r>
            <a:r>
              <a:rPr lang="en-US" sz="1800" dirty="0"/>
              <a:t>(slide 2 of 2)</a:t>
            </a:r>
          </a:p>
        </p:txBody>
      </p:sp>
      <p:sp>
        <p:nvSpPr>
          <p:cNvPr id="2" name="Text Placeholder 1"/>
          <p:cNvSpPr>
            <a:spLocks noGrp="1"/>
          </p:cNvSpPr>
          <p:nvPr>
            <p:ph type="body" sz="quarter" idx="17"/>
          </p:nvPr>
        </p:nvSpPr>
        <p:spPr>
          <a:xfrm>
            <a:off x="642257" y="1248986"/>
            <a:ext cx="10711543" cy="5101390"/>
          </a:xfrm>
        </p:spPr>
        <p:txBody>
          <a:bodyPr>
            <a:normAutofit/>
          </a:bodyPr>
          <a:lstStyle/>
          <a:p>
            <a:r>
              <a:rPr lang="en-US" sz="2200" dirty="0"/>
              <a:t>Aggressive pricing, including price cuts, is also typical during this stage as a means of gaining market share—even if it means short-term loss of profits</a:t>
            </a:r>
          </a:p>
          <a:p>
            <a:r>
              <a:rPr lang="en-US" sz="2200" dirty="0"/>
              <a:t>The goal of the marketing strategy in the growth stage is to establish and fortify the product’s market position by encouraging adoption and brand loyalty</a:t>
            </a:r>
          </a:p>
          <a:p>
            <a:r>
              <a:rPr lang="en-US" sz="2200" dirty="0"/>
              <a:t>As a product gains market acceptance, new distribution outlets usually become easier to secure</a:t>
            </a:r>
          </a:p>
          <a:p>
            <a:r>
              <a:rPr lang="en-US" sz="2200" dirty="0"/>
              <a:t>Marketers must make sure the physical distribution system is running efficiently so that customers’ orders are processed accurately and delivered on time</a:t>
            </a:r>
          </a:p>
          <a:p>
            <a:r>
              <a:rPr lang="en-US" sz="2200" dirty="0"/>
              <a:t>Production expenditures in the growth stage may be slightly lower than during the introductory stage, but are still large</a:t>
            </a:r>
          </a:p>
          <a:p>
            <a:pPr lvl="1"/>
            <a:r>
              <a:rPr lang="en-US" dirty="0"/>
              <a:t>As sales continue to increase, promotion costs should drop as a percentage of total sales, which contributes significantly to increased profits</a:t>
            </a:r>
          </a:p>
          <a:p>
            <a:r>
              <a:rPr lang="en-US" sz="2200" dirty="0"/>
              <a:t>Advertising messages should stress brand benefits</a:t>
            </a:r>
          </a:p>
          <a:p>
            <a:endParaRPr lang="en-US" dirty="0"/>
          </a:p>
        </p:txBody>
      </p:sp>
    </p:spTree>
    <p:extLst>
      <p:ext uri="{BB962C8B-B14F-4D97-AF65-F5344CB8AC3E}">
        <p14:creationId xmlns:p14="http://schemas.microsoft.com/office/powerpoint/2010/main" val="2193187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Maturity </a:t>
            </a:r>
            <a:r>
              <a:rPr lang="en-US" sz="1800" dirty="0"/>
              <a:t>(slide 1 of 2)</a:t>
            </a:r>
          </a:p>
        </p:txBody>
      </p:sp>
      <p:sp>
        <p:nvSpPr>
          <p:cNvPr id="2" name="Text Placeholder 1"/>
          <p:cNvSpPr>
            <a:spLocks noGrp="1"/>
          </p:cNvSpPr>
          <p:nvPr>
            <p:ph type="body" sz="quarter" idx="17"/>
          </p:nvPr>
        </p:nvSpPr>
        <p:spPr>
          <a:xfrm>
            <a:off x="743576" y="1318661"/>
            <a:ext cx="10711543" cy="5072514"/>
          </a:xfrm>
        </p:spPr>
        <p:txBody>
          <a:bodyPr>
            <a:normAutofit/>
          </a:bodyPr>
          <a:lstStyle/>
          <a:p>
            <a:r>
              <a:rPr lang="en-US" sz="2200" b="1" dirty="0">
                <a:solidFill>
                  <a:srgbClr val="3083C5"/>
                </a:solidFill>
              </a:rPr>
              <a:t>Maturity stage </a:t>
            </a:r>
            <a:r>
              <a:rPr lang="en-US" sz="2200" dirty="0"/>
              <a:t>– The stage of a product’s life cycle when the sales curve peaks and starts to decline, and profits continue to fall</a:t>
            </a:r>
          </a:p>
          <a:p>
            <a:r>
              <a:rPr lang="en-US" sz="2200" dirty="0"/>
              <a:t>This stage is characterized by intense competition because many brands are now in the market</a:t>
            </a:r>
          </a:p>
          <a:p>
            <a:pPr lvl="1"/>
            <a:r>
              <a:rPr lang="en-US" dirty="0"/>
              <a:t>Competitors emphasize improvements and differences in their versions of the product</a:t>
            </a:r>
          </a:p>
          <a:p>
            <a:r>
              <a:rPr lang="en-US" sz="2200" dirty="0"/>
              <a:t>During the maturity phase, the producers who remain in the market are likely to change their promotional and distribution efforts</a:t>
            </a:r>
          </a:p>
          <a:p>
            <a:pPr lvl="1"/>
            <a:r>
              <a:rPr lang="en-US" dirty="0"/>
              <a:t>Advertising and dealer-oriented promotions are typical during this stage of the product life cycle</a:t>
            </a:r>
          </a:p>
          <a:p>
            <a:r>
              <a:rPr lang="en-US" sz="2200" dirty="0"/>
              <a:t>Marketers must take into account that as it reaches maturity, buyers’ knowledge of the product is likely to be high</a:t>
            </a:r>
          </a:p>
          <a:p>
            <a:r>
              <a:rPr lang="en-US" sz="2200" dirty="0"/>
              <a:t>Marketers of mature products sometimes expand distribution into global markets, in which case products may have to be adapted to fit differing needs of global customers more precisely</a:t>
            </a:r>
          </a:p>
          <a:p>
            <a:endParaRPr lang="en-US" dirty="0"/>
          </a:p>
        </p:txBody>
      </p:sp>
    </p:spTree>
    <p:extLst>
      <p:ext uri="{BB962C8B-B14F-4D97-AF65-F5344CB8AC3E}">
        <p14:creationId xmlns:p14="http://schemas.microsoft.com/office/powerpoint/2010/main" val="2960881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Maturity </a:t>
            </a:r>
            <a:r>
              <a:rPr lang="en-US" sz="1800" dirty="0"/>
              <a:t>(slide 2 of 2)</a:t>
            </a:r>
          </a:p>
        </p:txBody>
      </p:sp>
      <p:sp>
        <p:nvSpPr>
          <p:cNvPr id="2" name="Text Placeholder 1"/>
          <p:cNvSpPr>
            <a:spLocks noGrp="1"/>
          </p:cNvSpPr>
          <p:nvPr>
            <p:ph type="body" sz="quarter" idx="17"/>
          </p:nvPr>
        </p:nvSpPr>
        <p:spPr/>
        <p:txBody>
          <a:bodyPr/>
          <a:lstStyle/>
          <a:p>
            <a:r>
              <a:rPr lang="en-US" sz="2200" dirty="0"/>
              <a:t>Because many products are in the maturity stage of their life cycles, marketers must know how to deal with them and be prepared to adjust their marketing strategies</a:t>
            </a:r>
          </a:p>
          <a:p>
            <a:pPr lvl="1"/>
            <a:r>
              <a:rPr lang="en-US" dirty="0"/>
              <a:t>To increase the sales of mature products, marketers may suggest new uses for them</a:t>
            </a:r>
          </a:p>
          <a:p>
            <a:pPr lvl="1"/>
            <a:r>
              <a:rPr lang="en-US" dirty="0"/>
              <a:t>As customers become more experienced and knowledgeable about products during the maturity stage, the benefits they seek may change as well, necessitating product modifications</a:t>
            </a:r>
          </a:p>
          <a:p>
            <a:r>
              <a:rPr lang="en-US" sz="2200" dirty="0"/>
              <a:t>During the maturity stage, marketers actively encourage resellers to support the product</a:t>
            </a:r>
          </a:p>
          <a:p>
            <a:r>
              <a:rPr lang="en-US" sz="2200" dirty="0"/>
              <a:t>Maintaining market share during the maturity stage requires promotion expenditures, which can be large if a firm seeks to increase a product’s market share through new uses</a:t>
            </a:r>
          </a:p>
          <a:p>
            <a:endParaRPr lang="en-US" dirty="0"/>
          </a:p>
        </p:txBody>
      </p:sp>
    </p:spTree>
    <p:extLst>
      <p:ext uri="{BB962C8B-B14F-4D97-AF65-F5344CB8AC3E}">
        <p14:creationId xmlns:p14="http://schemas.microsoft.com/office/powerpoint/2010/main" val="2887677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Decline </a:t>
            </a:r>
            <a:r>
              <a:rPr lang="en-US" sz="1800" dirty="0"/>
              <a:t>(slide 1 of 2)</a:t>
            </a:r>
          </a:p>
        </p:txBody>
      </p:sp>
      <p:sp>
        <p:nvSpPr>
          <p:cNvPr id="2" name="Text Placeholder 1"/>
          <p:cNvSpPr>
            <a:spLocks noGrp="1"/>
          </p:cNvSpPr>
          <p:nvPr>
            <p:ph type="body" sz="quarter" idx="17"/>
          </p:nvPr>
        </p:nvSpPr>
        <p:spPr>
          <a:xfrm>
            <a:off x="740228" y="1451116"/>
            <a:ext cx="10711543" cy="4824555"/>
          </a:xfrm>
        </p:spPr>
        <p:txBody>
          <a:bodyPr>
            <a:normAutofit/>
          </a:bodyPr>
          <a:lstStyle/>
          <a:p>
            <a:r>
              <a:rPr lang="en-US" sz="2400" b="1" dirty="0">
                <a:solidFill>
                  <a:srgbClr val="3083C5"/>
                </a:solidFill>
              </a:rPr>
              <a:t>Decline stage </a:t>
            </a:r>
            <a:r>
              <a:rPr lang="en-US" sz="2400" dirty="0"/>
              <a:t>– The stage of a product’s life cycle when sales fall rapidly</a:t>
            </a:r>
          </a:p>
          <a:p>
            <a:r>
              <a:rPr lang="en-US" sz="2400" dirty="0"/>
              <a:t>When this happens, the marketer must consider eliminating items from the product line that no longer earn a profit</a:t>
            </a:r>
          </a:p>
          <a:p>
            <a:r>
              <a:rPr lang="en-US" sz="2400" dirty="0"/>
              <a:t>The marketer also may cut promotion efforts, eliminate marginal distributors, and finally, plan to phase out the product</a:t>
            </a:r>
          </a:p>
          <a:p>
            <a:r>
              <a:rPr lang="en-US" sz="2400" dirty="0"/>
              <a:t>Usually a declining product has lost its distinctiveness because similar competing or superior products have been introduced</a:t>
            </a:r>
          </a:p>
          <a:p>
            <a:pPr lvl="1"/>
            <a:r>
              <a:rPr lang="en-US" dirty="0"/>
              <a:t>Competition engenders increased substitution and brand switching among consumers as they become increasingly insensitive to minor product differences</a:t>
            </a:r>
          </a:p>
          <a:p>
            <a:pPr lvl="2"/>
            <a:r>
              <a:rPr lang="en-US" sz="1800" dirty="0"/>
              <a:t>For these reasons, marketers do little to change a product’s style, design, or other attributes during its decline</a:t>
            </a:r>
          </a:p>
        </p:txBody>
      </p:sp>
    </p:spTree>
    <p:extLst>
      <p:ext uri="{BB962C8B-B14F-4D97-AF65-F5344CB8AC3E}">
        <p14:creationId xmlns:p14="http://schemas.microsoft.com/office/powerpoint/2010/main" val="3874608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Decline</a:t>
            </a:r>
            <a:r>
              <a:rPr lang="en-US" sz="1800" dirty="0"/>
              <a:t> (slide 2 of 2)</a:t>
            </a:r>
          </a:p>
        </p:txBody>
      </p:sp>
      <p:sp>
        <p:nvSpPr>
          <p:cNvPr id="2" name="Text Placeholder 1"/>
          <p:cNvSpPr>
            <a:spLocks noGrp="1"/>
          </p:cNvSpPr>
          <p:nvPr>
            <p:ph type="body" sz="quarter" idx="17"/>
          </p:nvPr>
        </p:nvSpPr>
        <p:spPr/>
        <p:txBody>
          <a:bodyPr/>
          <a:lstStyle/>
          <a:p>
            <a:r>
              <a:rPr lang="en-US" sz="2400" dirty="0"/>
              <a:t>New technology or social trends, product substitutes, or environmental considerations also play a huge role in the decline stage of the product life cycle</a:t>
            </a:r>
          </a:p>
          <a:p>
            <a:r>
              <a:rPr lang="en-US" sz="2400" dirty="0"/>
              <a:t>During a product’s decline, spending on promotion efforts is usually reduced considerably</a:t>
            </a:r>
          </a:p>
          <a:p>
            <a:r>
              <a:rPr lang="en-US" sz="2400" dirty="0"/>
              <a:t>As sales decline, the product becomes harder for consumers to find, but loyal buyers will seek out retailers who still carry it</a:t>
            </a:r>
          </a:p>
          <a:p>
            <a:pPr lvl="1"/>
            <a:r>
              <a:rPr lang="en-US" dirty="0"/>
              <a:t>As the product continues to decline, the sales staff at outlets where it is still sold will shift emphasis to more profitable products</a:t>
            </a:r>
          </a:p>
          <a:p>
            <a:endParaRPr lang="en-US" dirty="0"/>
          </a:p>
        </p:txBody>
      </p:sp>
    </p:spTree>
    <p:extLst>
      <p:ext uri="{BB962C8B-B14F-4D97-AF65-F5344CB8AC3E}">
        <p14:creationId xmlns:p14="http://schemas.microsoft.com/office/powerpoint/2010/main" val="1882048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Adoption Process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Product adoption process </a:t>
            </a:r>
            <a:r>
              <a:rPr lang="en-US" sz="2400" dirty="0"/>
              <a:t>– The five-stage process of buyer acceptance of a product:</a:t>
            </a:r>
          </a:p>
          <a:p>
            <a:pPr lvl="1"/>
            <a:r>
              <a:rPr lang="en-US" i="1" dirty="0"/>
              <a:t>Awareness</a:t>
            </a:r>
            <a:r>
              <a:rPr lang="en-US" dirty="0"/>
              <a:t>: The buyer becomes aware of the product</a:t>
            </a:r>
          </a:p>
          <a:p>
            <a:pPr lvl="1"/>
            <a:r>
              <a:rPr lang="en-US" i="1" dirty="0"/>
              <a:t>Interest</a:t>
            </a:r>
            <a:r>
              <a:rPr lang="en-US" dirty="0"/>
              <a:t>: The buyer seeks information and is receptive to learning about the product</a:t>
            </a:r>
          </a:p>
          <a:p>
            <a:pPr lvl="1"/>
            <a:r>
              <a:rPr lang="en-US" i="1" dirty="0"/>
              <a:t>Evaluation</a:t>
            </a:r>
            <a:r>
              <a:rPr lang="en-US" dirty="0"/>
              <a:t>: The buyer considers the product’s benefits and decides whether to try it, considering its value versus the competition</a:t>
            </a:r>
          </a:p>
          <a:p>
            <a:pPr lvl="1"/>
            <a:r>
              <a:rPr lang="en-US" i="1" dirty="0"/>
              <a:t>Trial</a:t>
            </a:r>
            <a:r>
              <a:rPr lang="en-US" dirty="0"/>
              <a:t>: The buyer examines, tests, or tries the product to determine if it meets his or her needs</a:t>
            </a:r>
          </a:p>
          <a:p>
            <a:pPr lvl="1"/>
            <a:r>
              <a:rPr lang="en-US" i="1" dirty="0"/>
              <a:t>Adoption</a:t>
            </a:r>
            <a:r>
              <a:rPr lang="en-US" dirty="0"/>
              <a:t>: The buyer purchases the product and can be expected to use it again whenever the need for this product arises</a:t>
            </a:r>
          </a:p>
          <a:p>
            <a:endParaRPr lang="en-US" dirty="0"/>
          </a:p>
        </p:txBody>
      </p:sp>
    </p:spTree>
    <p:extLst>
      <p:ext uri="{BB962C8B-B14F-4D97-AF65-F5344CB8AC3E}">
        <p14:creationId xmlns:p14="http://schemas.microsoft.com/office/powerpoint/2010/main" val="3698893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2110-552F-43E0-86AE-44FCD88EC15F}"/>
              </a:ext>
            </a:extLst>
          </p:cNvPr>
          <p:cNvSpPr>
            <a:spLocks noGrp="1"/>
          </p:cNvSpPr>
          <p:nvPr>
            <p:ph type="title"/>
          </p:nvPr>
        </p:nvSpPr>
        <p:spPr/>
        <p:txBody>
          <a:bodyPr/>
          <a:lstStyle/>
          <a:p>
            <a:r>
              <a:rPr lang="en-US" dirty="0"/>
              <a:t>Figure 11.3 – Product </a:t>
            </a:r>
            <a:br>
              <a:rPr lang="en-US" dirty="0"/>
            </a:br>
            <a:r>
              <a:rPr lang="en-US" dirty="0"/>
              <a:t>Adoption Process</a:t>
            </a:r>
          </a:p>
        </p:txBody>
      </p:sp>
      <p:pic>
        <p:nvPicPr>
          <p:cNvPr id="6" name="Picture Placeholder 5" descr="A caption that reads, Production adoption process, appears above 5 horizontally arranged arrows, where all arrows point to the right. Beginning a the left, the arrows are labeled. Awareness, Interest, Evaluation, Trial, and Adoption.">
            <a:extLst>
              <a:ext uri="{FF2B5EF4-FFF2-40B4-BE49-F238E27FC236}">
                <a16:creationId xmlns:a16="http://schemas.microsoft.com/office/drawing/2014/main" id="{020AEC44-22B1-4FC7-93E2-94E806962D93}"/>
              </a:ext>
            </a:extLst>
          </p:cNvPr>
          <p:cNvPicPr>
            <a:picLocks noGrp="1" noChangeAspect="1"/>
          </p:cNvPicPr>
          <p:nvPr>
            <p:ph type="pic" sz="quarter" idx="10"/>
          </p:nvPr>
        </p:nvPicPr>
        <p:blipFill>
          <a:blip r:embed="rId2"/>
          <a:stretch>
            <a:fillRect/>
          </a:stretch>
        </p:blipFill>
        <p:spPr>
          <a:xfrm>
            <a:off x="244377" y="2248904"/>
            <a:ext cx="11703246" cy="2360192"/>
          </a:xfrm>
        </p:spPr>
      </p:pic>
    </p:spTree>
    <p:extLst>
      <p:ext uri="{BB962C8B-B14F-4D97-AF65-F5344CB8AC3E}">
        <p14:creationId xmlns:p14="http://schemas.microsoft.com/office/powerpoint/2010/main" val="2280481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Product Adoption Process </a:t>
            </a:r>
            <a:r>
              <a:rPr lang="en-US" sz="1800" dirty="0"/>
              <a:t>(slide 2 of 2)</a:t>
            </a:r>
            <a:endParaRPr lang="en-US" dirty="0"/>
          </a:p>
        </p:txBody>
      </p:sp>
      <p:sp>
        <p:nvSpPr>
          <p:cNvPr id="2" name="Text Placeholder 1"/>
          <p:cNvSpPr>
            <a:spLocks noGrp="1"/>
          </p:cNvSpPr>
          <p:nvPr>
            <p:ph type="body" sz="quarter" idx="17"/>
          </p:nvPr>
        </p:nvSpPr>
        <p:spPr>
          <a:xfrm>
            <a:off x="743576" y="1617044"/>
            <a:ext cx="10711543" cy="4331369"/>
          </a:xfrm>
        </p:spPr>
        <p:txBody>
          <a:bodyPr/>
          <a:lstStyle/>
          <a:p>
            <a:r>
              <a:rPr lang="en-US" sz="2400" dirty="0"/>
              <a:t>When an organization introduces a new product, consumers in the target market enter into and move through the adoption process at different rates</a:t>
            </a:r>
          </a:p>
          <a:p>
            <a:pPr lvl="1"/>
            <a:r>
              <a:rPr lang="en-US" dirty="0"/>
              <a:t>For most products, there is also a group of non-adopters who never begin the process</a:t>
            </a:r>
          </a:p>
          <a:p>
            <a:r>
              <a:rPr lang="en-US" sz="2400" dirty="0"/>
              <a:t>Depending on the length of time it takes them to adopt a new product, consumers tend to fall into one of five major adopter categories:</a:t>
            </a:r>
          </a:p>
          <a:p>
            <a:pPr lvl="1"/>
            <a:r>
              <a:rPr lang="en-US" b="1" dirty="0">
                <a:solidFill>
                  <a:srgbClr val="3083C5"/>
                </a:solidFill>
              </a:rPr>
              <a:t>Innovators</a:t>
            </a:r>
            <a:r>
              <a:rPr lang="en-US" dirty="0"/>
              <a:t> – First adopters of new products</a:t>
            </a:r>
          </a:p>
          <a:p>
            <a:pPr lvl="1"/>
            <a:r>
              <a:rPr lang="en-US" b="1" dirty="0">
                <a:solidFill>
                  <a:srgbClr val="3083C5"/>
                </a:solidFill>
              </a:rPr>
              <a:t>Early adopters </a:t>
            </a:r>
            <a:r>
              <a:rPr lang="en-US" dirty="0"/>
              <a:t>– People who adopt new products early, choose new products carefully, and are viewed as “the people to check with” by later adopters</a:t>
            </a:r>
          </a:p>
          <a:p>
            <a:pPr lvl="1"/>
            <a:r>
              <a:rPr lang="en-US" b="1" dirty="0">
                <a:solidFill>
                  <a:srgbClr val="3083C5"/>
                </a:solidFill>
              </a:rPr>
              <a:t>Early majority </a:t>
            </a:r>
            <a:r>
              <a:rPr lang="en-US" dirty="0"/>
              <a:t>– Individuals who adopt a new product just prior to the average person</a:t>
            </a:r>
          </a:p>
          <a:p>
            <a:pPr lvl="1"/>
            <a:r>
              <a:rPr lang="en-US" b="1" dirty="0">
                <a:solidFill>
                  <a:srgbClr val="3083C5"/>
                </a:solidFill>
              </a:rPr>
              <a:t>Late majority </a:t>
            </a:r>
            <a:r>
              <a:rPr lang="en-US" dirty="0"/>
              <a:t>– Skeptics who adopt new products when they feel it is necessary</a:t>
            </a:r>
          </a:p>
          <a:p>
            <a:pPr lvl="1"/>
            <a:r>
              <a:rPr lang="en-US" b="1" dirty="0">
                <a:solidFill>
                  <a:srgbClr val="3083C5"/>
                </a:solidFill>
              </a:rPr>
              <a:t>Laggards</a:t>
            </a:r>
            <a:r>
              <a:rPr lang="en-US" dirty="0"/>
              <a:t> – The last adopters, who distrust new products</a:t>
            </a:r>
          </a:p>
          <a:p>
            <a:endParaRPr lang="en-US" dirty="0"/>
          </a:p>
        </p:txBody>
      </p:sp>
    </p:spTree>
    <p:extLst>
      <p:ext uri="{BB962C8B-B14F-4D97-AF65-F5344CB8AC3E}">
        <p14:creationId xmlns:p14="http://schemas.microsoft.com/office/powerpoint/2010/main" val="531372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Branding</a:t>
            </a:r>
          </a:p>
        </p:txBody>
      </p:sp>
      <p:sp>
        <p:nvSpPr>
          <p:cNvPr id="2" name="Text Placeholder 1"/>
          <p:cNvSpPr>
            <a:spLocks noGrp="1"/>
          </p:cNvSpPr>
          <p:nvPr>
            <p:ph type="body" sz="quarter" idx="17"/>
          </p:nvPr>
        </p:nvSpPr>
        <p:spPr/>
        <p:txBody>
          <a:bodyPr/>
          <a:lstStyle/>
          <a:p>
            <a:r>
              <a:rPr lang="en-US" sz="2400" b="1" dirty="0">
                <a:solidFill>
                  <a:srgbClr val="3083C5"/>
                </a:solidFill>
              </a:rPr>
              <a:t>Brand</a:t>
            </a:r>
            <a:r>
              <a:rPr lang="en-US" sz="2400" dirty="0"/>
              <a:t> – A name, term, design, symbol, or other feature that identifies one seller’s product as distinct from those of other sellers</a:t>
            </a:r>
          </a:p>
          <a:p>
            <a:r>
              <a:rPr lang="en-US" sz="2400" b="1" dirty="0">
                <a:solidFill>
                  <a:srgbClr val="3083C5"/>
                </a:solidFill>
              </a:rPr>
              <a:t>Brand name </a:t>
            </a:r>
            <a:r>
              <a:rPr lang="en-US" sz="2400" dirty="0"/>
              <a:t>– The part of a brand that can be spoken, including letters, words, and numbers</a:t>
            </a:r>
          </a:p>
          <a:p>
            <a:r>
              <a:rPr lang="en-US" sz="2400" b="1" dirty="0">
                <a:solidFill>
                  <a:srgbClr val="3083C5"/>
                </a:solidFill>
              </a:rPr>
              <a:t>Brand mark </a:t>
            </a:r>
            <a:r>
              <a:rPr lang="en-US" sz="2400" dirty="0"/>
              <a:t>– The part of a brand that is not made up of words, such as a symbol or design</a:t>
            </a:r>
          </a:p>
          <a:p>
            <a:r>
              <a:rPr lang="en-US" sz="2400" b="1" dirty="0">
                <a:solidFill>
                  <a:srgbClr val="3083C5"/>
                </a:solidFill>
              </a:rPr>
              <a:t>Trademark</a:t>
            </a:r>
            <a:r>
              <a:rPr lang="en-US" sz="2400" dirty="0"/>
              <a:t> – A legal designation of exclusive use of a brand</a:t>
            </a:r>
          </a:p>
          <a:p>
            <a:r>
              <a:rPr lang="en-US" sz="2400" b="1" dirty="0">
                <a:solidFill>
                  <a:srgbClr val="3083C5"/>
                </a:solidFill>
              </a:rPr>
              <a:t>Trade name </a:t>
            </a:r>
            <a:r>
              <a:rPr lang="en-US" sz="2400" dirty="0"/>
              <a:t>– The full legal name of an organization</a:t>
            </a:r>
          </a:p>
          <a:p>
            <a:endParaRPr lang="en-US" dirty="0"/>
          </a:p>
        </p:txBody>
      </p:sp>
    </p:spTree>
    <p:extLst>
      <p:ext uri="{BB962C8B-B14F-4D97-AF65-F5344CB8AC3E}">
        <p14:creationId xmlns:p14="http://schemas.microsoft.com/office/powerpoint/2010/main" val="3393967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Value of Branding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sz="2400" dirty="0"/>
              <a:t>Buyers benefit from branding in the following ways:</a:t>
            </a:r>
          </a:p>
          <a:p>
            <a:pPr lvl="1"/>
            <a:r>
              <a:rPr lang="en-US" sz="1800" dirty="0"/>
              <a:t>Brands help buyers recognize specific products that meet their criteria for quality, which reduces the time needed to identify and purchase products by facilitating identification of products that satisfy consumer needs</a:t>
            </a:r>
          </a:p>
          <a:p>
            <a:pPr lvl="2"/>
            <a:r>
              <a:rPr lang="en-US" sz="1600" dirty="0"/>
              <a:t>Without brands, product selection would be more difficult because buyers would have fewer guideposts indicating quality and product features</a:t>
            </a:r>
          </a:p>
          <a:p>
            <a:pPr lvl="1"/>
            <a:r>
              <a:rPr lang="en-US" sz="1800" dirty="0"/>
              <a:t>For many consumers, brand is a form of self-expression</a:t>
            </a:r>
          </a:p>
          <a:p>
            <a:pPr lvl="1"/>
            <a:r>
              <a:rPr lang="en-US" sz="1800" dirty="0"/>
              <a:t>A brand indicates a quality level and image to the customer and reduces a buyer’s perceived risk of purchase</a:t>
            </a:r>
          </a:p>
          <a:p>
            <a:pPr lvl="1"/>
            <a:r>
              <a:rPr lang="en-US" sz="1800" dirty="0"/>
              <a:t>Customers might receive a psychological reward from purchasing and owning a brand that symbolizes status</a:t>
            </a:r>
          </a:p>
          <a:p>
            <a:endParaRPr lang="en-US" dirty="0"/>
          </a:p>
        </p:txBody>
      </p:sp>
    </p:spTree>
    <p:extLst>
      <p:ext uri="{BB962C8B-B14F-4D97-AF65-F5344CB8AC3E}">
        <p14:creationId xmlns:p14="http://schemas.microsoft.com/office/powerpoint/2010/main" val="2218380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FCD83-C0D0-4B34-BD1D-D14117147323}"/>
              </a:ext>
            </a:extLst>
          </p:cNvPr>
          <p:cNvSpPr>
            <a:spLocks noGrp="1"/>
          </p:cNvSpPr>
          <p:nvPr>
            <p:ph type="title"/>
          </p:nvPr>
        </p:nvSpPr>
        <p:spPr/>
        <p:txBody>
          <a:bodyPr/>
          <a:lstStyle/>
          <a:p>
            <a:r>
              <a:rPr lang="en-US" dirty="0"/>
              <a:t>Value of Branding </a:t>
            </a:r>
            <a:r>
              <a:rPr lang="en-US" sz="1800" dirty="0"/>
              <a:t>(slide 2 of 2)</a:t>
            </a:r>
            <a:endParaRPr lang="en-US" dirty="0"/>
          </a:p>
        </p:txBody>
      </p:sp>
      <p:sp>
        <p:nvSpPr>
          <p:cNvPr id="3" name="Text Placeholder 2">
            <a:extLst>
              <a:ext uri="{FF2B5EF4-FFF2-40B4-BE49-F238E27FC236}">
                <a16:creationId xmlns:a16="http://schemas.microsoft.com/office/drawing/2014/main" id="{3B891905-D87D-4845-A3E4-52EDD338D2B0}"/>
              </a:ext>
            </a:extLst>
          </p:cNvPr>
          <p:cNvSpPr>
            <a:spLocks noGrp="1"/>
          </p:cNvSpPr>
          <p:nvPr>
            <p:ph type="body" sz="quarter" idx="17"/>
          </p:nvPr>
        </p:nvSpPr>
        <p:spPr/>
        <p:txBody>
          <a:bodyPr/>
          <a:lstStyle/>
          <a:p>
            <a:r>
              <a:rPr lang="en-US" sz="2400" dirty="0"/>
              <a:t>The value of branding for sellers are:</a:t>
            </a:r>
          </a:p>
          <a:p>
            <a:pPr lvl="1"/>
            <a:r>
              <a:rPr lang="en-US" dirty="0"/>
              <a:t>Brands are identifiers that make repeat purchases easier for customers, thereby fostering brand loyalty</a:t>
            </a:r>
          </a:p>
          <a:p>
            <a:pPr lvl="1"/>
            <a:r>
              <a:rPr lang="en-US" dirty="0"/>
              <a:t>Branding helps a firm introduce a new product by carrying the name and image of one or more existing products—buyers are more likely to experiment with the new product because of familiarity with products carrying the firm’s existing brand names</a:t>
            </a:r>
          </a:p>
          <a:p>
            <a:pPr lvl="1"/>
            <a:r>
              <a:rPr lang="en-US" dirty="0"/>
              <a:t>Branding facilitates promotional efforts because the promotion of each branded product indirectly promotes all products bearing the same brand</a:t>
            </a:r>
          </a:p>
          <a:p>
            <a:pPr lvl="1"/>
            <a:r>
              <a:rPr lang="en-US" dirty="0"/>
              <a:t>As customers become loyal to a specific brand, the company’s market share will achieve a level of stability, allowing the firm to use its resources more efficiently</a:t>
            </a:r>
          </a:p>
          <a:p>
            <a:endParaRPr lang="en-US" dirty="0"/>
          </a:p>
        </p:txBody>
      </p:sp>
    </p:spTree>
    <p:extLst>
      <p:ext uri="{BB962C8B-B14F-4D97-AF65-F5344CB8AC3E}">
        <p14:creationId xmlns:p14="http://schemas.microsoft.com/office/powerpoint/2010/main" val="4265177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D609-DF00-412A-88B5-ABDE97435648}"/>
              </a:ext>
            </a:extLst>
          </p:cNvPr>
          <p:cNvSpPr>
            <a:spLocks noGrp="1"/>
          </p:cNvSpPr>
          <p:nvPr>
            <p:ph type="title"/>
          </p:nvPr>
        </p:nvSpPr>
        <p:spPr/>
        <p:txBody>
          <a:bodyPr/>
          <a:lstStyle/>
          <a:p>
            <a:r>
              <a:rPr lang="en-US" dirty="0"/>
              <a:t>Brand Equity </a:t>
            </a:r>
            <a:r>
              <a:rPr lang="en-US" sz="1800" dirty="0"/>
              <a:t>(slide 1 of 3)</a:t>
            </a:r>
            <a:endParaRPr lang="en-US" dirty="0"/>
          </a:p>
        </p:txBody>
      </p:sp>
      <p:sp>
        <p:nvSpPr>
          <p:cNvPr id="3" name="Text Placeholder 2">
            <a:extLst>
              <a:ext uri="{FF2B5EF4-FFF2-40B4-BE49-F238E27FC236}">
                <a16:creationId xmlns:a16="http://schemas.microsoft.com/office/drawing/2014/main" id="{5CFFA4A0-4E20-4CCE-BE99-028103FA8F3A}"/>
              </a:ext>
            </a:extLst>
          </p:cNvPr>
          <p:cNvSpPr>
            <a:spLocks noGrp="1"/>
          </p:cNvSpPr>
          <p:nvPr>
            <p:ph type="body" sz="quarter" idx="17"/>
          </p:nvPr>
        </p:nvSpPr>
        <p:spPr/>
        <p:txBody>
          <a:bodyPr/>
          <a:lstStyle/>
          <a:p>
            <a:r>
              <a:rPr lang="en-US" sz="2400" b="1" dirty="0">
                <a:solidFill>
                  <a:srgbClr val="3083C5"/>
                </a:solidFill>
              </a:rPr>
              <a:t>Brand equity </a:t>
            </a:r>
            <a:r>
              <a:rPr lang="en-US" sz="2400" dirty="0"/>
              <a:t>– The marketing and financial value associated with a brand’s strength in a market</a:t>
            </a:r>
          </a:p>
          <a:p>
            <a:r>
              <a:rPr lang="en-US" sz="2400" dirty="0"/>
              <a:t>Four major elements underlie brand equity:</a:t>
            </a:r>
          </a:p>
          <a:p>
            <a:pPr lvl="1"/>
            <a:r>
              <a:rPr lang="en-US" dirty="0"/>
              <a:t>Brand name awareness</a:t>
            </a:r>
          </a:p>
          <a:p>
            <a:pPr lvl="1"/>
            <a:r>
              <a:rPr lang="en-US" dirty="0"/>
              <a:t>Brand loyalty</a:t>
            </a:r>
          </a:p>
          <a:p>
            <a:pPr lvl="1"/>
            <a:r>
              <a:rPr lang="en-US" dirty="0"/>
              <a:t>Perceived brand quality</a:t>
            </a:r>
          </a:p>
          <a:p>
            <a:pPr lvl="1"/>
            <a:r>
              <a:rPr lang="en-US" dirty="0"/>
              <a:t>Brand associations</a:t>
            </a:r>
          </a:p>
          <a:p>
            <a:endParaRPr lang="en-US" dirty="0"/>
          </a:p>
        </p:txBody>
      </p:sp>
    </p:spTree>
    <p:extLst>
      <p:ext uri="{BB962C8B-B14F-4D97-AF65-F5344CB8AC3E}">
        <p14:creationId xmlns:p14="http://schemas.microsoft.com/office/powerpoint/2010/main" val="104908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F7BF2-8755-4D9F-88F1-124A0A58C795}"/>
              </a:ext>
            </a:extLst>
          </p:cNvPr>
          <p:cNvSpPr>
            <a:spLocks noGrp="1"/>
          </p:cNvSpPr>
          <p:nvPr>
            <p:ph type="title"/>
          </p:nvPr>
        </p:nvSpPr>
        <p:spPr/>
        <p:txBody>
          <a:bodyPr/>
          <a:lstStyle/>
          <a:p>
            <a:r>
              <a:rPr lang="en-US" dirty="0"/>
              <a:t>Figure 11.4 – Major Elements </a:t>
            </a:r>
            <a:br>
              <a:rPr lang="en-US" dirty="0"/>
            </a:br>
            <a:r>
              <a:rPr lang="en-US" dirty="0"/>
              <a:t>of Brand Equity</a:t>
            </a:r>
          </a:p>
        </p:txBody>
      </p:sp>
      <p:pic>
        <p:nvPicPr>
          <p:cNvPr id="6" name="Picture Placeholder 5" descr="A diagram captioned, Major elements of brand equity. The diagram has a circle at its center and 4 equally spaced rectangles arranged around the circle. The circle is labeled Brand Equity. Beginning at the upper right of the circle and proceeding clockwise the rectangles are labeled. Perceived brand quality. Brand loyalty. Brand associations. And brand name awareness.">
            <a:extLst>
              <a:ext uri="{FF2B5EF4-FFF2-40B4-BE49-F238E27FC236}">
                <a16:creationId xmlns:a16="http://schemas.microsoft.com/office/drawing/2014/main" id="{C1C8274D-E08F-473B-A425-CEA9191CD0FD}"/>
              </a:ext>
            </a:extLst>
          </p:cNvPr>
          <p:cNvPicPr>
            <a:picLocks noGrp="1" noChangeAspect="1"/>
          </p:cNvPicPr>
          <p:nvPr>
            <p:ph type="pic" sz="quarter" idx="10"/>
          </p:nvPr>
        </p:nvPicPr>
        <p:blipFill>
          <a:blip r:embed="rId2"/>
          <a:stretch>
            <a:fillRect/>
          </a:stretch>
        </p:blipFill>
        <p:spPr>
          <a:xfrm>
            <a:off x="2032580" y="1433803"/>
            <a:ext cx="8126839" cy="3990393"/>
          </a:xfrm>
        </p:spPr>
      </p:pic>
    </p:spTree>
    <p:extLst>
      <p:ext uri="{BB962C8B-B14F-4D97-AF65-F5344CB8AC3E}">
        <p14:creationId xmlns:p14="http://schemas.microsoft.com/office/powerpoint/2010/main" val="2624806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B894A-06AB-4726-9E31-F40C2EC2E953}"/>
              </a:ext>
            </a:extLst>
          </p:cNvPr>
          <p:cNvSpPr>
            <a:spLocks noGrp="1"/>
          </p:cNvSpPr>
          <p:nvPr>
            <p:ph type="title"/>
          </p:nvPr>
        </p:nvSpPr>
        <p:spPr/>
        <p:txBody>
          <a:bodyPr/>
          <a:lstStyle/>
          <a:p>
            <a:r>
              <a:rPr lang="en-US" dirty="0"/>
              <a:t>Brand Equity </a:t>
            </a:r>
            <a:r>
              <a:rPr lang="en-US" sz="1800" dirty="0"/>
              <a:t>(slide 2 of 3)</a:t>
            </a:r>
            <a:endParaRPr lang="en-US" dirty="0"/>
          </a:p>
        </p:txBody>
      </p:sp>
      <p:sp>
        <p:nvSpPr>
          <p:cNvPr id="3" name="Text Placeholder 2">
            <a:extLst>
              <a:ext uri="{FF2B5EF4-FFF2-40B4-BE49-F238E27FC236}">
                <a16:creationId xmlns:a16="http://schemas.microsoft.com/office/drawing/2014/main" id="{1E078932-F9B3-44CE-89EF-2BAE5CE58708}"/>
              </a:ext>
            </a:extLst>
          </p:cNvPr>
          <p:cNvSpPr>
            <a:spLocks noGrp="1"/>
          </p:cNvSpPr>
          <p:nvPr>
            <p:ph type="body" sz="quarter" idx="17"/>
          </p:nvPr>
        </p:nvSpPr>
        <p:spPr/>
        <p:txBody>
          <a:bodyPr/>
          <a:lstStyle/>
          <a:p>
            <a:r>
              <a:rPr lang="en-US" sz="2400" b="1" dirty="0">
                <a:solidFill>
                  <a:srgbClr val="3083C5"/>
                </a:solidFill>
              </a:rPr>
              <a:t>Brand loyalty </a:t>
            </a:r>
            <a:r>
              <a:rPr lang="en-US" sz="2400" dirty="0"/>
              <a:t>– A customer’s favorable attitude toward a specific brand</a:t>
            </a:r>
          </a:p>
          <a:p>
            <a:r>
              <a:rPr lang="en-US" sz="2400" dirty="0"/>
              <a:t>There are three degrees of brand loyalty:</a:t>
            </a:r>
          </a:p>
          <a:p>
            <a:pPr lvl="1"/>
            <a:r>
              <a:rPr lang="en-US" b="1" dirty="0">
                <a:solidFill>
                  <a:srgbClr val="3083C5"/>
                </a:solidFill>
              </a:rPr>
              <a:t>Brand recognition </a:t>
            </a:r>
            <a:r>
              <a:rPr lang="en-US" dirty="0"/>
              <a:t>– The degree of brand loyalty in which a customer is aware that a brand exists and views the brand as an alternative purchase if their preferred brand is unavailable</a:t>
            </a:r>
          </a:p>
          <a:p>
            <a:pPr lvl="1"/>
            <a:r>
              <a:rPr lang="en-US" b="1" dirty="0">
                <a:solidFill>
                  <a:srgbClr val="3083C5"/>
                </a:solidFill>
              </a:rPr>
              <a:t>Brand preference </a:t>
            </a:r>
            <a:r>
              <a:rPr lang="en-US" dirty="0"/>
              <a:t>– The degree of brand loyalty in which a customer prefers one brand over competitive offerings</a:t>
            </a:r>
          </a:p>
          <a:p>
            <a:pPr lvl="1"/>
            <a:r>
              <a:rPr lang="en-US" b="1" dirty="0">
                <a:solidFill>
                  <a:srgbClr val="3083C5"/>
                </a:solidFill>
              </a:rPr>
              <a:t>Brand insistence </a:t>
            </a:r>
            <a:r>
              <a:rPr lang="en-US" dirty="0"/>
              <a:t>– The degree of brand loyalty in which a customer strongly prefers a specific brand and will accept no substitute</a:t>
            </a:r>
          </a:p>
          <a:p>
            <a:endParaRPr lang="en-US" dirty="0"/>
          </a:p>
        </p:txBody>
      </p:sp>
    </p:spTree>
    <p:extLst>
      <p:ext uri="{BB962C8B-B14F-4D97-AF65-F5344CB8AC3E}">
        <p14:creationId xmlns:p14="http://schemas.microsoft.com/office/powerpoint/2010/main" val="2664882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Brand Equity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sz="2400" dirty="0"/>
              <a:t>Brand loyalty is an important component of brand equity because it reduces a brand’s vulnerability to competitors’ actions</a:t>
            </a:r>
          </a:p>
          <a:p>
            <a:r>
              <a:rPr lang="en-US" sz="2400" dirty="0"/>
              <a:t>It allows an organization to retain existing customers and avoid expending significant resources to gain new ones</a:t>
            </a:r>
          </a:p>
          <a:p>
            <a:r>
              <a:rPr lang="en-US" sz="2400" dirty="0"/>
              <a:t>Loyal customers help to promote a brand by providing visibility and reassuring potential new customers of the brand’s quality</a:t>
            </a:r>
          </a:p>
          <a:p>
            <a:r>
              <a:rPr lang="en-US" sz="2400" dirty="0"/>
              <a:t>Customers frequently use a brand name as a proxy for an actual assessment of a product’s quality</a:t>
            </a:r>
          </a:p>
          <a:p>
            <a:endParaRPr lang="en-US" dirty="0"/>
          </a:p>
        </p:txBody>
      </p:sp>
    </p:spTree>
    <p:extLst>
      <p:ext uri="{BB962C8B-B14F-4D97-AF65-F5344CB8AC3E}">
        <p14:creationId xmlns:p14="http://schemas.microsoft.com/office/powerpoint/2010/main" val="2060633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9E4EA-05FD-426A-A774-90F735BAB7E8}"/>
              </a:ext>
            </a:extLst>
          </p:cNvPr>
          <p:cNvSpPr>
            <a:spLocks noGrp="1"/>
          </p:cNvSpPr>
          <p:nvPr>
            <p:ph type="title"/>
          </p:nvPr>
        </p:nvSpPr>
        <p:spPr/>
        <p:txBody>
          <a:bodyPr/>
          <a:lstStyle/>
          <a:p>
            <a:r>
              <a:rPr lang="en-US" dirty="0"/>
              <a:t>Table 11.1 – The 10 Most Valuable </a:t>
            </a:r>
            <a:br>
              <a:rPr lang="en-US" dirty="0"/>
            </a:br>
            <a:r>
              <a:rPr lang="en-US" dirty="0"/>
              <a:t>Brands in the World</a:t>
            </a:r>
          </a:p>
        </p:txBody>
      </p:sp>
      <p:graphicFrame>
        <p:nvGraphicFramePr>
          <p:cNvPr id="4" name="Table Placeholder 10">
            <a:extLst>
              <a:ext uri="{FF2B5EF4-FFF2-40B4-BE49-F238E27FC236}">
                <a16:creationId xmlns:a16="http://schemas.microsoft.com/office/drawing/2014/main" id="{AA9A8876-77FF-4B28-AAB8-1057A291DE2A}"/>
              </a:ext>
            </a:extLst>
          </p:cNvPr>
          <p:cNvGraphicFramePr>
            <a:graphicFrameLocks noGrp="1"/>
          </p:cNvGraphicFramePr>
          <p:nvPr>
            <p:ph type="tbl" sz="quarter" idx="10"/>
            <p:extLst/>
          </p:nvPr>
        </p:nvGraphicFramePr>
        <p:xfrm>
          <a:off x="2303400" y="1412775"/>
          <a:ext cx="7585199" cy="4032450"/>
        </p:xfrm>
        <a:graphic>
          <a:graphicData uri="http://schemas.openxmlformats.org/drawingml/2006/table">
            <a:tbl>
              <a:tblPr firstRow="1" bandRow="1">
                <a:tableStyleId>{5C22544A-7EE6-4342-B048-85BDC9FD1C3A}</a:tableStyleId>
              </a:tblPr>
              <a:tblGrid>
                <a:gridCol w="1466475">
                  <a:extLst>
                    <a:ext uri="{9D8B030D-6E8A-4147-A177-3AD203B41FA5}">
                      <a16:colId xmlns:a16="http://schemas.microsoft.com/office/drawing/2014/main" val="3532458289"/>
                    </a:ext>
                  </a:extLst>
                </a:gridCol>
                <a:gridCol w="3134892">
                  <a:extLst>
                    <a:ext uri="{9D8B030D-6E8A-4147-A177-3AD203B41FA5}">
                      <a16:colId xmlns:a16="http://schemas.microsoft.com/office/drawing/2014/main" val="2564591482"/>
                    </a:ext>
                  </a:extLst>
                </a:gridCol>
                <a:gridCol w="2983832">
                  <a:extLst>
                    <a:ext uri="{9D8B030D-6E8A-4147-A177-3AD203B41FA5}">
                      <a16:colId xmlns:a16="http://schemas.microsoft.com/office/drawing/2014/main" val="2293618107"/>
                    </a:ext>
                  </a:extLst>
                </a:gridCol>
              </a:tblGrid>
              <a:tr h="0">
                <a:tc>
                  <a:txBody>
                    <a:bodyPr/>
                    <a:lstStyle/>
                    <a:p>
                      <a:pPr algn="ctr"/>
                      <a:r>
                        <a:rPr lang="en-US" dirty="0">
                          <a:latin typeface="Arial" panose="020B0604020202020204" pitchFamily="34" charset="0"/>
                          <a:cs typeface="Arial" panose="020B0604020202020204" pitchFamily="34" charset="0"/>
                        </a:rPr>
                        <a:t>Rank</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Brand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Brand Value ($ Billions)</a:t>
                      </a:r>
                    </a:p>
                  </a:txBody>
                  <a:tcPr/>
                </a:tc>
                <a:extLst>
                  <a:ext uri="{0D108BD9-81ED-4DB2-BD59-A6C34878D82A}">
                    <a16:rowId xmlns:a16="http://schemas.microsoft.com/office/drawing/2014/main" val="929213733"/>
                  </a:ext>
                </a:extLst>
              </a:tr>
              <a:tr h="3748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1</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Google</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245.6</a:t>
                      </a:r>
                    </a:p>
                  </a:txBody>
                  <a:tcPr/>
                </a:tc>
                <a:extLst>
                  <a:ext uri="{0D108BD9-81ED-4DB2-BD59-A6C34878D82A}">
                    <a16:rowId xmlns:a16="http://schemas.microsoft.com/office/drawing/2014/main" val="2017040155"/>
                  </a:ext>
                </a:extLst>
              </a:tr>
              <a:tr h="351054">
                <a:tc>
                  <a:txBody>
                    <a:bodyPr/>
                    <a:lstStyle/>
                    <a:p>
                      <a:pPr algn="ctr"/>
                      <a:r>
                        <a:rPr lang="en-US" dirty="0">
                          <a:solidFill>
                            <a:srgbClr val="006298"/>
                          </a:solidFill>
                          <a:latin typeface="Arial" panose="020B0604020202020204" pitchFamily="34" charset="0"/>
                          <a:cs typeface="Arial" panose="020B0604020202020204" pitchFamily="34" charset="0"/>
                        </a:rPr>
                        <a:t>2</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Apple</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234.7</a:t>
                      </a:r>
                    </a:p>
                  </a:txBody>
                  <a:tcPr/>
                </a:tc>
                <a:extLst>
                  <a:ext uri="{0D108BD9-81ED-4DB2-BD59-A6C34878D82A}">
                    <a16:rowId xmlns:a16="http://schemas.microsoft.com/office/drawing/2014/main" val="3373640361"/>
                  </a:ext>
                </a:extLst>
              </a:tr>
              <a:tr h="0">
                <a:tc>
                  <a:txBody>
                    <a:bodyPr/>
                    <a:lstStyle/>
                    <a:p>
                      <a:pPr algn="ctr"/>
                      <a:r>
                        <a:rPr lang="en-US" dirty="0">
                          <a:solidFill>
                            <a:srgbClr val="006298"/>
                          </a:solidFill>
                          <a:latin typeface="Arial" panose="020B0604020202020204" pitchFamily="34" charset="0"/>
                          <a:cs typeface="Arial" panose="020B0604020202020204" pitchFamily="34" charset="0"/>
                        </a:rPr>
                        <a:t>3</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Microsoft</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143.2</a:t>
                      </a:r>
                    </a:p>
                  </a:txBody>
                  <a:tcPr/>
                </a:tc>
                <a:extLst>
                  <a:ext uri="{0D108BD9-81ED-4DB2-BD59-A6C34878D82A}">
                    <a16:rowId xmlns:a16="http://schemas.microsoft.com/office/drawing/2014/main" val="4053888524"/>
                  </a:ext>
                </a:extLst>
              </a:tr>
              <a:tr h="260033">
                <a:tc>
                  <a:txBody>
                    <a:bodyPr/>
                    <a:lstStyle/>
                    <a:p>
                      <a:pPr algn="ctr"/>
                      <a:r>
                        <a:rPr lang="en-US" dirty="0">
                          <a:solidFill>
                            <a:srgbClr val="006298"/>
                          </a:solidFill>
                          <a:latin typeface="Arial" panose="020B0604020202020204" pitchFamily="34" charset="0"/>
                          <a:cs typeface="Arial" panose="020B0604020202020204" pitchFamily="34" charset="0"/>
                        </a:rPr>
                        <a:t>4</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Amazon</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139.3</a:t>
                      </a:r>
                    </a:p>
                  </a:txBody>
                  <a:tcPr/>
                </a:tc>
                <a:extLst>
                  <a:ext uri="{0D108BD9-81ED-4DB2-BD59-A6C34878D82A}">
                    <a16:rowId xmlns:a16="http://schemas.microsoft.com/office/drawing/2014/main" val="3213119950"/>
                  </a:ext>
                </a:extLst>
              </a:tr>
              <a:tr h="154305">
                <a:tc>
                  <a:txBody>
                    <a:bodyPr/>
                    <a:lstStyle/>
                    <a:p>
                      <a:pPr algn="ctr"/>
                      <a:r>
                        <a:rPr lang="en-US" dirty="0">
                          <a:solidFill>
                            <a:srgbClr val="006298"/>
                          </a:solidFill>
                          <a:latin typeface="Arial" panose="020B0604020202020204" pitchFamily="34" charset="0"/>
                          <a:cs typeface="Arial" panose="020B0604020202020204" pitchFamily="34" charset="0"/>
                        </a:rPr>
                        <a:t>5</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Facebook</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129.8</a:t>
                      </a:r>
                    </a:p>
                  </a:txBody>
                  <a:tcPr/>
                </a:tc>
                <a:extLst>
                  <a:ext uri="{0D108BD9-81ED-4DB2-BD59-A6C34878D82A}">
                    <a16:rowId xmlns:a16="http://schemas.microsoft.com/office/drawing/2014/main" val="4072307076"/>
                  </a:ext>
                </a:extLst>
              </a:tr>
              <a:tr h="0">
                <a:tc>
                  <a:txBody>
                    <a:bodyPr/>
                    <a:lstStyle/>
                    <a:p>
                      <a:pPr algn="ctr"/>
                      <a:r>
                        <a:rPr lang="en-US" dirty="0">
                          <a:solidFill>
                            <a:srgbClr val="006298"/>
                          </a:solidFill>
                          <a:latin typeface="Arial" panose="020B0604020202020204" pitchFamily="34" charset="0"/>
                          <a:cs typeface="Arial" panose="020B0604020202020204" pitchFamily="34" charset="0"/>
                        </a:rPr>
                        <a:t>6</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AT&amp;T</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115.1</a:t>
                      </a:r>
                    </a:p>
                  </a:txBody>
                  <a:tcPr/>
                </a:tc>
                <a:extLst>
                  <a:ext uri="{0D108BD9-81ED-4DB2-BD59-A6C34878D82A}">
                    <a16:rowId xmlns:a16="http://schemas.microsoft.com/office/drawing/2014/main" val="1381910866"/>
                  </a:ext>
                </a:extLst>
              </a:tr>
              <a:tr h="0">
                <a:tc>
                  <a:txBody>
                    <a:bodyPr/>
                    <a:lstStyle/>
                    <a:p>
                      <a:pPr algn="ctr"/>
                      <a:r>
                        <a:rPr lang="en-US" dirty="0">
                          <a:solidFill>
                            <a:srgbClr val="006298"/>
                          </a:solidFill>
                          <a:latin typeface="Arial" panose="020B0604020202020204" pitchFamily="34" charset="0"/>
                          <a:cs typeface="Arial" panose="020B0604020202020204" pitchFamily="34" charset="0"/>
                        </a:rPr>
                        <a:t>7</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Visa</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111.0</a:t>
                      </a:r>
                    </a:p>
                  </a:txBody>
                  <a:tcPr/>
                </a:tc>
                <a:extLst>
                  <a:ext uri="{0D108BD9-81ED-4DB2-BD59-A6C34878D82A}">
                    <a16:rowId xmlns:a16="http://schemas.microsoft.com/office/drawing/2014/main" val="3400806352"/>
                  </a:ext>
                </a:extLst>
              </a:tr>
              <a:tr h="0">
                <a:tc>
                  <a:txBody>
                    <a:bodyPr/>
                    <a:lstStyle/>
                    <a:p>
                      <a:pPr algn="ctr"/>
                      <a:r>
                        <a:rPr lang="en-US" dirty="0">
                          <a:solidFill>
                            <a:srgbClr val="006298"/>
                          </a:solidFill>
                          <a:latin typeface="Arial" panose="020B0604020202020204" pitchFamily="34" charset="0"/>
                          <a:cs typeface="Arial" panose="020B0604020202020204" pitchFamily="34" charset="0"/>
                        </a:rPr>
                        <a:t>8</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Tencent</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108.3</a:t>
                      </a:r>
                    </a:p>
                  </a:txBody>
                  <a:tcPr/>
                </a:tc>
                <a:extLst>
                  <a:ext uri="{0D108BD9-81ED-4DB2-BD59-A6C34878D82A}">
                    <a16:rowId xmlns:a16="http://schemas.microsoft.com/office/drawing/2014/main" val="1688793862"/>
                  </a:ext>
                </a:extLst>
              </a:tr>
              <a:tr h="0">
                <a:tc>
                  <a:txBody>
                    <a:bodyPr/>
                    <a:lstStyle/>
                    <a:p>
                      <a:pPr algn="ctr"/>
                      <a:r>
                        <a:rPr lang="en-US" dirty="0">
                          <a:solidFill>
                            <a:srgbClr val="006298"/>
                          </a:solidFill>
                          <a:latin typeface="Arial" panose="020B0604020202020204" pitchFamily="34" charset="0"/>
                          <a:cs typeface="Arial" panose="020B0604020202020204" pitchFamily="34" charset="0"/>
                        </a:rPr>
                        <a:t>9</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IBM</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102.1</a:t>
                      </a:r>
                    </a:p>
                  </a:txBody>
                  <a:tcPr/>
                </a:tc>
                <a:extLst>
                  <a:ext uri="{0D108BD9-81ED-4DB2-BD59-A6C34878D82A}">
                    <a16:rowId xmlns:a16="http://schemas.microsoft.com/office/drawing/2014/main" val="3062861687"/>
                  </a:ext>
                </a:extLst>
              </a:tr>
              <a:tr h="0">
                <a:tc>
                  <a:txBody>
                    <a:bodyPr/>
                    <a:lstStyle/>
                    <a:p>
                      <a:pPr algn="ctr"/>
                      <a:r>
                        <a:rPr lang="en-US" dirty="0">
                          <a:solidFill>
                            <a:srgbClr val="006298"/>
                          </a:solidFill>
                          <a:latin typeface="Arial" panose="020B0604020202020204" pitchFamily="34" charset="0"/>
                          <a:cs typeface="Arial" panose="020B0604020202020204" pitchFamily="34" charset="0"/>
                        </a:rPr>
                        <a:t>10</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McDonald’s</a:t>
                      </a:r>
                    </a:p>
                  </a:txBody>
                  <a:tcPr/>
                </a:tc>
                <a:tc>
                  <a:txBody>
                    <a:bodyPr/>
                    <a:lstStyle/>
                    <a:p>
                      <a:pPr algn="ctr"/>
                      <a:r>
                        <a:rPr lang="en-US" dirty="0">
                          <a:solidFill>
                            <a:srgbClr val="006298"/>
                          </a:solidFill>
                          <a:latin typeface="Arial" panose="020B0604020202020204" pitchFamily="34" charset="0"/>
                          <a:cs typeface="Arial" panose="020B0604020202020204" pitchFamily="34" charset="0"/>
                        </a:rPr>
                        <a:t>97.7</a:t>
                      </a:r>
                    </a:p>
                  </a:txBody>
                  <a:tcPr/>
                </a:tc>
                <a:extLst>
                  <a:ext uri="{0D108BD9-81ED-4DB2-BD59-A6C34878D82A}">
                    <a16:rowId xmlns:a16="http://schemas.microsoft.com/office/drawing/2014/main" val="1152494420"/>
                  </a:ext>
                </a:extLst>
              </a:tr>
            </a:tbl>
          </a:graphicData>
        </a:graphic>
      </p:graphicFrame>
    </p:spTree>
    <p:extLst>
      <p:ext uri="{BB962C8B-B14F-4D97-AF65-F5344CB8AC3E}">
        <p14:creationId xmlns:p14="http://schemas.microsoft.com/office/powerpoint/2010/main" val="2366525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BEDC3-BECB-4BA6-A682-B4490FF47885}"/>
              </a:ext>
            </a:extLst>
          </p:cNvPr>
          <p:cNvSpPr>
            <a:spLocks noGrp="1"/>
          </p:cNvSpPr>
          <p:nvPr>
            <p:ph type="title"/>
          </p:nvPr>
        </p:nvSpPr>
        <p:spPr/>
        <p:txBody>
          <a:bodyPr/>
          <a:lstStyle/>
          <a:p>
            <a:r>
              <a:rPr lang="en-US" dirty="0"/>
              <a:t>Types of Brands</a:t>
            </a:r>
          </a:p>
        </p:txBody>
      </p:sp>
      <p:sp>
        <p:nvSpPr>
          <p:cNvPr id="3" name="Text Placeholder 2">
            <a:extLst>
              <a:ext uri="{FF2B5EF4-FFF2-40B4-BE49-F238E27FC236}">
                <a16:creationId xmlns:a16="http://schemas.microsoft.com/office/drawing/2014/main" id="{5F7A663A-DD55-4E13-A480-DEE6782C0F72}"/>
              </a:ext>
            </a:extLst>
          </p:cNvPr>
          <p:cNvSpPr>
            <a:spLocks noGrp="1"/>
          </p:cNvSpPr>
          <p:nvPr>
            <p:ph type="body" sz="quarter" idx="17"/>
          </p:nvPr>
        </p:nvSpPr>
        <p:spPr/>
        <p:txBody>
          <a:bodyPr/>
          <a:lstStyle/>
          <a:p>
            <a:r>
              <a:rPr lang="en-US" sz="2400" dirty="0"/>
              <a:t>There are three categories of brands:</a:t>
            </a:r>
          </a:p>
          <a:p>
            <a:pPr lvl="1"/>
            <a:r>
              <a:rPr lang="en-US" b="1" dirty="0">
                <a:solidFill>
                  <a:srgbClr val="3083C5"/>
                </a:solidFill>
              </a:rPr>
              <a:t>Manufacturer brands </a:t>
            </a:r>
            <a:r>
              <a:rPr lang="en-US" dirty="0"/>
              <a:t>– A brand initiated by producers to ensure that producers are identified with their products at the point of purchase</a:t>
            </a:r>
          </a:p>
          <a:p>
            <a:pPr lvl="1"/>
            <a:r>
              <a:rPr lang="en-US" b="1" dirty="0">
                <a:solidFill>
                  <a:srgbClr val="3083C5"/>
                </a:solidFill>
              </a:rPr>
              <a:t>Private distributor brands </a:t>
            </a:r>
            <a:r>
              <a:rPr lang="en-US" dirty="0"/>
              <a:t>– A brand initiated and owned by a reseller</a:t>
            </a:r>
          </a:p>
          <a:p>
            <a:pPr lvl="2"/>
            <a:r>
              <a:rPr lang="en-US" dirty="0"/>
              <a:t>Also called </a:t>
            </a:r>
            <a:r>
              <a:rPr lang="en-US" i="1" dirty="0"/>
              <a:t>private brands</a:t>
            </a:r>
            <a:r>
              <a:rPr lang="en-US" dirty="0"/>
              <a:t>, </a:t>
            </a:r>
            <a:r>
              <a:rPr lang="en-US" i="1" dirty="0"/>
              <a:t>store brands</a:t>
            </a:r>
            <a:r>
              <a:rPr lang="en-US" dirty="0"/>
              <a:t>, or </a:t>
            </a:r>
            <a:r>
              <a:rPr lang="en-US" i="1" dirty="0"/>
              <a:t>dealer brands</a:t>
            </a:r>
          </a:p>
          <a:p>
            <a:pPr lvl="1"/>
            <a:r>
              <a:rPr lang="en-US" b="1" dirty="0">
                <a:solidFill>
                  <a:srgbClr val="3083C5"/>
                </a:solidFill>
              </a:rPr>
              <a:t>Generic brands </a:t>
            </a:r>
            <a:r>
              <a:rPr lang="en-US" dirty="0"/>
              <a:t>– A brand indicating only the product category</a:t>
            </a:r>
          </a:p>
          <a:p>
            <a:endParaRPr lang="en-US" dirty="0"/>
          </a:p>
        </p:txBody>
      </p:sp>
    </p:spTree>
    <p:extLst>
      <p:ext uri="{BB962C8B-B14F-4D97-AF65-F5344CB8AC3E}">
        <p14:creationId xmlns:p14="http://schemas.microsoft.com/office/powerpoint/2010/main" val="2663750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DFA0E-5AB6-488F-889F-D00CA1879A42}"/>
              </a:ext>
            </a:extLst>
          </p:cNvPr>
          <p:cNvSpPr>
            <a:spLocks noGrp="1"/>
          </p:cNvSpPr>
          <p:nvPr>
            <p:ph type="title"/>
          </p:nvPr>
        </p:nvSpPr>
        <p:spPr/>
        <p:txBody>
          <a:bodyPr/>
          <a:lstStyle/>
          <a:p>
            <a:r>
              <a:rPr lang="en-US" dirty="0"/>
              <a:t>Selecting a Brand Name</a:t>
            </a:r>
          </a:p>
        </p:txBody>
      </p:sp>
      <p:sp>
        <p:nvSpPr>
          <p:cNvPr id="3" name="Text Placeholder 2">
            <a:extLst>
              <a:ext uri="{FF2B5EF4-FFF2-40B4-BE49-F238E27FC236}">
                <a16:creationId xmlns:a16="http://schemas.microsoft.com/office/drawing/2014/main" id="{753A81CD-81FC-4652-8BA4-E86AEE2688BB}"/>
              </a:ext>
            </a:extLst>
          </p:cNvPr>
          <p:cNvSpPr>
            <a:spLocks noGrp="1"/>
          </p:cNvSpPr>
          <p:nvPr>
            <p:ph type="body" sz="quarter" idx="17"/>
          </p:nvPr>
        </p:nvSpPr>
        <p:spPr>
          <a:xfrm>
            <a:off x="740228" y="1126157"/>
            <a:ext cx="10711543" cy="4906344"/>
          </a:xfrm>
        </p:spPr>
        <p:txBody>
          <a:bodyPr/>
          <a:lstStyle/>
          <a:p>
            <a:r>
              <a:rPr lang="en-US" sz="2400" dirty="0"/>
              <a:t>Marketers consider several factors when selecting a brand name:</a:t>
            </a:r>
          </a:p>
          <a:p>
            <a:pPr lvl="1"/>
            <a:r>
              <a:rPr lang="en-US" dirty="0"/>
              <a:t>The name should be easy for customers to say, spell, and recall</a:t>
            </a:r>
          </a:p>
          <a:p>
            <a:pPr lvl="1"/>
            <a:r>
              <a:rPr lang="en-US" dirty="0"/>
              <a:t>The name should indicate in some way the product’s major benefits and, if possible, suggest the product’s uses and special characteristics</a:t>
            </a:r>
          </a:p>
          <a:p>
            <a:pPr lvl="1"/>
            <a:r>
              <a:rPr lang="en-US" dirty="0"/>
              <a:t>The brand should be distinctive</a:t>
            </a:r>
          </a:p>
          <a:p>
            <a:pPr lvl="2"/>
            <a:r>
              <a:rPr lang="en-US" sz="1800" dirty="0"/>
              <a:t>If a marketer intends to use a brand for a product line, the brand must be compatible with all products in the line</a:t>
            </a:r>
          </a:p>
          <a:p>
            <a:pPr lvl="1"/>
            <a:r>
              <a:rPr lang="en-US" dirty="0"/>
              <a:t>A brand should be designed to be used and recognized in all types of media</a:t>
            </a:r>
          </a:p>
          <a:p>
            <a:r>
              <a:rPr lang="en-US" sz="2400" dirty="0"/>
              <a:t>To avoid terms that have negative connotations, marketers sometimes use fabricated words that have absolutely no meaning when created</a:t>
            </a:r>
          </a:p>
          <a:p>
            <a:r>
              <a:rPr lang="en-US" sz="2400" dirty="0"/>
              <a:t>Brand names are generally created by individuals or a team within the organization</a:t>
            </a:r>
          </a:p>
          <a:p>
            <a:pPr lvl="1"/>
            <a:r>
              <a:rPr lang="en-US" dirty="0"/>
              <a:t>At times, outside consultants and companies that specialize in brand-name development are used</a:t>
            </a:r>
          </a:p>
          <a:p>
            <a:endParaRPr lang="en-US" dirty="0"/>
          </a:p>
        </p:txBody>
      </p:sp>
    </p:spTree>
    <p:extLst>
      <p:ext uri="{BB962C8B-B14F-4D97-AF65-F5344CB8AC3E}">
        <p14:creationId xmlns:p14="http://schemas.microsoft.com/office/powerpoint/2010/main" val="4052801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3117F-0E56-4744-82F0-023E6BF285D3}"/>
              </a:ext>
            </a:extLst>
          </p:cNvPr>
          <p:cNvSpPr>
            <a:spLocks noGrp="1"/>
          </p:cNvSpPr>
          <p:nvPr>
            <p:ph type="title"/>
          </p:nvPr>
        </p:nvSpPr>
        <p:spPr/>
        <p:txBody>
          <a:bodyPr/>
          <a:lstStyle/>
          <a:p>
            <a:r>
              <a:rPr lang="en-US" dirty="0"/>
              <a:t>Protecting a Brand </a:t>
            </a:r>
            <a:r>
              <a:rPr lang="en-US" sz="1800" dirty="0"/>
              <a:t>(slide 1 of 2)</a:t>
            </a:r>
            <a:endParaRPr lang="en-US" dirty="0"/>
          </a:p>
        </p:txBody>
      </p:sp>
      <p:sp>
        <p:nvSpPr>
          <p:cNvPr id="3" name="Text Placeholder 2">
            <a:extLst>
              <a:ext uri="{FF2B5EF4-FFF2-40B4-BE49-F238E27FC236}">
                <a16:creationId xmlns:a16="http://schemas.microsoft.com/office/drawing/2014/main" id="{0DDD22DA-99E8-48D8-AF38-76F7B5D30380}"/>
              </a:ext>
            </a:extLst>
          </p:cNvPr>
          <p:cNvSpPr>
            <a:spLocks noGrp="1"/>
          </p:cNvSpPr>
          <p:nvPr>
            <p:ph type="body" sz="quarter" idx="17"/>
          </p:nvPr>
        </p:nvSpPr>
        <p:spPr>
          <a:xfrm>
            <a:off x="743576" y="1376413"/>
            <a:ext cx="10711543" cy="4656087"/>
          </a:xfrm>
        </p:spPr>
        <p:txBody>
          <a:bodyPr/>
          <a:lstStyle/>
          <a:p>
            <a:r>
              <a:rPr lang="en-US" sz="2400" dirty="0"/>
              <a:t>A marketer should design a brand that can be easily protected through registration</a:t>
            </a:r>
          </a:p>
          <a:p>
            <a:r>
              <a:rPr lang="en-US" sz="2400" dirty="0"/>
              <a:t>A series of court decisions has created a broad hierarchy of protection based on brand type</a:t>
            </a:r>
          </a:p>
          <a:p>
            <a:pPr lvl="1"/>
            <a:r>
              <a:rPr lang="en-US" dirty="0"/>
              <a:t>From most protectable to least protectable:</a:t>
            </a:r>
          </a:p>
          <a:p>
            <a:pPr lvl="2"/>
            <a:r>
              <a:rPr lang="en-US" dirty="0"/>
              <a:t>Fanciful – Exxon</a:t>
            </a:r>
          </a:p>
          <a:p>
            <a:pPr lvl="2"/>
            <a:r>
              <a:rPr lang="en-US" dirty="0"/>
              <a:t>Arbitrary – </a:t>
            </a:r>
            <a:r>
              <a:rPr lang="en-US" dirty="0" err="1"/>
              <a:t>Dr</a:t>
            </a:r>
            <a:r>
              <a:rPr lang="en-US" dirty="0"/>
              <a:t> Pepper</a:t>
            </a:r>
          </a:p>
          <a:p>
            <a:pPr lvl="2"/>
            <a:r>
              <a:rPr lang="en-US" dirty="0"/>
              <a:t>Suggestive – Spray ‘n Wash</a:t>
            </a:r>
          </a:p>
          <a:p>
            <a:pPr lvl="2"/>
            <a:r>
              <a:rPr lang="en-US" dirty="0"/>
              <a:t>Descriptive – Minute Rice</a:t>
            </a:r>
          </a:p>
          <a:p>
            <a:pPr lvl="2"/>
            <a:r>
              <a:rPr lang="en-US" dirty="0"/>
              <a:t>Generic, not protectable – aluminum foil</a:t>
            </a:r>
          </a:p>
          <a:p>
            <a:r>
              <a:rPr lang="en-US" sz="2400" dirty="0"/>
              <a:t>Surnames and descriptive, geographic, or functional names are difficult </a:t>
            </a:r>
            <a:br>
              <a:rPr lang="en-US" sz="2400" dirty="0"/>
            </a:br>
            <a:r>
              <a:rPr lang="en-US" sz="2400" dirty="0"/>
              <a:t>to protect</a:t>
            </a:r>
          </a:p>
          <a:p>
            <a:endParaRPr lang="en-US" dirty="0"/>
          </a:p>
        </p:txBody>
      </p:sp>
    </p:spTree>
    <p:extLst>
      <p:ext uri="{BB962C8B-B14F-4D97-AF65-F5344CB8AC3E}">
        <p14:creationId xmlns:p14="http://schemas.microsoft.com/office/powerpoint/2010/main" val="3514196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FDEEA-4053-4FA6-97E5-446A9532F917}"/>
              </a:ext>
            </a:extLst>
          </p:cNvPr>
          <p:cNvSpPr>
            <a:spLocks noGrp="1"/>
          </p:cNvSpPr>
          <p:nvPr>
            <p:ph type="title"/>
          </p:nvPr>
        </p:nvSpPr>
        <p:spPr/>
        <p:txBody>
          <a:bodyPr/>
          <a:lstStyle/>
          <a:p>
            <a:r>
              <a:rPr lang="en-US" dirty="0"/>
              <a:t>Protecting a Brand </a:t>
            </a:r>
            <a:r>
              <a:rPr lang="en-US" sz="1800" dirty="0"/>
              <a:t>(slide 2 of 2)</a:t>
            </a:r>
            <a:endParaRPr lang="en-US" dirty="0"/>
          </a:p>
        </p:txBody>
      </p:sp>
      <p:sp>
        <p:nvSpPr>
          <p:cNvPr id="3" name="Text Placeholder 2">
            <a:extLst>
              <a:ext uri="{FF2B5EF4-FFF2-40B4-BE49-F238E27FC236}">
                <a16:creationId xmlns:a16="http://schemas.microsoft.com/office/drawing/2014/main" id="{D015909E-E371-4D94-ADBC-9EF587823A08}"/>
              </a:ext>
            </a:extLst>
          </p:cNvPr>
          <p:cNvSpPr>
            <a:spLocks noGrp="1"/>
          </p:cNvSpPr>
          <p:nvPr>
            <p:ph type="body" sz="quarter" idx="17"/>
          </p:nvPr>
        </p:nvSpPr>
        <p:spPr>
          <a:xfrm>
            <a:off x="743576" y="1309036"/>
            <a:ext cx="10711543" cy="4723464"/>
          </a:xfrm>
        </p:spPr>
        <p:txBody>
          <a:bodyPr/>
          <a:lstStyle/>
          <a:p>
            <a:r>
              <a:rPr lang="en-US" sz="2400" dirty="0"/>
              <a:t>To guard its exclusive rights to a brand, a company must ensure the brand is not likely to be an infringement on any brand already registered with the U.S. Patent and Trademark Office</a:t>
            </a:r>
          </a:p>
          <a:p>
            <a:pPr lvl="1"/>
            <a:r>
              <a:rPr lang="en-US" dirty="0"/>
              <a:t>Infringement is determined by the courts</a:t>
            </a:r>
          </a:p>
          <a:p>
            <a:r>
              <a:rPr lang="en-US" sz="2400" dirty="0"/>
              <a:t>A marketer must guard against allowing a brand name to become a generic term because they cannot be protected as exclusive brand names</a:t>
            </a:r>
          </a:p>
          <a:p>
            <a:pPr lvl="1"/>
            <a:r>
              <a:rPr lang="en-US" dirty="0"/>
              <a:t>Examples: </a:t>
            </a:r>
            <a:r>
              <a:rPr lang="en-US" i="1" dirty="0"/>
              <a:t>Aspirin</a:t>
            </a:r>
            <a:r>
              <a:rPr lang="en-US" dirty="0"/>
              <a:t>, </a:t>
            </a:r>
            <a:r>
              <a:rPr lang="en-US" i="1" dirty="0"/>
              <a:t>escalator</a:t>
            </a:r>
            <a:r>
              <a:rPr lang="en-US" dirty="0"/>
              <a:t>, and </a:t>
            </a:r>
            <a:r>
              <a:rPr lang="en-US" i="1" dirty="0"/>
              <a:t>shredded wheat</a:t>
            </a:r>
          </a:p>
          <a:p>
            <a:pPr lvl="1"/>
            <a:r>
              <a:rPr lang="en-US" dirty="0"/>
              <a:t>To keep a brand name from becoming a generic term, the firm:</a:t>
            </a:r>
          </a:p>
          <a:p>
            <a:pPr lvl="2"/>
            <a:r>
              <a:rPr lang="en-US" dirty="0"/>
              <a:t>Should spell the name with a capital letter and use it as an adjective to modify the name of the general product class and include the word </a:t>
            </a:r>
            <a:r>
              <a:rPr lang="en-US" i="1" dirty="0"/>
              <a:t>brand</a:t>
            </a:r>
            <a:r>
              <a:rPr lang="en-US" dirty="0"/>
              <a:t> after the brand name</a:t>
            </a:r>
          </a:p>
          <a:p>
            <a:pPr lvl="2"/>
            <a:r>
              <a:rPr lang="en-US" dirty="0"/>
              <a:t>Can indicate that the brand is a registered trademark by using the symbol ®</a:t>
            </a:r>
          </a:p>
          <a:p>
            <a:endParaRPr lang="en-US" dirty="0"/>
          </a:p>
        </p:txBody>
      </p:sp>
    </p:spTree>
    <p:extLst>
      <p:ext uri="{BB962C8B-B14F-4D97-AF65-F5344CB8AC3E}">
        <p14:creationId xmlns:p14="http://schemas.microsoft.com/office/powerpoint/2010/main" val="3039849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AF34D-5621-4F7F-9E77-5AA22B1A08A0}"/>
              </a:ext>
            </a:extLst>
          </p:cNvPr>
          <p:cNvSpPr>
            <a:spLocks noGrp="1"/>
          </p:cNvSpPr>
          <p:nvPr>
            <p:ph type="title"/>
          </p:nvPr>
        </p:nvSpPr>
        <p:spPr/>
        <p:txBody>
          <a:bodyPr/>
          <a:lstStyle/>
          <a:p>
            <a:r>
              <a:rPr lang="en-US" dirty="0"/>
              <a:t>Branding Strategies</a:t>
            </a:r>
          </a:p>
        </p:txBody>
      </p:sp>
      <p:sp>
        <p:nvSpPr>
          <p:cNvPr id="3" name="Text Placeholder 2">
            <a:extLst>
              <a:ext uri="{FF2B5EF4-FFF2-40B4-BE49-F238E27FC236}">
                <a16:creationId xmlns:a16="http://schemas.microsoft.com/office/drawing/2014/main" id="{2F7E6799-BD74-42F5-847C-4210900367B8}"/>
              </a:ext>
            </a:extLst>
          </p:cNvPr>
          <p:cNvSpPr>
            <a:spLocks noGrp="1"/>
          </p:cNvSpPr>
          <p:nvPr>
            <p:ph type="body" sz="quarter" idx="17"/>
          </p:nvPr>
        </p:nvSpPr>
        <p:spPr/>
        <p:txBody>
          <a:bodyPr/>
          <a:lstStyle/>
          <a:p>
            <a:r>
              <a:rPr lang="en-US" sz="2400" dirty="0"/>
              <a:t>An organization can use one or both of the following branding strategies:</a:t>
            </a:r>
          </a:p>
          <a:p>
            <a:pPr lvl="1"/>
            <a:r>
              <a:rPr lang="en-US" b="1" dirty="0">
                <a:solidFill>
                  <a:srgbClr val="3083C5"/>
                </a:solidFill>
              </a:rPr>
              <a:t>Individual branding </a:t>
            </a:r>
            <a:r>
              <a:rPr lang="en-US" dirty="0"/>
              <a:t>– A branding strategy in which each product is given a different name</a:t>
            </a:r>
          </a:p>
          <a:p>
            <a:pPr lvl="1"/>
            <a:r>
              <a:rPr lang="en-US" b="1" dirty="0">
                <a:solidFill>
                  <a:srgbClr val="3083C5"/>
                </a:solidFill>
              </a:rPr>
              <a:t>Family branding </a:t>
            </a:r>
            <a:r>
              <a:rPr lang="en-US" dirty="0"/>
              <a:t>– Branding all of a firm’s products with the same name or part of a name</a:t>
            </a:r>
          </a:p>
          <a:p>
            <a:r>
              <a:rPr lang="en-US" sz="2400" dirty="0"/>
              <a:t>Branding strategy is influenced by the:</a:t>
            </a:r>
          </a:p>
          <a:p>
            <a:pPr lvl="1"/>
            <a:r>
              <a:rPr lang="en-US" dirty="0"/>
              <a:t>Number of products and product lines the company produces</a:t>
            </a:r>
          </a:p>
          <a:p>
            <a:pPr lvl="1"/>
            <a:r>
              <a:rPr lang="en-US" dirty="0"/>
              <a:t>Number and types of competing products available</a:t>
            </a:r>
          </a:p>
          <a:p>
            <a:pPr lvl="1"/>
            <a:r>
              <a:rPr lang="en-US" dirty="0"/>
              <a:t>Size of the firm</a:t>
            </a:r>
          </a:p>
        </p:txBody>
      </p:sp>
    </p:spTree>
    <p:extLst>
      <p:ext uri="{BB962C8B-B14F-4D97-AF65-F5344CB8AC3E}">
        <p14:creationId xmlns:p14="http://schemas.microsoft.com/office/powerpoint/2010/main" val="2916960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E0333-A313-4253-8006-633243AE0112}"/>
              </a:ext>
            </a:extLst>
          </p:cNvPr>
          <p:cNvSpPr>
            <a:spLocks noGrp="1"/>
          </p:cNvSpPr>
          <p:nvPr>
            <p:ph type="title"/>
          </p:nvPr>
        </p:nvSpPr>
        <p:spPr/>
        <p:txBody>
          <a:bodyPr/>
          <a:lstStyle/>
          <a:p>
            <a:r>
              <a:rPr lang="en-US" dirty="0"/>
              <a:t>Brand Extensions</a:t>
            </a:r>
          </a:p>
        </p:txBody>
      </p:sp>
      <p:sp>
        <p:nvSpPr>
          <p:cNvPr id="3" name="Text Placeholder 2">
            <a:extLst>
              <a:ext uri="{FF2B5EF4-FFF2-40B4-BE49-F238E27FC236}">
                <a16:creationId xmlns:a16="http://schemas.microsoft.com/office/drawing/2014/main" id="{804836A9-2014-4E57-9416-4C1AAC6A5D42}"/>
              </a:ext>
            </a:extLst>
          </p:cNvPr>
          <p:cNvSpPr>
            <a:spLocks noGrp="1"/>
          </p:cNvSpPr>
          <p:nvPr>
            <p:ph type="body" sz="quarter" idx="17"/>
          </p:nvPr>
        </p:nvSpPr>
        <p:spPr/>
        <p:txBody>
          <a:bodyPr/>
          <a:lstStyle/>
          <a:p>
            <a:r>
              <a:rPr lang="en-US" sz="2400" b="1" dirty="0">
                <a:solidFill>
                  <a:srgbClr val="3083C5"/>
                </a:solidFill>
              </a:rPr>
              <a:t>Brand extension </a:t>
            </a:r>
            <a:r>
              <a:rPr lang="en-US" sz="2400" dirty="0"/>
              <a:t>– An organization uses one of its existing brands to brand a new product in a different product category</a:t>
            </a:r>
          </a:p>
          <a:p>
            <a:r>
              <a:rPr lang="en-US" sz="2400" dirty="0"/>
              <a:t>Successful branding strategies for new product categories depend largely on how they fit with the product categories of the parent brand, as well as how the positioning of the new product is similar to how the parent brand is positioned</a:t>
            </a:r>
          </a:p>
          <a:p>
            <a:endParaRPr lang="en-US" dirty="0"/>
          </a:p>
        </p:txBody>
      </p:sp>
    </p:spTree>
    <p:extLst>
      <p:ext uri="{BB962C8B-B14F-4D97-AF65-F5344CB8AC3E}">
        <p14:creationId xmlns:p14="http://schemas.microsoft.com/office/powerpoint/2010/main" val="10972160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7DE7B-8B37-4CD2-AC8F-7BB9566701F7}"/>
              </a:ext>
            </a:extLst>
          </p:cNvPr>
          <p:cNvSpPr>
            <a:spLocks noGrp="1"/>
          </p:cNvSpPr>
          <p:nvPr>
            <p:ph type="title"/>
          </p:nvPr>
        </p:nvSpPr>
        <p:spPr/>
        <p:txBody>
          <a:bodyPr/>
          <a:lstStyle/>
          <a:p>
            <a:r>
              <a:rPr lang="en-US" dirty="0"/>
              <a:t>Table 11.2 – Worst Brand Extensions</a:t>
            </a:r>
          </a:p>
        </p:txBody>
      </p:sp>
      <p:graphicFrame>
        <p:nvGraphicFramePr>
          <p:cNvPr id="4" name="Table Placeholder 10">
            <a:extLst>
              <a:ext uri="{FF2B5EF4-FFF2-40B4-BE49-F238E27FC236}">
                <a16:creationId xmlns:a16="http://schemas.microsoft.com/office/drawing/2014/main" id="{D36CF532-8496-4B85-B023-D7D02193ABA9}"/>
              </a:ext>
            </a:extLst>
          </p:cNvPr>
          <p:cNvGraphicFramePr>
            <a:graphicFrameLocks noGrp="1"/>
          </p:cNvGraphicFramePr>
          <p:nvPr>
            <p:ph type="tbl" sz="quarter" idx="10"/>
            <p:extLst/>
          </p:nvPr>
        </p:nvGraphicFramePr>
        <p:xfrm>
          <a:off x="1706529" y="1709888"/>
          <a:ext cx="8778942" cy="3438224"/>
        </p:xfrm>
        <a:graphic>
          <a:graphicData uri="http://schemas.openxmlformats.org/drawingml/2006/table">
            <a:tbl>
              <a:tblPr firstRow="1" bandRow="1">
                <a:tableStyleId>{5C22544A-7EE6-4342-B048-85BDC9FD1C3A}</a:tableStyleId>
              </a:tblPr>
              <a:tblGrid>
                <a:gridCol w="2426268">
                  <a:extLst>
                    <a:ext uri="{9D8B030D-6E8A-4147-A177-3AD203B41FA5}">
                      <a16:colId xmlns:a16="http://schemas.microsoft.com/office/drawing/2014/main" val="3532458289"/>
                    </a:ext>
                  </a:extLst>
                </a:gridCol>
                <a:gridCol w="2743200">
                  <a:extLst>
                    <a:ext uri="{9D8B030D-6E8A-4147-A177-3AD203B41FA5}">
                      <a16:colId xmlns:a16="http://schemas.microsoft.com/office/drawing/2014/main" val="2564591482"/>
                    </a:ext>
                  </a:extLst>
                </a:gridCol>
                <a:gridCol w="3609474">
                  <a:extLst>
                    <a:ext uri="{9D8B030D-6E8A-4147-A177-3AD203B41FA5}">
                      <a16:colId xmlns:a16="http://schemas.microsoft.com/office/drawing/2014/main" val="2293618107"/>
                    </a:ext>
                  </a:extLst>
                </a:gridCol>
              </a:tblGrid>
              <a:tr h="464017">
                <a:tc>
                  <a:txBody>
                    <a:bodyPr/>
                    <a:lstStyle/>
                    <a:p>
                      <a:pPr algn="l"/>
                      <a:r>
                        <a:rPr lang="en-US" dirty="0">
                          <a:latin typeface="Arial" panose="020B0604020202020204" pitchFamily="34" charset="0"/>
                          <a:cs typeface="Arial" panose="020B0604020202020204" pitchFamily="34" charset="0"/>
                        </a:rPr>
                        <a:t>Brand Name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Core Product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Failed Brand Extension</a:t>
                      </a:r>
                    </a:p>
                  </a:txBody>
                  <a:tcPr/>
                </a:tc>
                <a:extLst>
                  <a:ext uri="{0D108BD9-81ED-4DB2-BD59-A6C34878D82A}">
                    <a16:rowId xmlns:a16="http://schemas.microsoft.com/office/drawing/2014/main" val="929213733"/>
                  </a:ext>
                </a:extLst>
              </a:tr>
              <a:tr h="413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6298"/>
                          </a:solidFill>
                          <a:latin typeface="Arial" panose="020B0604020202020204" pitchFamily="34" charset="0"/>
                          <a:ea typeface="Arial" charset="0"/>
                          <a:cs typeface="Arial" panose="020B0604020202020204" pitchFamily="34" charset="0"/>
                        </a:rPr>
                        <a:t>Smith &amp; Wesson</a:t>
                      </a:r>
                    </a:p>
                  </a:txBody>
                  <a:tcPr/>
                </a:tc>
                <a:tc>
                  <a:txBody>
                    <a:bodyPr/>
                    <a:lstStyle/>
                    <a:p>
                      <a:r>
                        <a:rPr lang="en-US" dirty="0">
                          <a:solidFill>
                            <a:srgbClr val="006298"/>
                          </a:solidFill>
                          <a:latin typeface="Arial" panose="020B0604020202020204" pitchFamily="34" charset="0"/>
                          <a:cs typeface="Arial" panose="020B0604020202020204" pitchFamily="34" charset="0"/>
                        </a:rPr>
                        <a:t>Firearms</a:t>
                      </a:r>
                    </a:p>
                  </a:txBody>
                  <a:tcPr/>
                </a:tc>
                <a:tc>
                  <a:txBody>
                    <a:bodyPr/>
                    <a:lstStyle/>
                    <a:p>
                      <a:r>
                        <a:rPr lang="en-US" dirty="0">
                          <a:solidFill>
                            <a:srgbClr val="006298"/>
                          </a:solidFill>
                          <a:latin typeface="Arial" panose="020B0604020202020204" pitchFamily="34" charset="0"/>
                          <a:cs typeface="Arial" panose="020B0604020202020204" pitchFamily="34" charset="0"/>
                        </a:rPr>
                        <a:t>Mountain Bikes</a:t>
                      </a:r>
                    </a:p>
                  </a:txBody>
                  <a:tcPr/>
                </a:tc>
                <a:extLst>
                  <a:ext uri="{0D108BD9-81ED-4DB2-BD59-A6C34878D82A}">
                    <a16:rowId xmlns:a16="http://schemas.microsoft.com/office/drawing/2014/main" val="2017040155"/>
                  </a:ext>
                </a:extLst>
              </a:tr>
              <a:tr h="347312">
                <a:tc>
                  <a:txBody>
                    <a:bodyPr/>
                    <a:lstStyle/>
                    <a:p>
                      <a:r>
                        <a:rPr lang="en-US" dirty="0">
                          <a:solidFill>
                            <a:srgbClr val="006298"/>
                          </a:solidFill>
                          <a:latin typeface="Arial" panose="020B0604020202020204" pitchFamily="34" charset="0"/>
                          <a:cs typeface="Arial" panose="020B0604020202020204" pitchFamily="34" charset="0"/>
                        </a:rPr>
                        <a:t>BIC</a:t>
                      </a:r>
                    </a:p>
                  </a:txBody>
                  <a:tcPr/>
                </a:tc>
                <a:tc>
                  <a:txBody>
                    <a:bodyPr/>
                    <a:lstStyle/>
                    <a:p>
                      <a:r>
                        <a:rPr lang="en-US" dirty="0">
                          <a:solidFill>
                            <a:srgbClr val="006298"/>
                          </a:solidFill>
                          <a:latin typeface="Arial" panose="020B0604020202020204" pitchFamily="34" charset="0"/>
                          <a:cs typeface="Arial" panose="020B0604020202020204" pitchFamily="34" charset="0"/>
                        </a:rPr>
                        <a:t>Pens</a:t>
                      </a:r>
                    </a:p>
                  </a:txBody>
                  <a:tcPr/>
                </a:tc>
                <a:tc>
                  <a:txBody>
                    <a:bodyPr/>
                    <a:lstStyle/>
                    <a:p>
                      <a:r>
                        <a:rPr lang="en-US" dirty="0">
                          <a:solidFill>
                            <a:srgbClr val="006298"/>
                          </a:solidFill>
                          <a:latin typeface="Arial" panose="020B0604020202020204" pitchFamily="34" charset="0"/>
                          <a:cs typeface="Arial" panose="020B0604020202020204" pitchFamily="34" charset="0"/>
                        </a:rPr>
                        <a:t>BIC Underwear</a:t>
                      </a:r>
                    </a:p>
                  </a:txBody>
                  <a:tcPr/>
                </a:tc>
                <a:extLst>
                  <a:ext uri="{0D108BD9-81ED-4DB2-BD59-A6C34878D82A}">
                    <a16:rowId xmlns:a16="http://schemas.microsoft.com/office/drawing/2014/main" val="3373640361"/>
                  </a:ext>
                </a:extLst>
              </a:tr>
              <a:tr h="140970">
                <a:tc>
                  <a:txBody>
                    <a:bodyPr/>
                    <a:lstStyle/>
                    <a:p>
                      <a:r>
                        <a:rPr lang="en-US" dirty="0">
                          <a:solidFill>
                            <a:srgbClr val="006298"/>
                          </a:solidFill>
                          <a:latin typeface="Arial" panose="020B0604020202020204" pitchFamily="34" charset="0"/>
                          <a:cs typeface="Arial" panose="020B0604020202020204" pitchFamily="34" charset="0"/>
                        </a:rPr>
                        <a:t>Cosmopolitan</a:t>
                      </a:r>
                    </a:p>
                  </a:txBody>
                  <a:tcPr/>
                </a:tc>
                <a:tc>
                  <a:txBody>
                    <a:bodyPr/>
                    <a:lstStyle/>
                    <a:p>
                      <a:r>
                        <a:rPr lang="en-US" dirty="0">
                          <a:solidFill>
                            <a:srgbClr val="006298"/>
                          </a:solidFill>
                          <a:latin typeface="Arial" panose="020B0604020202020204" pitchFamily="34" charset="0"/>
                          <a:cs typeface="Arial" panose="020B0604020202020204" pitchFamily="34" charset="0"/>
                        </a:rPr>
                        <a:t>Magazine</a:t>
                      </a:r>
                    </a:p>
                  </a:txBody>
                  <a:tcPr/>
                </a:tc>
                <a:tc>
                  <a:txBody>
                    <a:bodyPr/>
                    <a:lstStyle/>
                    <a:p>
                      <a:r>
                        <a:rPr lang="en-US" dirty="0">
                          <a:solidFill>
                            <a:srgbClr val="006298"/>
                          </a:solidFill>
                          <a:latin typeface="Arial" panose="020B0604020202020204" pitchFamily="34" charset="0"/>
                          <a:cs typeface="Arial" panose="020B0604020202020204" pitchFamily="34" charset="0"/>
                        </a:rPr>
                        <a:t>Yogurt</a:t>
                      </a:r>
                    </a:p>
                  </a:txBody>
                  <a:tcPr/>
                </a:tc>
                <a:extLst>
                  <a:ext uri="{0D108BD9-81ED-4DB2-BD59-A6C34878D82A}">
                    <a16:rowId xmlns:a16="http://schemas.microsoft.com/office/drawing/2014/main" val="4053888524"/>
                  </a:ext>
                </a:extLst>
              </a:tr>
              <a:tr h="224790">
                <a:tc>
                  <a:txBody>
                    <a:bodyPr/>
                    <a:lstStyle/>
                    <a:p>
                      <a:r>
                        <a:rPr lang="en-US" dirty="0">
                          <a:solidFill>
                            <a:srgbClr val="006298"/>
                          </a:solidFill>
                          <a:latin typeface="Arial" panose="020B0604020202020204" pitchFamily="34" charset="0"/>
                          <a:cs typeface="Arial" panose="020B0604020202020204" pitchFamily="34" charset="0"/>
                        </a:rPr>
                        <a:t>Wrigley</a:t>
                      </a:r>
                    </a:p>
                  </a:txBody>
                  <a:tcPr/>
                </a:tc>
                <a:tc>
                  <a:txBody>
                    <a:bodyPr/>
                    <a:lstStyle/>
                    <a:p>
                      <a:r>
                        <a:rPr lang="en-US" dirty="0">
                          <a:solidFill>
                            <a:srgbClr val="006298"/>
                          </a:solidFill>
                          <a:latin typeface="Arial" panose="020B0604020202020204" pitchFamily="34" charset="0"/>
                          <a:cs typeface="Arial" panose="020B0604020202020204" pitchFamily="34" charset="0"/>
                        </a:rPr>
                        <a:t>Candy</a:t>
                      </a:r>
                    </a:p>
                  </a:txBody>
                  <a:tcPr/>
                </a:tc>
                <a:tc>
                  <a:txBody>
                    <a:bodyPr/>
                    <a:lstStyle/>
                    <a:p>
                      <a:r>
                        <a:rPr lang="en-US" dirty="0">
                          <a:solidFill>
                            <a:srgbClr val="006298"/>
                          </a:solidFill>
                          <a:latin typeface="Arial" panose="020B0604020202020204" pitchFamily="34" charset="0"/>
                          <a:cs typeface="Arial" panose="020B0604020202020204" pitchFamily="34" charset="0"/>
                        </a:rPr>
                        <a:t>Life Savers Soda</a:t>
                      </a:r>
                    </a:p>
                  </a:txBody>
                  <a:tcPr/>
                </a:tc>
                <a:extLst>
                  <a:ext uri="{0D108BD9-81ED-4DB2-BD59-A6C34878D82A}">
                    <a16:rowId xmlns:a16="http://schemas.microsoft.com/office/drawing/2014/main" val="4121433253"/>
                  </a:ext>
                </a:extLst>
              </a:tr>
              <a:tr h="140970">
                <a:tc>
                  <a:txBody>
                    <a:bodyPr/>
                    <a:lstStyle/>
                    <a:p>
                      <a:r>
                        <a:rPr lang="en-US" dirty="0">
                          <a:solidFill>
                            <a:srgbClr val="006298"/>
                          </a:solidFill>
                          <a:latin typeface="Arial" panose="020B0604020202020204" pitchFamily="34" charset="0"/>
                          <a:cs typeface="Arial" panose="020B0604020202020204" pitchFamily="34" charset="0"/>
                        </a:rPr>
                        <a:t>Coors</a:t>
                      </a:r>
                    </a:p>
                  </a:txBody>
                  <a:tcPr/>
                </a:tc>
                <a:tc>
                  <a:txBody>
                    <a:bodyPr/>
                    <a:lstStyle/>
                    <a:p>
                      <a:r>
                        <a:rPr lang="en-US" dirty="0">
                          <a:solidFill>
                            <a:srgbClr val="006298"/>
                          </a:solidFill>
                          <a:latin typeface="Arial" panose="020B0604020202020204" pitchFamily="34" charset="0"/>
                          <a:cs typeface="Arial" panose="020B0604020202020204" pitchFamily="34" charset="0"/>
                        </a:rPr>
                        <a:t>Beer</a:t>
                      </a:r>
                    </a:p>
                  </a:txBody>
                  <a:tcPr/>
                </a:tc>
                <a:tc>
                  <a:txBody>
                    <a:bodyPr/>
                    <a:lstStyle/>
                    <a:p>
                      <a:r>
                        <a:rPr lang="en-US" dirty="0">
                          <a:solidFill>
                            <a:srgbClr val="006298"/>
                          </a:solidFill>
                          <a:latin typeface="Arial" panose="020B0604020202020204" pitchFamily="34" charset="0"/>
                          <a:cs typeface="Arial" panose="020B0604020202020204" pitchFamily="34" charset="0"/>
                        </a:rPr>
                        <a:t>Rocky Mountain Spring Water</a:t>
                      </a:r>
                    </a:p>
                  </a:txBody>
                  <a:tcPr/>
                </a:tc>
                <a:extLst>
                  <a:ext uri="{0D108BD9-81ED-4DB2-BD59-A6C34878D82A}">
                    <a16:rowId xmlns:a16="http://schemas.microsoft.com/office/drawing/2014/main" val="1107135273"/>
                  </a:ext>
                </a:extLst>
              </a:tr>
              <a:tr h="140970">
                <a:tc>
                  <a:txBody>
                    <a:bodyPr/>
                    <a:lstStyle/>
                    <a:p>
                      <a:r>
                        <a:rPr lang="en-US" dirty="0">
                          <a:solidFill>
                            <a:srgbClr val="006298"/>
                          </a:solidFill>
                          <a:latin typeface="Arial" panose="020B0604020202020204" pitchFamily="34" charset="0"/>
                          <a:cs typeface="Arial" panose="020B0604020202020204" pitchFamily="34" charset="0"/>
                        </a:rPr>
                        <a:t>Colgate</a:t>
                      </a:r>
                    </a:p>
                  </a:txBody>
                  <a:tcPr/>
                </a:tc>
                <a:tc>
                  <a:txBody>
                    <a:bodyPr/>
                    <a:lstStyle/>
                    <a:p>
                      <a:r>
                        <a:rPr lang="en-US" dirty="0">
                          <a:solidFill>
                            <a:srgbClr val="006298"/>
                          </a:solidFill>
                          <a:latin typeface="Arial" panose="020B0604020202020204" pitchFamily="34" charset="0"/>
                          <a:cs typeface="Arial" panose="020B0604020202020204" pitchFamily="34" charset="0"/>
                        </a:rPr>
                        <a:t>Consumer products</a:t>
                      </a:r>
                    </a:p>
                  </a:txBody>
                  <a:tcPr/>
                </a:tc>
                <a:tc>
                  <a:txBody>
                    <a:bodyPr/>
                    <a:lstStyle/>
                    <a:p>
                      <a:r>
                        <a:rPr lang="en-US" dirty="0">
                          <a:solidFill>
                            <a:srgbClr val="006298"/>
                          </a:solidFill>
                          <a:latin typeface="Arial" panose="020B0604020202020204" pitchFamily="34" charset="0"/>
                          <a:cs typeface="Arial" panose="020B0604020202020204" pitchFamily="34" charset="0"/>
                        </a:rPr>
                        <a:t>Colgate Kitchen Entrees</a:t>
                      </a:r>
                    </a:p>
                  </a:txBody>
                  <a:tcPr/>
                </a:tc>
                <a:extLst>
                  <a:ext uri="{0D108BD9-81ED-4DB2-BD59-A6C34878D82A}">
                    <a16:rowId xmlns:a16="http://schemas.microsoft.com/office/drawing/2014/main" val="2153294707"/>
                  </a:ext>
                </a:extLst>
              </a:tr>
              <a:tr h="140970">
                <a:tc>
                  <a:txBody>
                    <a:bodyPr/>
                    <a:lstStyle/>
                    <a:p>
                      <a:r>
                        <a:rPr lang="en-US" dirty="0">
                          <a:solidFill>
                            <a:srgbClr val="006298"/>
                          </a:solidFill>
                          <a:latin typeface="Arial" panose="020B0604020202020204" pitchFamily="34" charset="0"/>
                          <a:cs typeface="Arial" panose="020B0604020202020204" pitchFamily="34" charset="0"/>
                        </a:rPr>
                        <a:t>Frito-Lay</a:t>
                      </a:r>
                    </a:p>
                  </a:txBody>
                  <a:tcPr/>
                </a:tc>
                <a:tc>
                  <a:txBody>
                    <a:bodyPr/>
                    <a:lstStyle/>
                    <a:p>
                      <a:r>
                        <a:rPr lang="en-US" dirty="0">
                          <a:solidFill>
                            <a:srgbClr val="006298"/>
                          </a:solidFill>
                          <a:latin typeface="Arial" panose="020B0604020202020204" pitchFamily="34" charset="0"/>
                          <a:cs typeface="Arial" panose="020B0604020202020204" pitchFamily="34" charset="0"/>
                        </a:rPr>
                        <a:t>Snack foods</a:t>
                      </a:r>
                    </a:p>
                  </a:txBody>
                  <a:tcPr/>
                </a:tc>
                <a:tc>
                  <a:txBody>
                    <a:bodyPr/>
                    <a:lstStyle/>
                    <a:p>
                      <a:r>
                        <a:rPr lang="en-US" dirty="0">
                          <a:solidFill>
                            <a:srgbClr val="006298"/>
                          </a:solidFill>
                          <a:latin typeface="Arial" panose="020B0604020202020204" pitchFamily="34" charset="0"/>
                          <a:cs typeface="Arial" panose="020B0604020202020204" pitchFamily="34" charset="0"/>
                        </a:rPr>
                        <a:t>Lemonade</a:t>
                      </a:r>
                    </a:p>
                  </a:txBody>
                  <a:tcPr/>
                </a:tc>
                <a:extLst>
                  <a:ext uri="{0D108BD9-81ED-4DB2-BD59-A6C34878D82A}">
                    <a16:rowId xmlns:a16="http://schemas.microsoft.com/office/drawing/2014/main" val="3863936242"/>
                  </a:ext>
                </a:extLst>
              </a:tr>
              <a:tr h="140970">
                <a:tc>
                  <a:txBody>
                    <a:bodyPr/>
                    <a:lstStyle/>
                    <a:p>
                      <a:r>
                        <a:rPr lang="en-US" dirty="0">
                          <a:solidFill>
                            <a:srgbClr val="006298"/>
                          </a:solidFill>
                          <a:latin typeface="Arial" panose="020B0604020202020204" pitchFamily="34" charset="0"/>
                          <a:cs typeface="Arial" panose="020B0604020202020204" pitchFamily="34" charset="0"/>
                        </a:rPr>
                        <a:t>Harley-Davidson</a:t>
                      </a:r>
                    </a:p>
                  </a:txBody>
                  <a:tcPr/>
                </a:tc>
                <a:tc>
                  <a:txBody>
                    <a:bodyPr/>
                    <a:lstStyle/>
                    <a:p>
                      <a:r>
                        <a:rPr lang="en-US" dirty="0">
                          <a:solidFill>
                            <a:srgbClr val="006298"/>
                          </a:solidFill>
                          <a:latin typeface="Arial" panose="020B0604020202020204" pitchFamily="34" charset="0"/>
                          <a:cs typeface="Arial" panose="020B0604020202020204" pitchFamily="34" charset="0"/>
                        </a:rPr>
                        <a:t>Motorcycles</a:t>
                      </a:r>
                    </a:p>
                  </a:txBody>
                  <a:tcPr/>
                </a:tc>
                <a:tc>
                  <a:txBody>
                    <a:bodyPr/>
                    <a:lstStyle/>
                    <a:p>
                      <a:r>
                        <a:rPr lang="en-US" dirty="0">
                          <a:solidFill>
                            <a:srgbClr val="006298"/>
                          </a:solidFill>
                          <a:latin typeface="Arial" panose="020B0604020202020204" pitchFamily="34" charset="0"/>
                          <a:cs typeface="Arial" panose="020B0604020202020204" pitchFamily="34" charset="0"/>
                        </a:rPr>
                        <a:t>Perfume</a:t>
                      </a:r>
                    </a:p>
                  </a:txBody>
                  <a:tcPr/>
                </a:tc>
                <a:extLst>
                  <a:ext uri="{0D108BD9-81ED-4DB2-BD59-A6C34878D82A}">
                    <a16:rowId xmlns:a16="http://schemas.microsoft.com/office/drawing/2014/main" val="3643886001"/>
                  </a:ext>
                </a:extLst>
              </a:tr>
            </a:tbl>
          </a:graphicData>
        </a:graphic>
      </p:graphicFrame>
    </p:spTree>
    <p:extLst>
      <p:ext uri="{BB962C8B-B14F-4D97-AF65-F5344CB8AC3E}">
        <p14:creationId xmlns:p14="http://schemas.microsoft.com/office/powerpoint/2010/main" val="912221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50A23-3AD2-4C46-AD76-06CACA6A683A}"/>
              </a:ext>
            </a:extLst>
          </p:cNvPr>
          <p:cNvSpPr>
            <a:spLocks noGrp="1"/>
          </p:cNvSpPr>
          <p:nvPr>
            <p:ph type="title"/>
          </p:nvPr>
        </p:nvSpPr>
        <p:spPr/>
        <p:txBody>
          <a:bodyPr/>
          <a:lstStyle/>
          <a:p>
            <a:r>
              <a:rPr lang="en-US" dirty="0"/>
              <a:t>Co-Branding</a:t>
            </a:r>
          </a:p>
        </p:txBody>
      </p:sp>
      <p:sp>
        <p:nvSpPr>
          <p:cNvPr id="3" name="Text Placeholder 2">
            <a:extLst>
              <a:ext uri="{FF2B5EF4-FFF2-40B4-BE49-F238E27FC236}">
                <a16:creationId xmlns:a16="http://schemas.microsoft.com/office/drawing/2014/main" id="{23548045-532A-457F-B152-C2C13A5F8177}"/>
              </a:ext>
            </a:extLst>
          </p:cNvPr>
          <p:cNvSpPr>
            <a:spLocks noGrp="1"/>
          </p:cNvSpPr>
          <p:nvPr>
            <p:ph type="body" sz="quarter" idx="17"/>
          </p:nvPr>
        </p:nvSpPr>
        <p:spPr/>
        <p:txBody>
          <a:bodyPr/>
          <a:lstStyle/>
          <a:p>
            <a:r>
              <a:rPr lang="en-US" sz="2400" b="1" dirty="0">
                <a:solidFill>
                  <a:srgbClr val="3083C5"/>
                </a:solidFill>
              </a:rPr>
              <a:t>Co-branding</a:t>
            </a:r>
            <a:r>
              <a:rPr lang="en-US" sz="2400" dirty="0"/>
              <a:t> – Using two or more brands on one product</a:t>
            </a:r>
          </a:p>
          <a:p>
            <a:r>
              <a:rPr lang="en-US" sz="2400" dirty="0"/>
              <a:t>Effective co-branding capitalizes on the trust and confidence customers have in the brands involved</a:t>
            </a:r>
          </a:p>
          <a:p>
            <a:r>
              <a:rPr lang="en-US" sz="2400" dirty="0"/>
              <a:t>To gain customer acceptance, the brands involved must represent a complementary fit in the minds of buyers</a:t>
            </a:r>
          </a:p>
          <a:p>
            <a:endParaRPr lang="en-US" dirty="0"/>
          </a:p>
        </p:txBody>
      </p:sp>
    </p:spTree>
    <p:extLst>
      <p:ext uri="{BB962C8B-B14F-4D97-AF65-F5344CB8AC3E}">
        <p14:creationId xmlns:p14="http://schemas.microsoft.com/office/powerpoint/2010/main" val="15365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AB256-5D17-4913-AEA8-2B71E38454DA}"/>
              </a:ext>
            </a:extLst>
          </p:cNvPr>
          <p:cNvSpPr>
            <a:spLocks noGrp="1"/>
          </p:cNvSpPr>
          <p:nvPr>
            <p:ph type="title"/>
          </p:nvPr>
        </p:nvSpPr>
        <p:spPr/>
        <p:txBody>
          <a:bodyPr/>
          <a:lstStyle/>
          <a:p>
            <a:r>
              <a:rPr lang="en-US" dirty="0"/>
              <a:t>Brand Licensing</a:t>
            </a:r>
          </a:p>
        </p:txBody>
      </p:sp>
      <p:sp>
        <p:nvSpPr>
          <p:cNvPr id="3" name="Text Placeholder 2">
            <a:extLst>
              <a:ext uri="{FF2B5EF4-FFF2-40B4-BE49-F238E27FC236}">
                <a16:creationId xmlns:a16="http://schemas.microsoft.com/office/drawing/2014/main" id="{DC16C6D6-4E23-4A47-9A1E-B0F38941231A}"/>
              </a:ext>
            </a:extLst>
          </p:cNvPr>
          <p:cNvSpPr>
            <a:spLocks noGrp="1"/>
          </p:cNvSpPr>
          <p:nvPr>
            <p:ph type="body" sz="quarter" idx="17"/>
          </p:nvPr>
        </p:nvSpPr>
        <p:spPr/>
        <p:txBody>
          <a:bodyPr/>
          <a:lstStyle/>
          <a:p>
            <a:r>
              <a:rPr lang="en-US" sz="2400" b="1" dirty="0">
                <a:solidFill>
                  <a:srgbClr val="3083C5"/>
                </a:solidFill>
              </a:rPr>
              <a:t>Brand licensing </a:t>
            </a:r>
            <a:r>
              <a:rPr lang="en-US" sz="2400" dirty="0"/>
              <a:t>– An agreement whereby a company permits another organization to use its brand on other products for a licensing fee</a:t>
            </a:r>
          </a:p>
          <a:p>
            <a:r>
              <a:rPr lang="en-US" sz="2400" dirty="0"/>
              <a:t>Royalties may be as low as 2 percent of wholesale revenues or higher than 10 percent</a:t>
            </a:r>
          </a:p>
          <a:p>
            <a:r>
              <a:rPr lang="en-US" sz="2400" dirty="0"/>
              <a:t>The licensee is responsible for all manufacturing, selling, and advertising functions and bears the costs if the licensed product fails</a:t>
            </a:r>
          </a:p>
          <a:p>
            <a:endParaRPr lang="en-US" dirty="0"/>
          </a:p>
        </p:txBody>
      </p:sp>
    </p:spTree>
    <p:extLst>
      <p:ext uri="{BB962C8B-B14F-4D97-AF65-F5344CB8AC3E}">
        <p14:creationId xmlns:p14="http://schemas.microsoft.com/office/powerpoint/2010/main" val="497578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302BC-E1CF-4A99-A494-EB601F6EA98C}"/>
              </a:ext>
            </a:extLst>
          </p:cNvPr>
          <p:cNvSpPr>
            <a:spLocks noGrp="1"/>
          </p:cNvSpPr>
          <p:nvPr>
            <p:ph type="title"/>
          </p:nvPr>
        </p:nvSpPr>
        <p:spPr/>
        <p:txBody>
          <a:bodyPr/>
          <a:lstStyle/>
          <a:p>
            <a:r>
              <a:rPr lang="en-US" dirty="0"/>
              <a:t>Packaging</a:t>
            </a:r>
          </a:p>
        </p:txBody>
      </p:sp>
      <p:sp>
        <p:nvSpPr>
          <p:cNvPr id="3" name="Text Placeholder 2">
            <a:extLst>
              <a:ext uri="{FF2B5EF4-FFF2-40B4-BE49-F238E27FC236}">
                <a16:creationId xmlns:a16="http://schemas.microsoft.com/office/drawing/2014/main" id="{386FA670-F72D-430D-9284-06461E8E45E3}"/>
              </a:ext>
            </a:extLst>
          </p:cNvPr>
          <p:cNvSpPr>
            <a:spLocks noGrp="1"/>
          </p:cNvSpPr>
          <p:nvPr>
            <p:ph type="body" sz="quarter" idx="17"/>
          </p:nvPr>
        </p:nvSpPr>
        <p:spPr/>
        <p:txBody>
          <a:bodyPr/>
          <a:lstStyle/>
          <a:p>
            <a:r>
              <a:rPr lang="en-US" sz="2400" dirty="0"/>
              <a:t>Packaging involves the development of a container to hold a product</a:t>
            </a:r>
          </a:p>
          <a:p>
            <a:r>
              <a:rPr lang="en-US" sz="2400" dirty="0"/>
              <a:t>A package can be a vital part of a product, making it:</a:t>
            </a:r>
          </a:p>
          <a:p>
            <a:pPr lvl="1"/>
            <a:r>
              <a:rPr lang="en-US" dirty="0"/>
              <a:t>More versatile</a:t>
            </a:r>
          </a:p>
          <a:p>
            <a:pPr lvl="1"/>
            <a:r>
              <a:rPr lang="en-US" dirty="0"/>
              <a:t>Safer</a:t>
            </a:r>
          </a:p>
          <a:p>
            <a:pPr lvl="1"/>
            <a:r>
              <a:rPr lang="en-US" dirty="0"/>
              <a:t>Easier to use</a:t>
            </a:r>
          </a:p>
          <a:p>
            <a:r>
              <a:rPr lang="en-US" sz="2400" dirty="0"/>
              <a:t>It also conveys vital information about the product and is an opportunity to display interesting graphic design elements</a:t>
            </a:r>
          </a:p>
          <a:p>
            <a:r>
              <a:rPr lang="en-US" sz="2400" dirty="0"/>
              <a:t>Like a brand name, a package can influence a customers’ attitudes toward a product and their decisions to purchase</a:t>
            </a:r>
          </a:p>
          <a:p>
            <a:endParaRPr lang="en-US" dirty="0"/>
          </a:p>
        </p:txBody>
      </p:sp>
    </p:spTree>
    <p:extLst>
      <p:ext uri="{BB962C8B-B14F-4D97-AF65-F5344CB8AC3E}">
        <p14:creationId xmlns:p14="http://schemas.microsoft.com/office/powerpoint/2010/main" val="19183327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03712-7070-45BE-8065-B3E5DEEA31D1}"/>
              </a:ext>
            </a:extLst>
          </p:cNvPr>
          <p:cNvSpPr>
            <a:spLocks noGrp="1"/>
          </p:cNvSpPr>
          <p:nvPr>
            <p:ph type="title"/>
          </p:nvPr>
        </p:nvSpPr>
        <p:spPr/>
        <p:txBody>
          <a:bodyPr/>
          <a:lstStyle/>
          <a:p>
            <a:r>
              <a:rPr lang="en-US" dirty="0"/>
              <a:t>Packaging Functions</a:t>
            </a:r>
          </a:p>
        </p:txBody>
      </p:sp>
      <p:sp>
        <p:nvSpPr>
          <p:cNvPr id="3" name="Text Placeholder 2">
            <a:extLst>
              <a:ext uri="{FF2B5EF4-FFF2-40B4-BE49-F238E27FC236}">
                <a16:creationId xmlns:a16="http://schemas.microsoft.com/office/drawing/2014/main" id="{03FF506E-C843-4A80-B8F4-2A8F02F68F20}"/>
              </a:ext>
            </a:extLst>
          </p:cNvPr>
          <p:cNvSpPr>
            <a:spLocks noGrp="1"/>
          </p:cNvSpPr>
          <p:nvPr>
            <p:ph type="body" sz="quarter" idx="17"/>
          </p:nvPr>
        </p:nvSpPr>
        <p:spPr/>
        <p:txBody>
          <a:bodyPr/>
          <a:lstStyle/>
          <a:p>
            <a:r>
              <a:rPr lang="en-US" sz="2400" dirty="0"/>
              <a:t>Functions of packaging:</a:t>
            </a:r>
          </a:p>
          <a:p>
            <a:pPr lvl="1"/>
            <a:r>
              <a:rPr lang="en-US" dirty="0"/>
              <a:t>Protects and preserves the product, prevents damage, or may even prevent tampering or deter shoplifting</a:t>
            </a:r>
          </a:p>
          <a:p>
            <a:pPr lvl="1"/>
            <a:r>
              <a:rPr lang="en-US" dirty="0"/>
              <a:t>Offers convenience to consumers</a:t>
            </a:r>
          </a:p>
          <a:p>
            <a:pPr lvl="2"/>
            <a:r>
              <a:rPr lang="en-US" sz="1800" dirty="0"/>
              <a:t>Example: Single-serving containers</a:t>
            </a:r>
          </a:p>
          <a:p>
            <a:pPr lvl="1"/>
            <a:r>
              <a:rPr lang="en-US" dirty="0"/>
              <a:t>Can prevent product waste, make storage easier for retailers and for consumers, and even promote greater consumption</a:t>
            </a:r>
          </a:p>
          <a:p>
            <a:pPr lvl="1"/>
            <a:r>
              <a:rPr lang="en-US" dirty="0"/>
              <a:t>Can promote a product by communicating its features, uses, benefits, or image</a:t>
            </a:r>
          </a:p>
          <a:p>
            <a:pPr lvl="1"/>
            <a:r>
              <a:rPr lang="en-US" dirty="0"/>
              <a:t>Can be used to communicate symbolically the quality or premium nature of a product</a:t>
            </a:r>
          </a:p>
          <a:p>
            <a:r>
              <a:rPr lang="en-US" sz="2400" dirty="0"/>
              <a:t>Packaging can be used to evoke an emotional response</a:t>
            </a:r>
          </a:p>
          <a:p>
            <a:endParaRPr lang="en-US" dirty="0"/>
          </a:p>
        </p:txBody>
      </p:sp>
    </p:spTree>
    <p:extLst>
      <p:ext uri="{BB962C8B-B14F-4D97-AF65-F5344CB8AC3E}">
        <p14:creationId xmlns:p14="http://schemas.microsoft.com/office/powerpoint/2010/main" val="32240281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4EDB7-B4CF-46E7-90DD-9840B2636E8E}"/>
              </a:ext>
            </a:extLst>
          </p:cNvPr>
          <p:cNvSpPr>
            <a:spLocks noGrp="1"/>
          </p:cNvSpPr>
          <p:nvPr>
            <p:ph type="title"/>
          </p:nvPr>
        </p:nvSpPr>
        <p:spPr/>
        <p:txBody>
          <a:bodyPr/>
          <a:lstStyle/>
          <a:p>
            <a:r>
              <a:rPr lang="en-US" dirty="0"/>
              <a:t>Major Packaging Considerations</a:t>
            </a:r>
          </a:p>
        </p:txBody>
      </p:sp>
      <p:sp>
        <p:nvSpPr>
          <p:cNvPr id="3" name="Text Placeholder 2">
            <a:extLst>
              <a:ext uri="{FF2B5EF4-FFF2-40B4-BE49-F238E27FC236}">
                <a16:creationId xmlns:a16="http://schemas.microsoft.com/office/drawing/2014/main" id="{7ED99530-1FC9-4B17-887C-17508A09D44B}"/>
              </a:ext>
            </a:extLst>
          </p:cNvPr>
          <p:cNvSpPr>
            <a:spLocks noGrp="1"/>
          </p:cNvSpPr>
          <p:nvPr>
            <p:ph type="body" sz="quarter" idx="17"/>
          </p:nvPr>
        </p:nvSpPr>
        <p:spPr>
          <a:xfrm>
            <a:off x="743576" y="1037230"/>
            <a:ext cx="10711543" cy="5315444"/>
          </a:xfrm>
        </p:spPr>
        <p:txBody>
          <a:bodyPr>
            <a:normAutofit/>
          </a:bodyPr>
          <a:lstStyle/>
          <a:p>
            <a:r>
              <a:rPr lang="en-US" sz="2200" dirty="0"/>
              <a:t>Marketers must take many factors into account when designing and producing packages:</a:t>
            </a:r>
          </a:p>
          <a:p>
            <a:pPr lvl="1"/>
            <a:r>
              <a:rPr lang="en-US" dirty="0"/>
              <a:t>Cost – Marketers should conduct research to determine exactly how much consumers are willing to pay for effective and efficient package designs</a:t>
            </a:r>
          </a:p>
          <a:p>
            <a:pPr lvl="1"/>
            <a:r>
              <a:rPr lang="en-US" dirty="0"/>
              <a:t>Regulations – All packaging must comply with the Food and Drug Administration’s packaging regulations, and packaging should also make any product tampering evident to resellers and consumers</a:t>
            </a:r>
          </a:p>
          <a:p>
            <a:pPr lvl="1"/>
            <a:r>
              <a:rPr lang="en-US" dirty="0"/>
              <a:t>Consistency – Marketers should consider how much consistency is desirable between the package designs of different products produced by an organization</a:t>
            </a:r>
          </a:p>
          <a:p>
            <a:pPr lvl="2"/>
            <a:r>
              <a:rPr lang="en-US" sz="1800" b="1" dirty="0">
                <a:solidFill>
                  <a:srgbClr val="3083C5"/>
                </a:solidFill>
              </a:rPr>
              <a:t>Family packaging </a:t>
            </a:r>
            <a:r>
              <a:rPr lang="en-US" sz="1800" dirty="0"/>
              <a:t>– Using similar packaging for all of a firm’s products or packaging that has one common design element</a:t>
            </a:r>
          </a:p>
          <a:p>
            <a:pPr lvl="1"/>
            <a:r>
              <a:rPr lang="en-US" dirty="0"/>
              <a:t>Promotional role – Packaging can create desirable images and associations by its color, design, shape, and texture</a:t>
            </a:r>
          </a:p>
          <a:p>
            <a:pPr lvl="1"/>
            <a:r>
              <a:rPr lang="en-US" dirty="0"/>
              <a:t>Needs of retailers – Wholesalers and retailers consider whether a package facilitates transportation, storage, and handling</a:t>
            </a:r>
          </a:p>
          <a:p>
            <a:pPr lvl="1"/>
            <a:r>
              <a:rPr lang="en-US" dirty="0"/>
              <a:t>Environmental responsibility – Marketers must carefully balance society’s desire to preserve the environment against customers’ desire for convenience</a:t>
            </a:r>
            <a:endParaRPr lang="en-US" sz="1800" dirty="0"/>
          </a:p>
        </p:txBody>
      </p:sp>
    </p:spTree>
    <p:extLst>
      <p:ext uri="{BB962C8B-B14F-4D97-AF65-F5344CB8AC3E}">
        <p14:creationId xmlns:p14="http://schemas.microsoft.com/office/powerpoint/2010/main" val="2550595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2928-4B2B-41A2-90B1-AD67480F44AB}"/>
              </a:ext>
            </a:extLst>
          </p:cNvPr>
          <p:cNvSpPr>
            <a:spLocks noGrp="1"/>
          </p:cNvSpPr>
          <p:nvPr>
            <p:ph type="title"/>
          </p:nvPr>
        </p:nvSpPr>
        <p:spPr/>
        <p:txBody>
          <a:bodyPr/>
          <a:lstStyle/>
          <a:p>
            <a:r>
              <a:rPr lang="en-US" dirty="0"/>
              <a:t>Packaging and Marketing Strategy </a:t>
            </a:r>
            <a:r>
              <a:rPr lang="en-US" sz="1800" dirty="0"/>
              <a:t>(slide 1 of 3)</a:t>
            </a:r>
            <a:endParaRPr lang="en-US" dirty="0"/>
          </a:p>
        </p:txBody>
      </p:sp>
      <p:sp>
        <p:nvSpPr>
          <p:cNvPr id="3" name="Text Placeholder 2">
            <a:extLst>
              <a:ext uri="{FF2B5EF4-FFF2-40B4-BE49-F238E27FC236}">
                <a16:creationId xmlns:a16="http://schemas.microsoft.com/office/drawing/2014/main" id="{10315EFB-F763-484E-B1F1-D93AAF75CE9C}"/>
              </a:ext>
            </a:extLst>
          </p:cNvPr>
          <p:cNvSpPr>
            <a:spLocks noGrp="1"/>
          </p:cNvSpPr>
          <p:nvPr>
            <p:ph type="body" sz="quarter" idx="17"/>
          </p:nvPr>
        </p:nvSpPr>
        <p:spPr/>
        <p:txBody>
          <a:bodyPr/>
          <a:lstStyle/>
          <a:p>
            <a:r>
              <a:rPr lang="en-US" sz="2400" dirty="0"/>
              <a:t>Packaging can be a major component of a marketing strategy</a:t>
            </a:r>
          </a:p>
          <a:p>
            <a:r>
              <a:rPr lang="en-US" sz="2400" dirty="0"/>
              <a:t>The right type of package for a new product can help it gain market recognition very quickly</a:t>
            </a:r>
          </a:p>
          <a:p>
            <a:r>
              <a:rPr lang="en-US" sz="2400" dirty="0"/>
              <a:t>When considering the strategic uses of packaging, marketers must analyze the cost of packaging and package changes</a:t>
            </a:r>
          </a:p>
          <a:p>
            <a:r>
              <a:rPr lang="en-US" sz="2400" dirty="0"/>
              <a:t>Altering the package</a:t>
            </a:r>
          </a:p>
          <a:p>
            <a:pPr lvl="1"/>
            <a:r>
              <a:rPr lang="en-US" dirty="0"/>
              <a:t>Marketers sometimes alter a package because:</a:t>
            </a:r>
          </a:p>
          <a:p>
            <a:pPr lvl="2"/>
            <a:r>
              <a:rPr lang="en-US" dirty="0"/>
              <a:t>The existing design is no longer in style compared to competitive products</a:t>
            </a:r>
          </a:p>
          <a:p>
            <a:pPr lvl="2"/>
            <a:r>
              <a:rPr lang="en-US" dirty="0"/>
              <a:t>New product features need to be highlighted</a:t>
            </a:r>
          </a:p>
          <a:p>
            <a:pPr lvl="2"/>
            <a:r>
              <a:rPr lang="en-US" dirty="0"/>
              <a:t>New packaging materials have become available</a:t>
            </a:r>
          </a:p>
          <a:p>
            <a:pPr lvl="2"/>
            <a:r>
              <a:rPr lang="en-US" dirty="0"/>
              <a:t>New packaging may make a product safer or more convenient to use</a:t>
            </a:r>
          </a:p>
          <a:p>
            <a:endParaRPr lang="en-US" dirty="0"/>
          </a:p>
        </p:txBody>
      </p:sp>
    </p:spTree>
    <p:extLst>
      <p:ext uri="{BB962C8B-B14F-4D97-AF65-F5344CB8AC3E}">
        <p14:creationId xmlns:p14="http://schemas.microsoft.com/office/powerpoint/2010/main" val="4243412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E3D1F-E14E-4983-AD0E-077CE65286D7}"/>
              </a:ext>
            </a:extLst>
          </p:cNvPr>
          <p:cNvSpPr>
            <a:spLocks noGrp="1"/>
          </p:cNvSpPr>
          <p:nvPr>
            <p:ph type="title"/>
          </p:nvPr>
        </p:nvSpPr>
        <p:spPr/>
        <p:txBody>
          <a:bodyPr/>
          <a:lstStyle/>
          <a:p>
            <a:r>
              <a:rPr lang="en-US" dirty="0"/>
              <a:t>Packaging and Marketing Strategy </a:t>
            </a:r>
            <a:r>
              <a:rPr lang="en-US" sz="1800" dirty="0"/>
              <a:t>(slide 2 of 3)</a:t>
            </a:r>
            <a:endParaRPr lang="en-US" dirty="0"/>
          </a:p>
        </p:txBody>
      </p:sp>
      <p:sp>
        <p:nvSpPr>
          <p:cNvPr id="3" name="Text Placeholder 2">
            <a:extLst>
              <a:ext uri="{FF2B5EF4-FFF2-40B4-BE49-F238E27FC236}">
                <a16:creationId xmlns:a16="http://schemas.microsoft.com/office/drawing/2014/main" id="{E94FE27C-ABBA-4970-AF83-AEF33A805C71}"/>
              </a:ext>
            </a:extLst>
          </p:cNvPr>
          <p:cNvSpPr>
            <a:spLocks noGrp="1"/>
          </p:cNvSpPr>
          <p:nvPr>
            <p:ph type="body" sz="quarter" idx="17"/>
          </p:nvPr>
        </p:nvSpPr>
        <p:spPr/>
        <p:txBody>
          <a:bodyPr/>
          <a:lstStyle/>
          <a:p>
            <a:r>
              <a:rPr lang="en-US" sz="2400" dirty="0"/>
              <a:t>Secondary-use packaging</a:t>
            </a:r>
          </a:p>
          <a:p>
            <a:pPr lvl="1"/>
            <a:r>
              <a:rPr lang="en-US" dirty="0"/>
              <a:t>Customers often see added value in a package that can be reused for purposes other than its initial function</a:t>
            </a:r>
          </a:p>
          <a:p>
            <a:r>
              <a:rPr lang="en-US" sz="2400" dirty="0"/>
              <a:t>Category-consistent packaging</a:t>
            </a:r>
          </a:p>
          <a:p>
            <a:pPr lvl="1"/>
            <a:r>
              <a:rPr lang="en-US" dirty="0"/>
              <a:t>With category-consistent packaging, a product is packaged in line with the packaging practices associated with a particular product category, such as peanut butter</a:t>
            </a:r>
          </a:p>
          <a:p>
            <a:pPr lvl="2"/>
            <a:r>
              <a:rPr lang="en-US" dirty="0"/>
              <a:t>Marketers often use traditional package shapes and color combinations to ensure that customers will recognize the new product as being in that specific product category</a:t>
            </a:r>
          </a:p>
          <a:p>
            <a:r>
              <a:rPr lang="en-US" sz="2400" dirty="0"/>
              <a:t>Innovative packaging</a:t>
            </a:r>
          </a:p>
          <a:p>
            <a:pPr lvl="1"/>
            <a:r>
              <a:rPr lang="en-US" dirty="0"/>
              <a:t>Marketers may use innovative or unique packages that are inconsistent with traditional packaging practices to make the brand stand out from its competitors</a:t>
            </a:r>
          </a:p>
          <a:p>
            <a:endParaRPr lang="en-US" dirty="0"/>
          </a:p>
        </p:txBody>
      </p:sp>
    </p:spTree>
    <p:extLst>
      <p:ext uri="{BB962C8B-B14F-4D97-AF65-F5344CB8AC3E}">
        <p14:creationId xmlns:p14="http://schemas.microsoft.com/office/powerpoint/2010/main" val="33758985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F4630-D98B-47CE-955F-ABD4EFE266F2}"/>
              </a:ext>
            </a:extLst>
          </p:cNvPr>
          <p:cNvSpPr>
            <a:spLocks noGrp="1"/>
          </p:cNvSpPr>
          <p:nvPr>
            <p:ph type="title"/>
          </p:nvPr>
        </p:nvSpPr>
        <p:spPr/>
        <p:txBody>
          <a:bodyPr/>
          <a:lstStyle/>
          <a:p>
            <a:r>
              <a:rPr lang="en-US" dirty="0"/>
              <a:t>Packaging and Marketing Strategy </a:t>
            </a:r>
            <a:r>
              <a:rPr lang="en-US" sz="1800" dirty="0"/>
              <a:t>(slide 3 of 3)</a:t>
            </a:r>
            <a:endParaRPr lang="en-US" dirty="0"/>
          </a:p>
        </p:txBody>
      </p:sp>
      <p:sp>
        <p:nvSpPr>
          <p:cNvPr id="3" name="Text Placeholder 2">
            <a:extLst>
              <a:ext uri="{FF2B5EF4-FFF2-40B4-BE49-F238E27FC236}">
                <a16:creationId xmlns:a16="http://schemas.microsoft.com/office/drawing/2014/main" id="{4F6136A5-4C96-4C98-94E1-CF7BCBC0E304}"/>
              </a:ext>
            </a:extLst>
          </p:cNvPr>
          <p:cNvSpPr>
            <a:spLocks noGrp="1"/>
          </p:cNvSpPr>
          <p:nvPr>
            <p:ph type="body" sz="quarter" idx="17"/>
          </p:nvPr>
        </p:nvSpPr>
        <p:spPr/>
        <p:txBody>
          <a:bodyPr/>
          <a:lstStyle/>
          <a:p>
            <a:r>
              <a:rPr lang="en-US" sz="2400" dirty="0"/>
              <a:t>Multiple packaging</a:t>
            </a:r>
          </a:p>
          <a:p>
            <a:pPr lvl="1"/>
            <a:r>
              <a:rPr lang="en-US" dirty="0"/>
              <a:t>Offering products in twin packs, tri-packs, six-packs, or other forms of multiple packaging is useful for some products as it may increase consumption and make them easier to handle and store </a:t>
            </a:r>
          </a:p>
          <a:p>
            <a:r>
              <a:rPr lang="en-US" sz="2400" dirty="0"/>
              <a:t>Handling-improved packaging</a:t>
            </a:r>
          </a:p>
          <a:p>
            <a:pPr lvl="1"/>
            <a:r>
              <a:rPr lang="en-US" dirty="0"/>
              <a:t>A product’s packaging may be changed to make it easier to handle in the distribution channel</a:t>
            </a:r>
          </a:p>
          <a:p>
            <a:endParaRPr lang="en-US" dirty="0"/>
          </a:p>
        </p:txBody>
      </p:sp>
    </p:spTree>
    <p:extLst>
      <p:ext uri="{BB962C8B-B14F-4D97-AF65-F5344CB8AC3E}">
        <p14:creationId xmlns:p14="http://schemas.microsoft.com/office/powerpoint/2010/main" val="13963107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7644-9D8A-44F3-AF35-5BB0FFBBE878}"/>
              </a:ext>
            </a:extLst>
          </p:cNvPr>
          <p:cNvSpPr>
            <a:spLocks noGrp="1"/>
          </p:cNvSpPr>
          <p:nvPr>
            <p:ph type="title"/>
          </p:nvPr>
        </p:nvSpPr>
        <p:spPr/>
        <p:txBody>
          <a:bodyPr/>
          <a:lstStyle/>
          <a:p>
            <a:r>
              <a:rPr lang="en-US" dirty="0"/>
              <a:t>Labeling </a:t>
            </a:r>
            <a:r>
              <a:rPr lang="en-US" sz="1800" dirty="0"/>
              <a:t>(slide 1 of 2)</a:t>
            </a:r>
            <a:endParaRPr lang="en-US" dirty="0"/>
          </a:p>
        </p:txBody>
      </p:sp>
      <p:sp>
        <p:nvSpPr>
          <p:cNvPr id="3" name="Text Placeholder 2">
            <a:extLst>
              <a:ext uri="{FF2B5EF4-FFF2-40B4-BE49-F238E27FC236}">
                <a16:creationId xmlns:a16="http://schemas.microsoft.com/office/drawing/2014/main" id="{D7260243-F9CA-44A0-89D0-73E3F9691523}"/>
              </a:ext>
            </a:extLst>
          </p:cNvPr>
          <p:cNvSpPr>
            <a:spLocks noGrp="1"/>
          </p:cNvSpPr>
          <p:nvPr>
            <p:ph type="body" sz="quarter" idx="17"/>
          </p:nvPr>
        </p:nvSpPr>
        <p:spPr>
          <a:xfrm>
            <a:off x="743576" y="1318661"/>
            <a:ext cx="10711543" cy="4600876"/>
          </a:xfrm>
        </p:spPr>
        <p:txBody>
          <a:bodyPr>
            <a:normAutofit/>
          </a:bodyPr>
          <a:lstStyle/>
          <a:p>
            <a:r>
              <a:rPr lang="en-US" b="1" dirty="0">
                <a:solidFill>
                  <a:srgbClr val="3083C5"/>
                </a:solidFill>
              </a:rPr>
              <a:t>Labeling</a:t>
            </a:r>
            <a:r>
              <a:rPr lang="en-US" dirty="0"/>
              <a:t> – Providing identifying, promotional, or other information on package labels</a:t>
            </a:r>
          </a:p>
          <a:p>
            <a:r>
              <a:rPr lang="en-US" dirty="0"/>
              <a:t>Is very closely interrelated with packaging; information on the label may include: brand name and brand mark, the registered trademark symbol, package size and content, product features, nutritional information, presence of potential allergens, type and style of the product, number of servings, care instructions, directions for use, safety precautions, the name and address of the manufacturer, expiration dates, and seal of approval</a:t>
            </a:r>
          </a:p>
          <a:p>
            <a:endParaRPr lang="en-US" dirty="0"/>
          </a:p>
        </p:txBody>
      </p:sp>
    </p:spTree>
    <p:extLst>
      <p:ext uri="{BB962C8B-B14F-4D97-AF65-F5344CB8AC3E}">
        <p14:creationId xmlns:p14="http://schemas.microsoft.com/office/powerpoint/2010/main" val="21746593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2D93-4794-4A11-AC2A-466F2EB792B7}"/>
              </a:ext>
            </a:extLst>
          </p:cNvPr>
          <p:cNvSpPr>
            <a:spLocks noGrp="1"/>
          </p:cNvSpPr>
          <p:nvPr>
            <p:ph type="title"/>
          </p:nvPr>
        </p:nvSpPr>
        <p:spPr/>
        <p:txBody>
          <a:bodyPr/>
          <a:lstStyle/>
          <a:p>
            <a:r>
              <a:rPr lang="en-US" dirty="0"/>
              <a:t>Labeling </a:t>
            </a:r>
            <a:r>
              <a:rPr lang="en-US" sz="1800" dirty="0"/>
              <a:t>(slide 2 of 2)</a:t>
            </a:r>
            <a:endParaRPr lang="en-US" dirty="0"/>
          </a:p>
        </p:txBody>
      </p:sp>
      <p:sp>
        <p:nvSpPr>
          <p:cNvPr id="3" name="Text Placeholder 2">
            <a:extLst>
              <a:ext uri="{FF2B5EF4-FFF2-40B4-BE49-F238E27FC236}">
                <a16:creationId xmlns:a16="http://schemas.microsoft.com/office/drawing/2014/main" id="{BD29A7B7-677B-4097-B595-E8F40BA5209B}"/>
              </a:ext>
            </a:extLst>
          </p:cNvPr>
          <p:cNvSpPr>
            <a:spLocks noGrp="1"/>
          </p:cNvSpPr>
          <p:nvPr>
            <p:ph type="body" sz="quarter" idx="17"/>
          </p:nvPr>
        </p:nvSpPr>
        <p:spPr/>
        <p:txBody>
          <a:bodyPr/>
          <a:lstStyle/>
          <a:p>
            <a:r>
              <a:rPr lang="en-US" sz="2400" dirty="0"/>
              <a:t>Several federal laws and regulations specify information that must be included on the labels of certain products</a:t>
            </a:r>
          </a:p>
          <a:p>
            <a:pPr lvl="1"/>
            <a:r>
              <a:rPr lang="en-US" sz="1800" dirty="0"/>
              <a:t>Garments must be labeled with the name of the manufacturer, country of manufacture, fabric content, and cleaning instructions</a:t>
            </a:r>
          </a:p>
          <a:p>
            <a:pPr lvl="1"/>
            <a:r>
              <a:rPr lang="en-US" sz="1800" dirty="0"/>
              <a:t>Labels on nonedible items, such as shampoos and detergents, must include both safety precautions and directions for use</a:t>
            </a:r>
          </a:p>
          <a:p>
            <a:pPr lvl="1"/>
            <a:r>
              <a:rPr lang="en-US" sz="1800" dirty="0"/>
              <a:t>The Nutrition Labeling Act of 1990 requires the FDA to review food labeling and packaging for nutrition content, label format, ingredient labeling, food descriptions, and health messages</a:t>
            </a:r>
          </a:p>
          <a:p>
            <a:pPr lvl="1"/>
            <a:r>
              <a:rPr lang="en-US" sz="1800" dirty="0"/>
              <a:t>The Federal Trade Commission requires that “all or virtually all” of a product’s components be made in the United States if the label says “Made in USA”</a:t>
            </a:r>
          </a:p>
        </p:txBody>
      </p:sp>
    </p:spTree>
    <p:extLst>
      <p:ext uri="{BB962C8B-B14F-4D97-AF65-F5344CB8AC3E}">
        <p14:creationId xmlns:p14="http://schemas.microsoft.com/office/powerpoint/2010/main" val="4252111802"/>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schemas.microsoft.com/office/2006/documentManagement/types"/>
    <ds:schemaRef ds:uri="http://schemas.openxmlformats.org/package/2006/metadata/core-properties"/>
    <ds:schemaRef ds:uri="d5280b9f-0d25-4ffb-96bc-3c5ae659ff52"/>
    <ds:schemaRef ds:uri="http://purl.org/dc/elements/1.1/"/>
    <ds:schemaRef ds:uri="http://schemas.microsoft.com/office/2006/metadata/properties"/>
    <ds:schemaRef ds:uri="105CED8A-AF0E-4AD8-9238-2F7FF36232F4"/>
    <ds:schemaRef ds:uri="http://purl.org/dc/terms/"/>
    <ds:schemaRef ds:uri="http://schemas.microsoft.com/office/infopath/2007/PartnerControls"/>
    <ds:schemaRef ds:uri="105ced8a-af0e-4ad8-9238-2f7ff36232f4"/>
    <ds:schemaRef ds:uri="http://www.w3.org/XML/1998/namespace"/>
    <ds:schemaRef ds:uri="http://purl.org/dc/dcmitype/"/>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221</TotalTime>
  <Words>4246</Words>
  <Application>Microsoft Office PowerPoint</Application>
  <PresentationFormat>Widescreen</PresentationFormat>
  <Paragraphs>380</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Arial</vt:lpstr>
      <vt:lpstr>Calibri</vt:lpstr>
      <vt:lpstr>Helvetica</vt:lpstr>
      <vt:lpstr>LucidaGrande</vt:lpstr>
      <vt:lpstr>Open Sans</vt:lpstr>
      <vt:lpstr>Summer Font</vt:lpstr>
      <vt:lpstr>Office Theme</vt:lpstr>
      <vt:lpstr>Product Concepts, Branding, and Packaging  </vt:lpstr>
      <vt:lpstr>Learning Objectives</vt:lpstr>
      <vt:lpstr>What Is a Product?</vt:lpstr>
      <vt:lpstr>The Core Product</vt:lpstr>
      <vt:lpstr>Supplemental Features</vt:lpstr>
      <vt:lpstr>Symbolic or Experiential Benefits</vt:lpstr>
      <vt:lpstr>Classifying Products</vt:lpstr>
      <vt:lpstr>Categories of  Consumer Products</vt:lpstr>
      <vt:lpstr>Consumer Products</vt:lpstr>
      <vt:lpstr>Categories of  Business Products</vt:lpstr>
      <vt:lpstr>Business Products (Slide 1 of 2)</vt:lpstr>
      <vt:lpstr>Business Products (slide 2 of 2)</vt:lpstr>
      <vt:lpstr>Product Line and Product Mix</vt:lpstr>
      <vt:lpstr>Figure 11.1 – The Concepts of Product Mix Width and Depth Applied to U.S. Procter &amp; Gamble Products</vt:lpstr>
      <vt:lpstr>Figure 11.2 – The Four Stages of the Product Life Cycle</vt:lpstr>
      <vt:lpstr>Product Life Cycles and Marketing Strategies</vt:lpstr>
      <vt:lpstr>Introduction (slide 1 of 2)</vt:lpstr>
      <vt:lpstr>Introduction (slide 2 of 2)</vt:lpstr>
      <vt:lpstr>Growth (slide 1 of 2)</vt:lpstr>
      <vt:lpstr>Growth (slide 2 of 2)</vt:lpstr>
      <vt:lpstr>Maturity (slide 1 of 2)</vt:lpstr>
      <vt:lpstr>Maturity (slide 2 of 2)</vt:lpstr>
      <vt:lpstr>Decline (slide 1 of 2)</vt:lpstr>
      <vt:lpstr>Decline (slide 2 of 2)</vt:lpstr>
      <vt:lpstr>Product Adoption Process (slide 1 of 2)</vt:lpstr>
      <vt:lpstr>Figure 11.3 – Product  Adoption Process</vt:lpstr>
      <vt:lpstr>Product Adoption Process (slide 2 of 2)</vt:lpstr>
      <vt:lpstr>Branding</vt:lpstr>
      <vt:lpstr>Value of Branding (slide 1 of 2)</vt:lpstr>
      <vt:lpstr>Value of Branding (slide 2 of 2)</vt:lpstr>
      <vt:lpstr>Brand Equity (slide 1 of 3)</vt:lpstr>
      <vt:lpstr>Figure 11.4 – Major Elements  of Brand Equity</vt:lpstr>
      <vt:lpstr>Brand Equity (slide 2 of 3)</vt:lpstr>
      <vt:lpstr>Brand Equity (slide 3 of 3)</vt:lpstr>
      <vt:lpstr>Table 11.1 – The 10 Most Valuable  Brands in the World</vt:lpstr>
      <vt:lpstr>Types of Brands</vt:lpstr>
      <vt:lpstr>Selecting a Brand Name</vt:lpstr>
      <vt:lpstr>Protecting a Brand (slide 1 of 2)</vt:lpstr>
      <vt:lpstr>Protecting a Brand (slide 2 of 2)</vt:lpstr>
      <vt:lpstr>Branding Strategies</vt:lpstr>
      <vt:lpstr>Brand Extensions</vt:lpstr>
      <vt:lpstr>Table 11.2 – Worst Brand Extensions</vt:lpstr>
      <vt:lpstr>Co-Branding</vt:lpstr>
      <vt:lpstr>Brand Licensing</vt:lpstr>
      <vt:lpstr>Packaging</vt:lpstr>
      <vt:lpstr>Packaging Functions</vt:lpstr>
      <vt:lpstr>Major Packaging Considerations</vt:lpstr>
      <vt:lpstr>Packaging and Marketing Strategy (slide 1 of 3)</vt:lpstr>
      <vt:lpstr>Packaging and Marketing Strategy (slide 2 of 3)</vt:lpstr>
      <vt:lpstr>Packaging and Marketing Strategy (slide 3 of 3)</vt:lpstr>
      <vt:lpstr>Labeling (slide 1 of 2)</vt:lpstr>
      <vt:lpstr>Labeling (slide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20</cp:revision>
  <cp:lastPrinted>2016-10-03T15:29:39Z</cp:lastPrinted>
  <dcterms:created xsi:type="dcterms:W3CDTF">2017-12-08T21:17:47Z</dcterms:created>
  <dcterms:modified xsi:type="dcterms:W3CDTF">2018-11-26T16:17:48Z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