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264" r:id="rId5"/>
    <p:sldId id="257" r:id="rId6"/>
    <p:sldId id="265" r:id="rId7"/>
    <p:sldId id="269" r:id="rId8"/>
    <p:sldId id="270" r:id="rId9"/>
    <p:sldId id="271" r:id="rId10"/>
    <p:sldId id="273" r:id="rId11"/>
    <p:sldId id="274" r:id="rId12"/>
    <p:sldId id="307" r:id="rId13"/>
    <p:sldId id="276" r:id="rId14"/>
    <p:sldId id="277" r:id="rId15"/>
    <p:sldId id="278" r:id="rId16"/>
    <p:sldId id="308" r:id="rId17"/>
    <p:sldId id="280" r:id="rId18"/>
    <p:sldId id="281" r:id="rId19"/>
    <p:sldId id="282" r:id="rId20"/>
    <p:sldId id="283" r:id="rId21"/>
    <p:sldId id="284" r:id="rId22"/>
    <p:sldId id="309" r:id="rId23"/>
    <p:sldId id="286" r:id="rId24"/>
    <p:sldId id="287" r:id="rId25"/>
    <p:sldId id="310" r:id="rId26"/>
    <p:sldId id="289" r:id="rId27"/>
    <p:sldId id="290" r:id="rId28"/>
    <p:sldId id="292" r:id="rId29"/>
    <p:sldId id="293" r:id="rId30"/>
    <p:sldId id="294" r:id="rId31"/>
    <p:sldId id="295" r:id="rId32"/>
    <p:sldId id="297" r:id="rId33"/>
    <p:sldId id="298" r:id="rId34"/>
    <p:sldId id="311" r:id="rId35"/>
    <p:sldId id="301" r:id="rId36"/>
    <p:sldId id="302" r:id="rId37"/>
    <p:sldId id="303" r:id="rId38"/>
    <p:sldId id="304" r:id="rId39"/>
    <p:sldId id="313" r:id="rId40"/>
    <p:sldId id="306" r:id="rId4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86433" autoAdjust="0"/>
  </p:normalViewPr>
  <p:slideViewPr>
    <p:cSldViewPr snapToGrid="0" snapToObjects="1">
      <p:cViewPr varScale="1">
        <p:scale>
          <a:sx n="102" d="100"/>
          <a:sy n="102" d="100"/>
        </p:scale>
        <p:origin x="132"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11/26/2018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a:p>
        </p:txBody>
      </p:sp>
    </p:spTree>
    <p:extLst>
      <p:ext uri="{BB962C8B-B14F-4D97-AF65-F5344CB8AC3E}">
        <p14:creationId xmlns:p14="http://schemas.microsoft.com/office/powerpoint/2010/main" val="1251061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12</a:t>
            </a:r>
          </a:p>
        </p:txBody>
      </p:sp>
      <p:sp>
        <p:nvSpPr>
          <p:cNvPr id="5" name="Title 4"/>
          <p:cNvSpPr>
            <a:spLocks noGrp="1"/>
          </p:cNvSpPr>
          <p:nvPr>
            <p:ph type="title"/>
          </p:nvPr>
        </p:nvSpPr>
        <p:spPr>
          <a:xfrm>
            <a:off x="4798480" y="4153509"/>
            <a:ext cx="6402684" cy="672105"/>
          </a:xfrm>
        </p:spPr>
        <p:txBody>
          <a:bodyPr/>
          <a:lstStyle/>
          <a:p>
            <a:r>
              <a:rPr lang="en-US" sz="3200" dirty="0"/>
              <a:t>Developing and Managing Products</a:t>
            </a: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12-1		</a:t>
            </a:r>
            <a:r>
              <a:rPr lang="en-US" dirty="0"/>
              <a:t>Explain how companies manage existing products through line 	extensions and product modifications.</a:t>
            </a:r>
          </a:p>
          <a:p>
            <a:pPr marL="1143000" indent="-1143000">
              <a:tabLst>
                <a:tab pos="1143000" algn="l"/>
              </a:tabLst>
            </a:pPr>
            <a:r>
              <a:rPr lang="en-US" b="1" dirty="0">
                <a:solidFill>
                  <a:srgbClr val="3083C5"/>
                </a:solidFill>
              </a:rPr>
              <a:t>LO 12-2</a:t>
            </a:r>
            <a:r>
              <a:rPr lang="en-US" dirty="0"/>
              <a:t>		Explore how businesses develop a product idea into a 	commercial product.</a:t>
            </a:r>
          </a:p>
          <a:p>
            <a:pPr marL="1143000" indent="-1143000">
              <a:tabLst>
                <a:tab pos="1143000" algn="l"/>
              </a:tabLst>
            </a:pPr>
            <a:r>
              <a:rPr lang="en-US" b="1" dirty="0">
                <a:solidFill>
                  <a:srgbClr val="3083C5"/>
                </a:solidFill>
              </a:rPr>
              <a:t>LO 12-3</a:t>
            </a:r>
            <a:r>
              <a:rPr lang="en-US" dirty="0"/>
              <a:t>		Discuss the importance of product differentiation and the 	elements that differentiate one product from another.</a:t>
            </a:r>
          </a:p>
          <a:p>
            <a:pPr marL="1143000" indent="-1143000">
              <a:tabLst>
                <a:tab pos="1143000" algn="l"/>
              </a:tabLst>
            </a:pPr>
            <a:r>
              <a:rPr lang="en-US" b="1" dirty="0">
                <a:solidFill>
                  <a:srgbClr val="3083C5"/>
                </a:solidFill>
              </a:rPr>
              <a:t>LO 12-4</a:t>
            </a:r>
            <a:r>
              <a:rPr lang="en-US" dirty="0"/>
              <a:t>		Explain how businesses position their products.</a:t>
            </a:r>
          </a:p>
          <a:p>
            <a:pPr marL="1143000" indent="-1143000">
              <a:tabLst>
                <a:tab pos="1143000" algn="l"/>
              </a:tabLst>
            </a:pPr>
            <a:r>
              <a:rPr lang="en-US" b="1" dirty="0">
                <a:solidFill>
                  <a:srgbClr val="3083C5"/>
                </a:solidFill>
              </a:rPr>
              <a:t>LO 12-5	</a:t>
            </a:r>
            <a:r>
              <a:rPr lang="en-US" dirty="0"/>
              <a:t>	Discuss how product deletion is used to improve product mixes.</a:t>
            </a:r>
          </a:p>
          <a:p>
            <a:pPr marL="1143000" indent="-1143000">
              <a:tabLst>
                <a:tab pos="1143000" algn="l"/>
              </a:tabLst>
            </a:pPr>
            <a:r>
              <a:rPr lang="en-US" b="1" dirty="0">
                <a:solidFill>
                  <a:srgbClr val="3083C5"/>
                </a:solidFill>
              </a:rPr>
              <a:t>LO 12-6</a:t>
            </a:r>
            <a:r>
              <a:rPr lang="en-US" dirty="0"/>
              <a:t>		Describe organizational structures used for managing products.</a:t>
            </a:r>
          </a:p>
          <a:p>
            <a:endParaRPr lang="en-US" dirty="0"/>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Developing and Managing Products</a:t>
            </a:r>
          </a:p>
        </p:txBody>
      </p:sp>
      <p:sp>
        <p:nvSpPr>
          <p:cNvPr id="2" name="Text Placeholder 1"/>
          <p:cNvSpPr>
            <a:spLocks noGrp="1"/>
          </p:cNvSpPr>
          <p:nvPr>
            <p:ph type="body" sz="quarter" idx="17"/>
          </p:nvPr>
        </p:nvSpPr>
        <p:spPr/>
        <p:txBody>
          <a:bodyPr/>
          <a:lstStyle/>
          <a:p>
            <a:r>
              <a:rPr lang="en-US" sz="2400" dirty="0"/>
              <a:t>To provide products that satisfy target markets and achieve the firm’s objectives, a marketer must develop, alter, and maintain an effective product mix</a:t>
            </a:r>
          </a:p>
          <a:p>
            <a:r>
              <a:rPr lang="en-US" sz="2400" dirty="0"/>
              <a:t>A organization’s product mix may require adjustment for a variety of reasons</a:t>
            </a:r>
          </a:p>
          <a:p>
            <a:pPr lvl="1"/>
            <a:r>
              <a:rPr lang="en-US" dirty="0"/>
              <a:t>Because customers’ attitudes and product preferences change over time, their desire for certain products may wane</a:t>
            </a:r>
          </a:p>
          <a:p>
            <a:pPr lvl="1"/>
            <a:r>
              <a:rPr lang="en-US" dirty="0"/>
              <a:t>A company may need to alter its product mix for competitive reasons</a:t>
            </a:r>
          </a:p>
          <a:p>
            <a:pPr lvl="2"/>
            <a:r>
              <a:rPr lang="en-US" sz="1800" dirty="0"/>
              <a:t>A marketer may have to delete a product from the mix because a competitor dominates the market for that product</a:t>
            </a:r>
          </a:p>
          <a:p>
            <a:pPr lvl="2"/>
            <a:r>
              <a:rPr lang="en-US" sz="1800" dirty="0"/>
              <a:t>A firm may have to introduce a new product or modify an existing one to compete more efficiently</a:t>
            </a:r>
          </a:p>
          <a:p>
            <a:pPr lvl="1"/>
            <a:r>
              <a:rPr lang="en-US" dirty="0"/>
              <a:t>A marketer may expand the firm’s product mix to take advantage of excess marketing and production capacity</a:t>
            </a:r>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Managing Existing Products</a:t>
            </a:r>
          </a:p>
        </p:txBody>
      </p:sp>
      <p:sp>
        <p:nvSpPr>
          <p:cNvPr id="2" name="Text Placeholder 1"/>
          <p:cNvSpPr>
            <a:spLocks noGrp="1"/>
          </p:cNvSpPr>
          <p:nvPr>
            <p:ph type="body" sz="quarter" idx="17"/>
          </p:nvPr>
        </p:nvSpPr>
        <p:spPr/>
        <p:txBody>
          <a:bodyPr/>
          <a:lstStyle/>
          <a:p>
            <a:r>
              <a:rPr lang="en-US" sz="2400" dirty="0"/>
              <a:t>By assessing the composition of the current product mix, a marketer can identify weaknesses and gaps which can lead to improving the product mix through</a:t>
            </a:r>
            <a:r>
              <a:rPr lang="en-US" dirty="0"/>
              <a:t>:</a:t>
            </a:r>
          </a:p>
          <a:p>
            <a:pPr lvl="1"/>
            <a:r>
              <a:rPr lang="en-US" dirty="0"/>
              <a:t>Line extensions</a:t>
            </a:r>
          </a:p>
          <a:p>
            <a:pPr lvl="1"/>
            <a:r>
              <a:rPr lang="en-US" dirty="0"/>
              <a:t>Product modifications</a:t>
            </a:r>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Line Extensions</a:t>
            </a:r>
          </a:p>
        </p:txBody>
      </p:sp>
      <p:sp>
        <p:nvSpPr>
          <p:cNvPr id="2" name="Text Placeholder 1"/>
          <p:cNvSpPr>
            <a:spLocks noGrp="1"/>
          </p:cNvSpPr>
          <p:nvPr>
            <p:ph type="body" sz="quarter" idx="17"/>
          </p:nvPr>
        </p:nvSpPr>
        <p:spPr/>
        <p:txBody>
          <a:bodyPr/>
          <a:lstStyle/>
          <a:p>
            <a:r>
              <a:rPr lang="en-US" sz="2400" b="1" dirty="0">
                <a:solidFill>
                  <a:srgbClr val="3083C5"/>
                </a:solidFill>
              </a:rPr>
              <a:t>Line extension </a:t>
            </a:r>
            <a:r>
              <a:rPr lang="en-US" sz="2400" dirty="0"/>
              <a:t>– Development of a product that is closely related to </a:t>
            </a:r>
            <a:br>
              <a:rPr lang="en-US" sz="2400" dirty="0"/>
            </a:br>
            <a:r>
              <a:rPr lang="en-US" sz="2400" dirty="0"/>
              <a:t>existing product in the line but is designed specifically to meet different customer needs</a:t>
            </a:r>
          </a:p>
          <a:p>
            <a:pPr lvl="1"/>
            <a:r>
              <a:rPr lang="en-US" dirty="0"/>
              <a:t>Are less expensive and less risky than introducing a new product</a:t>
            </a:r>
          </a:p>
          <a:p>
            <a:pPr lvl="1"/>
            <a:r>
              <a:rPr lang="en-US" dirty="0"/>
              <a:t>May focus on a different market segment or attempt to increase sales within the same market segment by more precisely satisfying the needs of people in that segment</a:t>
            </a:r>
          </a:p>
          <a:p>
            <a:pPr lvl="1"/>
            <a:r>
              <a:rPr lang="en-US" dirty="0"/>
              <a:t>The success of a line extension is enhanced if the parent brand has a high-quality brand image and if there is a good fit between the line extension and its parent</a:t>
            </a:r>
          </a:p>
          <a:p>
            <a:pPr lvl="1"/>
            <a:r>
              <a:rPr lang="en-US" dirty="0"/>
              <a:t>Line extensions, when successfully applied, can take market share from competitors</a:t>
            </a:r>
          </a:p>
          <a:p>
            <a:endParaRPr lang="en-US" dirty="0"/>
          </a:p>
        </p:txBody>
      </p:sp>
    </p:spTree>
    <p:extLst>
      <p:ext uri="{BB962C8B-B14F-4D97-AF65-F5344CB8AC3E}">
        <p14:creationId xmlns:p14="http://schemas.microsoft.com/office/powerpoint/2010/main" val="245906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Modifications</a:t>
            </a:r>
          </a:p>
        </p:txBody>
      </p:sp>
      <p:sp>
        <p:nvSpPr>
          <p:cNvPr id="2" name="Text Placeholder 1"/>
          <p:cNvSpPr>
            <a:spLocks noGrp="1"/>
          </p:cNvSpPr>
          <p:nvPr>
            <p:ph type="body" sz="quarter" idx="17"/>
          </p:nvPr>
        </p:nvSpPr>
        <p:spPr>
          <a:xfrm>
            <a:off x="743576" y="1193533"/>
            <a:ext cx="10711543" cy="4838967"/>
          </a:xfrm>
        </p:spPr>
        <p:txBody>
          <a:bodyPr/>
          <a:lstStyle/>
          <a:p>
            <a:r>
              <a:rPr lang="en-US" sz="2400" b="1" dirty="0">
                <a:solidFill>
                  <a:srgbClr val="3083C5"/>
                </a:solidFill>
              </a:rPr>
              <a:t>Product modification </a:t>
            </a:r>
            <a:r>
              <a:rPr lang="en-US" sz="2400" dirty="0"/>
              <a:t>– Changes in one or more characteristics of a product</a:t>
            </a:r>
          </a:p>
          <a:p>
            <a:pPr lvl="1"/>
            <a:r>
              <a:rPr lang="en-US" dirty="0"/>
              <a:t>Differs from a line extension in that the original product does not remain in the product line</a:t>
            </a:r>
          </a:p>
          <a:p>
            <a:pPr lvl="1"/>
            <a:r>
              <a:rPr lang="en-US" dirty="0"/>
              <a:t>Certain conditions must exist for the modification for work</a:t>
            </a:r>
          </a:p>
          <a:p>
            <a:pPr lvl="2"/>
            <a:r>
              <a:rPr lang="en-US" dirty="0"/>
              <a:t>The product must be modifiable</a:t>
            </a:r>
          </a:p>
          <a:p>
            <a:pPr lvl="2"/>
            <a:r>
              <a:rPr lang="en-US" dirty="0"/>
              <a:t>Customers must be able to perceive that a modification has been made</a:t>
            </a:r>
          </a:p>
          <a:p>
            <a:pPr lvl="2"/>
            <a:r>
              <a:rPr lang="en-US" dirty="0"/>
              <a:t>The modification should make the product more consistent with customers’ desires so it provides greater satisfaction</a:t>
            </a:r>
          </a:p>
          <a:p>
            <a:r>
              <a:rPr lang="en-US" sz="2400" dirty="0"/>
              <a:t>There are three major types of product modifications</a:t>
            </a:r>
            <a:r>
              <a:rPr lang="en-US" dirty="0"/>
              <a:t>:</a:t>
            </a:r>
          </a:p>
          <a:p>
            <a:pPr lvl="1"/>
            <a:r>
              <a:rPr lang="en-US" b="1" dirty="0">
                <a:solidFill>
                  <a:srgbClr val="3083C5"/>
                </a:solidFill>
              </a:rPr>
              <a:t>Quality modifications </a:t>
            </a:r>
            <a:r>
              <a:rPr lang="en-US" dirty="0"/>
              <a:t>– Changes relating to a product’s dependability and durability</a:t>
            </a:r>
          </a:p>
          <a:p>
            <a:pPr lvl="1"/>
            <a:r>
              <a:rPr lang="en-US" b="1" dirty="0">
                <a:solidFill>
                  <a:srgbClr val="3083C5"/>
                </a:solidFill>
              </a:rPr>
              <a:t>Functional modifications </a:t>
            </a:r>
            <a:r>
              <a:rPr lang="en-US" dirty="0"/>
              <a:t>– Changes affecting a product’s versatility, effectiveness, convenience, or safety</a:t>
            </a:r>
          </a:p>
          <a:p>
            <a:pPr lvl="1"/>
            <a:r>
              <a:rPr lang="en-US" b="1" dirty="0">
                <a:solidFill>
                  <a:srgbClr val="3083C5"/>
                </a:solidFill>
              </a:rPr>
              <a:t>Aesthetic modifications </a:t>
            </a:r>
            <a:r>
              <a:rPr lang="en-US" dirty="0"/>
              <a:t>– Changes relating to the sensory appeal of a product</a:t>
            </a:r>
          </a:p>
          <a:p>
            <a:endParaRPr lang="en-US" dirty="0"/>
          </a:p>
        </p:txBody>
      </p:sp>
    </p:spTree>
    <p:extLst>
      <p:ext uri="{BB962C8B-B14F-4D97-AF65-F5344CB8AC3E}">
        <p14:creationId xmlns:p14="http://schemas.microsoft.com/office/powerpoint/2010/main" val="408451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Developing New Products </a:t>
            </a:r>
            <a:r>
              <a:rPr lang="en-US" sz="1800" dirty="0"/>
              <a:t>(slide 1 of 2)</a:t>
            </a:r>
            <a:endParaRPr lang="en-US" dirty="0"/>
          </a:p>
        </p:txBody>
      </p:sp>
      <p:sp>
        <p:nvSpPr>
          <p:cNvPr id="2" name="Text Placeholder 1"/>
          <p:cNvSpPr>
            <a:spLocks noGrp="1"/>
          </p:cNvSpPr>
          <p:nvPr>
            <p:ph type="body" sz="quarter" idx="17"/>
          </p:nvPr>
        </p:nvSpPr>
        <p:spPr>
          <a:xfrm>
            <a:off x="743576" y="1482291"/>
            <a:ext cx="10711543" cy="4706753"/>
          </a:xfrm>
        </p:spPr>
        <p:txBody>
          <a:bodyPr>
            <a:normAutofit/>
          </a:bodyPr>
          <a:lstStyle/>
          <a:p>
            <a:r>
              <a:rPr lang="en-US" sz="2400" dirty="0"/>
              <a:t>A firm develops new products as a means of enhancing its product mix and adding depth to a product line</a:t>
            </a:r>
          </a:p>
          <a:p>
            <a:pPr lvl="1"/>
            <a:r>
              <a:rPr lang="en-US" dirty="0"/>
              <a:t>Developing and introducing new products is fairly expensive and risky</a:t>
            </a:r>
          </a:p>
          <a:p>
            <a:pPr lvl="1"/>
            <a:r>
              <a:rPr lang="en-US" dirty="0"/>
              <a:t>Failing to introduce new products is also risky</a:t>
            </a:r>
          </a:p>
          <a:p>
            <a:pPr lvl="2"/>
            <a:r>
              <a:rPr lang="en-US" dirty="0"/>
              <a:t>Companies can lose market share with failure to innovate and keep up with competitive products</a:t>
            </a:r>
          </a:p>
          <a:p>
            <a:r>
              <a:rPr lang="en-US" sz="2400" dirty="0"/>
              <a:t>The term </a:t>
            </a:r>
            <a:r>
              <a:rPr lang="en-US" sz="2400" i="1" dirty="0"/>
              <a:t>new product </a:t>
            </a:r>
            <a:r>
              <a:rPr lang="en-US" sz="2400" dirty="0"/>
              <a:t>can have more than one meaning</a:t>
            </a:r>
          </a:p>
          <a:p>
            <a:pPr lvl="1"/>
            <a:r>
              <a:rPr lang="en-US" dirty="0"/>
              <a:t>A new product can be an innovative product that has never been sold by any organization</a:t>
            </a:r>
          </a:p>
          <a:p>
            <a:pPr lvl="1"/>
            <a:r>
              <a:rPr lang="en-US" dirty="0"/>
              <a:t>A new product can be a modified product that existed previously</a:t>
            </a:r>
          </a:p>
          <a:p>
            <a:pPr lvl="1"/>
            <a:r>
              <a:rPr lang="en-US" dirty="0"/>
              <a:t>A new product may be a product that a given firm has not marketed previously, although similar products are available from other companies</a:t>
            </a:r>
          </a:p>
          <a:p>
            <a:pPr lvl="1"/>
            <a:r>
              <a:rPr lang="en-US" dirty="0"/>
              <a:t>A product can be viewed as new when it is brought to one or more markets from another market</a:t>
            </a:r>
          </a:p>
        </p:txBody>
      </p:sp>
    </p:spTree>
    <p:extLst>
      <p:ext uri="{BB962C8B-B14F-4D97-AF65-F5344CB8AC3E}">
        <p14:creationId xmlns:p14="http://schemas.microsoft.com/office/powerpoint/2010/main" val="209597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Developing New Products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Disruptive innovation </a:t>
            </a:r>
            <a:r>
              <a:rPr lang="en-US" sz="2400" dirty="0"/>
              <a:t>– Identifies old technologies that can be exploited in new ways or develops new business models to give customers more than they’ve come to expect from current products in a specific market</a:t>
            </a:r>
          </a:p>
          <a:p>
            <a:r>
              <a:rPr lang="en-US" sz="2400" b="1" dirty="0">
                <a:solidFill>
                  <a:srgbClr val="3083C5"/>
                </a:solidFill>
              </a:rPr>
              <a:t>New-product development process </a:t>
            </a:r>
            <a:r>
              <a:rPr lang="en-US" sz="2400" dirty="0"/>
              <a:t>– A seven-phase process for introducing products</a:t>
            </a:r>
            <a:r>
              <a:rPr lang="en-US" dirty="0"/>
              <a:t>:</a:t>
            </a:r>
          </a:p>
          <a:p>
            <a:pPr lvl="1"/>
            <a:r>
              <a:rPr lang="en-US" dirty="0"/>
              <a:t>Idea generation</a:t>
            </a:r>
          </a:p>
          <a:p>
            <a:pPr lvl="1"/>
            <a:r>
              <a:rPr lang="en-US" dirty="0"/>
              <a:t>Screening</a:t>
            </a:r>
          </a:p>
          <a:p>
            <a:pPr lvl="1"/>
            <a:r>
              <a:rPr lang="en-US" dirty="0"/>
              <a:t>Concept testing</a:t>
            </a:r>
          </a:p>
          <a:p>
            <a:pPr lvl="1"/>
            <a:r>
              <a:rPr lang="en-US" dirty="0"/>
              <a:t>Business analysis</a:t>
            </a:r>
          </a:p>
          <a:p>
            <a:pPr lvl="1"/>
            <a:r>
              <a:rPr lang="en-US" dirty="0"/>
              <a:t>Product development</a:t>
            </a:r>
          </a:p>
          <a:p>
            <a:pPr lvl="1"/>
            <a:r>
              <a:rPr lang="en-US" dirty="0"/>
              <a:t>Test marketing</a:t>
            </a:r>
          </a:p>
          <a:p>
            <a:pPr lvl="1"/>
            <a:r>
              <a:rPr lang="en-US" dirty="0"/>
              <a:t>Commercialization</a:t>
            </a:r>
          </a:p>
        </p:txBody>
      </p:sp>
    </p:spTree>
    <p:extLst>
      <p:ext uri="{BB962C8B-B14F-4D97-AF65-F5344CB8AC3E}">
        <p14:creationId xmlns:p14="http://schemas.microsoft.com/office/powerpoint/2010/main" val="115087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538E1-73AD-4F01-BED5-397FBE5DB8EA}"/>
              </a:ext>
            </a:extLst>
          </p:cNvPr>
          <p:cNvSpPr>
            <a:spLocks noGrp="1"/>
          </p:cNvSpPr>
          <p:nvPr>
            <p:ph type="title"/>
          </p:nvPr>
        </p:nvSpPr>
        <p:spPr/>
        <p:txBody>
          <a:bodyPr/>
          <a:lstStyle/>
          <a:p>
            <a:r>
              <a:rPr lang="en-US" dirty="0"/>
              <a:t>Figure 12.1 – Phases of New-Product Development</a:t>
            </a:r>
          </a:p>
        </p:txBody>
      </p:sp>
      <p:pic>
        <p:nvPicPr>
          <p:cNvPr id="6" name="Picture Placeholder 5" descr="A caption that reads, Phases of New Product Development, appears above 7 vertically arranged rectangles. An arrow emanates from the bottom of each rectangle to the top of the rectangle below it. From top to bottom, the rectangles are labeled. Idea generation, Screening, Concept testing, Business analysis, Product development, Test marketing, and Commercialization.">
            <a:extLst>
              <a:ext uri="{FF2B5EF4-FFF2-40B4-BE49-F238E27FC236}">
                <a16:creationId xmlns:a16="http://schemas.microsoft.com/office/drawing/2014/main" id="{4021265F-D950-4EFE-B964-3841CBF67E55}"/>
              </a:ext>
            </a:extLst>
          </p:cNvPr>
          <p:cNvPicPr>
            <a:picLocks noGrp="1" noChangeAspect="1"/>
          </p:cNvPicPr>
          <p:nvPr>
            <p:ph type="pic" sz="quarter" idx="10"/>
          </p:nvPr>
        </p:nvPicPr>
        <p:blipFill>
          <a:blip r:embed="rId2"/>
          <a:stretch>
            <a:fillRect/>
          </a:stretch>
        </p:blipFill>
        <p:spPr>
          <a:xfrm>
            <a:off x="4394144" y="903111"/>
            <a:ext cx="3403712" cy="5409589"/>
          </a:xfrm>
        </p:spPr>
      </p:pic>
    </p:spTree>
    <p:extLst>
      <p:ext uri="{BB962C8B-B14F-4D97-AF65-F5344CB8AC3E}">
        <p14:creationId xmlns:p14="http://schemas.microsoft.com/office/powerpoint/2010/main" val="153468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Idea Generation</a:t>
            </a:r>
          </a:p>
        </p:txBody>
      </p:sp>
      <p:sp>
        <p:nvSpPr>
          <p:cNvPr id="2" name="Text Placeholder 1"/>
          <p:cNvSpPr>
            <a:spLocks noGrp="1"/>
          </p:cNvSpPr>
          <p:nvPr>
            <p:ph type="body" sz="quarter" idx="17"/>
          </p:nvPr>
        </p:nvSpPr>
        <p:spPr/>
        <p:txBody>
          <a:bodyPr/>
          <a:lstStyle/>
          <a:p>
            <a:r>
              <a:rPr lang="en-US" sz="2400" b="1" dirty="0">
                <a:solidFill>
                  <a:srgbClr val="3083C5"/>
                </a:solidFill>
              </a:rPr>
              <a:t>Idea generation </a:t>
            </a:r>
            <a:r>
              <a:rPr lang="en-US" sz="2400" dirty="0"/>
              <a:t>– Seeking product ideas to achieve organizational objectives</a:t>
            </a:r>
          </a:p>
          <a:p>
            <a:pPr lvl="1"/>
            <a:r>
              <a:rPr lang="en-US" dirty="0"/>
              <a:t>New product ideas can come from several sources</a:t>
            </a:r>
          </a:p>
          <a:p>
            <a:pPr lvl="2"/>
            <a:r>
              <a:rPr lang="en-US" dirty="0"/>
              <a:t>Internally through marketing managers, researchers, sales personnel, engineers, franchisees, or other organizational personnel</a:t>
            </a:r>
          </a:p>
          <a:p>
            <a:pPr lvl="2"/>
            <a:r>
              <a:rPr lang="en-US" dirty="0"/>
              <a:t>Externally through customers, competitors, advertising agencies, management consultants, and private research organizations</a:t>
            </a:r>
          </a:p>
          <a:p>
            <a:pPr lvl="3"/>
            <a:r>
              <a:rPr lang="en-US" dirty="0"/>
              <a:t>Increasingly, firms are bringing consumers into the product idea development process through online campaigns</a:t>
            </a:r>
          </a:p>
          <a:p>
            <a:endParaRPr lang="en-US" dirty="0"/>
          </a:p>
        </p:txBody>
      </p:sp>
    </p:spTree>
    <p:extLst>
      <p:ext uri="{BB962C8B-B14F-4D97-AF65-F5344CB8AC3E}">
        <p14:creationId xmlns:p14="http://schemas.microsoft.com/office/powerpoint/2010/main" val="2024111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Screening</a:t>
            </a:r>
          </a:p>
        </p:txBody>
      </p:sp>
      <p:sp>
        <p:nvSpPr>
          <p:cNvPr id="2" name="Text Placeholder 1"/>
          <p:cNvSpPr>
            <a:spLocks noGrp="1"/>
          </p:cNvSpPr>
          <p:nvPr>
            <p:ph type="body" sz="quarter" idx="17"/>
          </p:nvPr>
        </p:nvSpPr>
        <p:spPr/>
        <p:txBody>
          <a:bodyPr/>
          <a:lstStyle/>
          <a:p>
            <a:r>
              <a:rPr lang="en-US" sz="2400" b="1" dirty="0">
                <a:solidFill>
                  <a:srgbClr val="3083C5"/>
                </a:solidFill>
              </a:rPr>
              <a:t>Screening</a:t>
            </a:r>
            <a:r>
              <a:rPr lang="en-US" sz="2400" dirty="0"/>
              <a:t> – Selecting the ideas with the greatest potential for further review</a:t>
            </a:r>
          </a:p>
          <a:p>
            <a:pPr lvl="1"/>
            <a:r>
              <a:rPr lang="en-US" dirty="0"/>
              <a:t>Product ideas are analyzed to determine if they match the organization’s mission, objectives, and resources</a:t>
            </a:r>
          </a:p>
          <a:p>
            <a:pPr lvl="1"/>
            <a:r>
              <a:rPr lang="en-US" dirty="0"/>
              <a:t>A firm’s overall abilities to produce and market the product are also analyzed</a:t>
            </a:r>
          </a:p>
          <a:p>
            <a:pPr lvl="1"/>
            <a:r>
              <a:rPr lang="en-US" dirty="0"/>
              <a:t>At times, a checklist of new-product requirements is used when making screening decisions</a:t>
            </a:r>
          </a:p>
          <a:p>
            <a:pPr lvl="1"/>
            <a:r>
              <a:rPr lang="en-US" dirty="0"/>
              <a:t>Most new product ideas are rejected during the screening phase</a:t>
            </a:r>
          </a:p>
          <a:p>
            <a:endParaRPr lang="en-US" dirty="0"/>
          </a:p>
        </p:txBody>
      </p:sp>
    </p:spTree>
    <p:extLst>
      <p:ext uri="{BB962C8B-B14F-4D97-AF65-F5344CB8AC3E}">
        <p14:creationId xmlns:p14="http://schemas.microsoft.com/office/powerpoint/2010/main" val="215480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Concept Testing</a:t>
            </a:r>
          </a:p>
        </p:txBody>
      </p:sp>
      <p:sp>
        <p:nvSpPr>
          <p:cNvPr id="2" name="Text Placeholder 1"/>
          <p:cNvSpPr>
            <a:spLocks noGrp="1"/>
          </p:cNvSpPr>
          <p:nvPr>
            <p:ph type="body" sz="quarter" idx="17"/>
          </p:nvPr>
        </p:nvSpPr>
        <p:spPr/>
        <p:txBody>
          <a:bodyPr/>
          <a:lstStyle/>
          <a:p>
            <a:r>
              <a:rPr lang="en-US" sz="2400" b="1" dirty="0">
                <a:solidFill>
                  <a:srgbClr val="3083C5"/>
                </a:solidFill>
              </a:rPr>
              <a:t>Concept testing </a:t>
            </a:r>
            <a:r>
              <a:rPr lang="en-US" sz="2400" dirty="0"/>
              <a:t>– Seeking a sample of potential buyers’ responses to a product idea</a:t>
            </a:r>
          </a:p>
          <a:p>
            <a:pPr lvl="1"/>
            <a:r>
              <a:rPr lang="en-US" dirty="0"/>
              <a:t>May be necessary in order to evaluate ideas properly</a:t>
            </a:r>
          </a:p>
          <a:p>
            <a:pPr lvl="1"/>
            <a:r>
              <a:rPr lang="en-US" dirty="0"/>
              <a:t>Is a low-cost procedure that allows a company to determine customers’ initial reactions to a product idea before it invests considerable resources in research and development</a:t>
            </a:r>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8DF6-7898-4F69-ACA6-F61254D1DBD3}"/>
              </a:ext>
            </a:extLst>
          </p:cNvPr>
          <p:cNvSpPr>
            <a:spLocks noGrp="1"/>
          </p:cNvSpPr>
          <p:nvPr>
            <p:ph type="title"/>
          </p:nvPr>
        </p:nvSpPr>
        <p:spPr>
          <a:xfrm>
            <a:off x="271463" y="365125"/>
            <a:ext cx="11744325" cy="672105"/>
          </a:xfrm>
        </p:spPr>
        <p:txBody>
          <a:bodyPr/>
          <a:lstStyle/>
          <a:p>
            <a:r>
              <a:rPr lang="en-US" sz="2800" dirty="0"/>
              <a:t>Figure 12.2 – Concept Test for a Tick and Flea Control Product</a:t>
            </a:r>
            <a:endParaRPr lang="en-US" sz="2400" dirty="0"/>
          </a:p>
        </p:txBody>
      </p:sp>
      <p:pic>
        <p:nvPicPr>
          <p:cNvPr id="6" name="Picture Placeholder 5" descr="A Concept Test for a Tick and Flea Control Product that reads. Product description An insecticide company is considering the development and introduction of a new tick and flea control product for pets. This product would consist of insecticide and a liquid-dispensing brush for applying the insecticide to dogs and cats. The insecticide is in a cartridge that is installed in the handle of the brush. The insecticide is dispensed through the tips of the bristles when they touch the pet's skin (which is where most ticks and fleas are found). The actual dispensing works very much like a felt-tip pen. Only a small amount of insecticide actually is dispensed on the pet because of this unique dispensing feature. Thus, the amount of insecticide that is placed on your pet is minimal compared to conventional methods of applying a tick and flea control product. One application of insecticide will keep your pet free from ticks and fleas for 14 days. Please answer the following questions,1. In general, how do you feel about using this type of product on your pet question mark. 2. What are the major advantages of this product compared with the existing product that you are currently using to control ticks and fleas on your pet question mark. 3. What characteristics of this product do you especially like question mark. 4. What suggestions do you have for improving this product question mark. 5. If it is available at an appropriate price, how likely are you to buy this product question mark Very likely Semi likely Not likely. 6. Assuming that a single purchase would provide 30 applications for an average-size dog or 48 applications for an average-size cat, approximately how much would you pay for this product question mark.">
            <a:extLst>
              <a:ext uri="{FF2B5EF4-FFF2-40B4-BE49-F238E27FC236}">
                <a16:creationId xmlns:a16="http://schemas.microsoft.com/office/drawing/2014/main" id="{0219A43F-D718-4A42-BBA7-B34AD26F6CAB}"/>
              </a:ext>
            </a:extLst>
          </p:cNvPr>
          <p:cNvPicPr>
            <a:picLocks noGrp="1" noChangeAspect="1"/>
          </p:cNvPicPr>
          <p:nvPr>
            <p:ph type="pic" sz="quarter" idx="10"/>
          </p:nvPr>
        </p:nvPicPr>
        <p:blipFill>
          <a:blip r:embed="rId2"/>
          <a:stretch>
            <a:fillRect/>
          </a:stretch>
        </p:blipFill>
        <p:spPr>
          <a:xfrm>
            <a:off x="3428923" y="874459"/>
            <a:ext cx="5334154" cy="5464171"/>
          </a:xfrm>
        </p:spPr>
      </p:pic>
    </p:spTree>
    <p:extLst>
      <p:ext uri="{BB962C8B-B14F-4D97-AF65-F5344CB8AC3E}">
        <p14:creationId xmlns:p14="http://schemas.microsoft.com/office/powerpoint/2010/main" val="4038972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 Analysis</a:t>
            </a:r>
          </a:p>
        </p:txBody>
      </p:sp>
      <p:sp>
        <p:nvSpPr>
          <p:cNvPr id="2" name="Text Placeholder 1"/>
          <p:cNvSpPr>
            <a:spLocks noGrp="1"/>
          </p:cNvSpPr>
          <p:nvPr>
            <p:ph type="body" sz="quarter" idx="17"/>
          </p:nvPr>
        </p:nvSpPr>
        <p:spPr/>
        <p:txBody>
          <a:bodyPr/>
          <a:lstStyle/>
          <a:p>
            <a:r>
              <a:rPr lang="en-US" sz="2400" b="1" dirty="0">
                <a:solidFill>
                  <a:srgbClr val="3083C5"/>
                </a:solidFill>
              </a:rPr>
              <a:t>Business analysis </a:t>
            </a:r>
            <a:r>
              <a:rPr lang="en-US" sz="2400" dirty="0"/>
              <a:t>– Evaluating the potential impact of a product idea on the firm’s sales, costs, and profits</a:t>
            </a:r>
          </a:p>
          <a:p>
            <a:pPr lvl="1"/>
            <a:r>
              <a:rPr lang="en-US" dirty="0"/>
              <a:t>Marketers ask a series of questions and attempt to answer them through market information</a:t>
            </a:r>
          </a:p>
          <a:p>
            <a:pPr lvl="1"/>
            <a:r>
              <a:rPr lang="en-US" dirty="0"/>
              <a:t>The results of customer surveys, along with secondary data, supply the specifics needed to estimate potential sales, costs, and profits</a:t>
            </a:r>
          </a:p>
          <a:p>
            <a:pPr lvl="1"/>
            <a:r>
              <a:rPr lang="en-US" dirty="0"/>
              <a:t>To forecast sales, organizations sometimes employ break even analysis to determine how many units they would have to sell to begin making a profit or payback analysis to compute the time period required to recover the funds that would be invested in developing the new product</a:t>
            </a:r>
          </a:p>
          <a:p>
            <a:pPr lvl="2"/>
            <a:r>
              <a:rPr lang="en-US" sz="1800" dirty="0"/>
              <a:t>Because break even analysis and payback analyses are based on estimates, they are usually viewed as useful but not particularly precise tools</a:t>
            </a:r>
          </a:p>
          <a:p>
            <a:endParaRPr lang="en-US" dirty="0"/>
          </a:p>
        </p:txBody>
      </p:sp>
    </p:spTree>
    <p:extLst>
      <p:ext uri="{BB962C8B-B14F-4D97-AF65-F5344CB8AC3E}">
        <p14:creationId xmlns:p14="http://schemas.microsoft.com/office/powerpoint/2010/main" val="165118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Development </a:t>
            </a:r>
            <a:r>
              <a:rPr lang="en-US" sz="1800" dirty="0"/>
              <a:t>(slide 1 of 2)</a:t>
            </a:r>
            <a:endParaRPr lang="en-US" dirty="0"/>
          </a:p>
        </p:txBody>
      </p:sp>
      <p:sp>
        <p:nvSpPr>
          <p:cNvPr id="2" name="Text Placeholder 1"/>
          <p:cNvSpPr>
            <a:spLocks noGrp="1"/>
          </p:cNvSpPr>
          <p:nvPr>
            <p:ph type="body" sz="quarter" idx="17"/>
          </p:nvPr>
        </p:nvSpPr>
        <p:spPr>
          <a:xfrm>
            <a:off x="743576" y="1511166"/>
            <a:ext cx="10711543" cy="4521334"/>
          </a:xfrm>
        </p:spPr>
        <p:txBody>
          <a:bodyPr/>
          <a:lstStyle/>
          <a:p>
            <a:r>
              <a:rPr lang="en-US" sz="2400" b="1" dirty="0">
                <a:solidFill>
                  <a:srgbClr val="3083C5"/>
                </a:solidFill>
              </a:rPr>
              <a:t>Product development </a:t>
            </a:r>
            <a:r>
              <a:rPr lang="en-US" sz="2400" dirty="0"/>
              <a:t>– Determining if producing a product is technically feasible and cost-effective</a:t>
            </a:r>
          </a:p>
          <a:p>
            <a:pPr lvl="1"/>
            <a:r>
              <a:rPr lang="en-US" dirty="0"/>
              <a:t>To test its acceptability, the idea or concept is converted into a prototype, or working model</a:t>
            </a:r>
          </a:p>
          <a:p>
            <a:pPr lvl="2"/>
            <a:r>
              <a:rPr lang="en-US" dirty="0"/>
              <a:t>After a prototype is developed, its overall functioning is assessed</a:t>
            </a:r>
          </a:p>
          <a:p>
            <a:pPr lvl="3"/>
            <a:r>
              <a:rPr lang="en-US" dirty="0"/>
              <a:t>Its performance, safety, convenience, and other functional qualities are tested both in a laboratory and in the field</a:t>
            </a:r>
          </a:p>
          <a:p>
            <a:endParaRPr lang="en-US" dirty="0"/>
          </a:p>
        </p:txBody>
      </p:sp>
    </p:spTree>
    <p:extLst>
      <p:ext uri="{BB962C8B-B14F-4D97-AF65-F5344CB8AC3E}">
        <p14:creationId xmlns:p14="http://schemas.microsoft.com/office/powerpoint/2010/main" val="3412270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Development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dirty="0"/>
              <a:t>A crucial question that arises during product development is how much quality to build into the product</a:t>
            </a:r>
          </a:p>
          <a:p>
            <a:pPr lvl="1"/>
            <a:r>
              <a:rPr lang="en-US" dirty="0"/>
              <a:t>In determining the specific level of quality that is best for a product, a marketer must:</a:t>
            </a:r>
          </a:p>
          <a:p>
            <a:pPr lvl="2"/>
            <a:r>
              <a:rPr lang="en-US" dirty="0"/>
              <a:t>Ascertain approximately what price the target market views as acceptable</a:t>
            </a:r>
          </a:p>
          <a:p>
            <a:pPr lvl="2"/>
            <a:r>
              <a:rPr lang="en-US" dirty="0"/>
              <a:t>Set a quality level consistent with that of the firm’s other products</a:t>
            </a:r>
          </a:p>
          <a:p>
            <a:pPr lvl="2"/>
            <a:r>
              <a:rPr lang="en-US" dirty="0"/>
              <a:t>Consider the quality of competing brands</a:t>
            </a:r>
          </a:p>
          <a:p>
            <a:r>
              <a:rPr lang="en-US" sz="2400" dirty="0"/>
              <a:t>The development phase of a new product is often a lengthy and expensive process</a:t>
            </a:r>
          </a:p>
          <a:p>
            <a:pPr lvl="1"/>
            <a:r>
              <a:rPr lang="en-US" dirty="0"/>
              <a:t>As a result, only a relatively small number of products of product ideas are put into development</a:t>
            </a:r>
          </a:p>
          <a:p>
            <a:endParaRPr lang="en-US" dirty="0"/>
          </a:p>
        </p:txBody>
      </p:sp>
    </p:spTree>
    <p:extLst>
      <p:ext uri="{BB962C8B-B14F-4D97-AF65-F5344CB8AC3E}">
        <p14:creationId xmlns:p14="http://schemas.microsoft.com/office/powerpoint/2010/main" val="3755964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 Marketing </a:t>
            </a:r>
            <a:r>
              <a:rPr lang="en-US" sz="1800" dirty="0"/>
              <a:t>(slide 1 of 3)</a:t>
            </a:r>
            <a:endParaRPr lang="en-US" dirty="0"/>
          </a:p>
        </p:txBody>
      </p:sp>
      <p:sp>
        <p:nvSpPr>
          <p:cNvPr id="2" name="Text Placeholder 1"/>
          <p:cNvSpPr>
            <a:spLocks noGrp="1"/>
          </p:cNvSpPr>
          <p:nvPr>
            <p:ph type="body" sz="quarter" idx="17"/>
          </p:nvPr>
        </p:nvSpPr>
        <p:spPr>
          <a:xfrm>
            <a:off x="743576" y="1386038"/>
            <a:ext cx="10711543" cy="4646462"/>
          </a:xfrm>
        </p:spPr>
        <p:txBody>
          <a:bodyPr/>
          <a:lstStyle/>
          <a:p>
            <a:r>
              <a:rPr lang="en-US" sz="2400" b="1" dirty="0">
                <a:solidFill>
                  <a:srgbClr val="3083C5"/>
                </a:solidFill>
              </a:rPr>
              <a:t>Test marketing </a:t>
            </a:r>
            <a:r>
              <a:rPr lang="en-US" sz="2400" dirty="0"/>
              <a:t>– A limited introduction of a product in geographic areas chosen to represent the intended market</a:t>
            </a:r>
          </a:p>
          <a:p>
            <a:pPr lvl="1"/>
            <a:r>
              <a:rPr lang="en-US" dirty="0"/>
              <a:t>The aim is to determine the extent to which potential customers will buy the product</a:t>
            </a:r>
          </a:p>
          <a:p>
            <a:pPr lvl="1"/>
            <a:r>
              <a:rPr lang="en-US" dirty="0"/>
              <a:t>Companies use test marketing to lessen the risk of product failure</a:t>
            </a:r>
          </a:p>
          <a:p>
            <a:r>
              <a:rPr lang="en-US" sz="2400" dirty="0"/>
              <a:t>Test marketing provides several benefits</a:t>
            </a:r>
          </a:p>
          <a:p>
            <a:pPr lvl="1"/>
            <a:r>
              <a:rPr lang="en-US" dirty="0"/>
              <a:t>It lets marketers expose a product in a natural marketing environment to measure its sales performance</a:t>
            </a:r>
          </a:p>
          <a:p>
            <a:pPr lvl="1"/>
            <a:r>
              <a:rPr lang="en-US" dirty="0"/>
              <a:t>The company can strive to identify weaknesses in the product or in other parts of the marketing mix</a:t>
            </a:r>
          </a:p>
          <a:p>
            <a:pPr lvl="1"/>
            <a:r>
              <a:rPr lang="en-US" dirty="0"/>
              <a:t>Test marketing allows marketers to experiment with variations in advertising, pricing, and packaging in different test areas and to measure the extent of brand awareness, brand switching, and repeat purchases resulting from these alterations in the marketing mix</a:t>
            </a:r>
          </a:p>
          <a:p>
            <a:endParaRPr lang="en-US" dirty="0"/>
          </a:p>
        </p:txBody>
      </p:sp>
    </p:spTree>
    <p:extLst>
      <p:ext uri="{BB962C8B-B14F-4D97-AF65-F5344CB8AC3E}">
        <p14:creationId xmlns:p14="http://schemas.microsoft.com/office/powerpoint/2010/main" val="232867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 Marketing </a:t>
            </a:r>
            <a:r>
              <a:rPr lang="en-US" sz="1800" dirty="0"/>
              <a:t>(slide 2 of 3)</a:t>
            </a:r>
            <a:endParaRPr lang="en-US" dirty="0"/>
          </a:p>
        </p:txBody>
      </p:sp>
      <p:sp>
        <p:nvSpPr>
          <p:cNvPr id="2" name="Text Placeholder 1"/>
          <p:cNvSpPr>
            <a:spLocks noGrp="1"/>
          </p:cNvSpPr>
          <p:nvPr>
            <p:ph type="body" sz="quarter" idx="17"/>
          </p:nvPr>
        </p:nvSpPr>
        <p:spPr/>
        <p:txBody>
          <a:bodyPr/>
          <a:lstStyle/>
          <a:p>
            <a:r>
              <a:rPr lang="en-US" sz="2400" dirty="0"/>
              <a:t>Selection of appropriate test areas is very important because the validity of test marketing results depends heavily on selecting test sites that provide accurate representations of the intended target market</a:t>
            </a:r>
          </a:p>
          <a:p>
            <a:pPr lvl="1"/>
            <a:r>
              <a:rPr lang="en-US" dirty="0"/>
              <a:t>The criteria used for choosing test cities depend upon the:</a:t>
            </a:r>
          </a:p>
          <a:p>
            <a:pPr lvl="2"/>
            <a:r>
              <a:rPr lang="en-US" dirty="0"/>
              <a:t>Product’s attributes</a:t>
            </a:r>
          </a:p>
          <a:p>
            <a:pPr lvl="2"/>
            <a:r>
              <a:rPr lang="en-US" dirty="0"/>
              <a:t>Target market’s characteristics</a:t>
            </a:r>
          </a:p>
          <a:p>
            <a:pPr lvl="2"/>
            <a:r>
              <a:rPr lang="en-US" dirty="0"/>
              <a:t>Firm’s objectives and resources</a:t>
            </a:r>
          </a:p>
        </p:txBody>
      </p:sp>
    </p:spTree>
    <p:extLst>
      <p:ext uri="{BB962C8B-B14F-4D97-AF65-F5344CB8AC3E}">
        <p14:creationId xmlns:p14="http://schemas.microsoft.com/office/powerpoint/2010/main" val="354066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E096-24DD-462A-A58E-896972528424}"/>
              </a:ext>
            </a:extLst>
          </p:cNvPr>
          <p:cNvSpPr>
            <a:spLocks noGrp="1"/>
          </p:cNvSpPr>
          <p:nvPr>
            <p:ph type="title"/>
          </p:nvPr>
        </p:nvSpPr>
        <p:spPr>
          <a:xfrm>
            <a:off x="523373" y="365125"/>
            <a:ext cx="11145253" cy="672105"/>
          </a:xfrm>
        </p:spPr>
        <p:txBody>
          <a:bodyPr/>
          <a:lstStyle/>
          <a:p>
            <a:r>
              <a:rPr lang="en-US" dirty="0"/>
              <a:t>Table 12.1 – Popular Test Markets in the United States</a:t>
            </a:r>
          </a:p>
        </p:txBody>
      </p:sp>
      <p:graphicFrame>
        <p:nvGraphicFramePr>
          <p:cNvPr id="4" name="Table Placeholder 10">
            <a:extLst>
              <a:ext uri="{FF2B5EF4-FFF2-40B4-BE49-F238E27FC236}">
                <a16:creationId xmlns:a16="http://schemas.microsoft.com/office/drawing/2014/main" id="{047A902D-C5B4-4F8C-82C4-D7E82D3AF98E}"/>
              </a:ext>
            </a:extLst>
          </p:cNvPr>
          <p:cNvGraphicFramePr>
            <a:graphicFrameLocks noGrp="1"/>
          </p:cNvGraphicFramePr>
          <p:nvPr>
            <p:ph type="tbl" sz="quarter" idx="10"/>
            <p:extLst/>
          </p:nvPr>
        </p:nvGraphicFramePr>
        <p:xfrm>
          <a:off x="3675246" y="1204161"/>
          <a:ext cx="4841508" cy="4449678"/>
        </p:xfrm>
        <a:graphic>
          <a:graphicData uri="http://schemas.openxmlformats.org/drawingml/2006/table">
            <a:tbl>
              <a:tblPr firstRow="1" bandRow="1">
                <a:tableStyleId>{5C22544A-7EE6-4342-B048-85BDC9FD1C3A}</a:tableStyleId>
              </a:tblPr>
              <a:tblGrid>
                <a:gridCol w="1267935">
                  <a:extLst>
                    <a:ext uri="{9D8B030D-6E8A-4147-A177-3AD203B41FA5}">
                      <a16:colId xmlns:a16="http://schemas.microsoft.com/office/drawing/2014/main" val="3532458289"/>
                    </a:ext>
                  </a:extLst>
                </a:gridCol>
                <a:gridCol w="3573573">
                  <a:extLst>
                    <a:ext uri="{9D8B030D-6E8A-4147-A177-3AD203B41FA5}">
                      <a16:colId xmlns:a16="http://schemas.microsoft.com/office/drawing/2014/main" val="2564591482"/>
                    </a:ext>
                  </a:extLst>
                </a:gridCol>
              </a:tblGrid>
              <a:tr h="416344">
                <a:tc>
                  <a:txBody>
                    <a:bodyPr/>
                    <a:lstStyle/>
                    <a:p>
                      <a:pPr algn="ctr"/>
                      <a:r>
                        <a:rPr lang="en-US" dirty="0">
                          <a:latin typeface="Arial" panose="020B0604020202020204" pitchFamily="34" charset="0"/>
                          <a:cs typeface="Arial" panose="020B0604020202020204" pitchFamily="34" charset="0"/>
                        </a:rPr>
                        <a:t>Rank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City</a:t>
                      </a:r>
                    </a:p>
                  </a:txBody>
                  <a:tcPr/>
                </a:tc>
                <a:extLst>
                  <a:ext uri="{0D108BD9-81ED-4DB2-BD59-A6C34878D82A}">
                    <a16:rowId xmlns:a16="http://schemas.microsoft.com/office/drawing/2014/main" val="929213733"/>
                  </a:ext>
                </a:extLst>
              </a:tr>
              <a:tr h="4215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Columbus, Ohio</a:t>
                      </a:r>
                    </a:p>
                  </a:txBody>
                  <a:tcPr/>
                </a:tc>
                <a:extLst>
                  <a:ext uri="{0D108BD9-81ED-4DB2-BD59-A6C34878D82A}">
                    <a16:rowId xmlns:a16="http://schemas.microsoft.com/office/drawing/2014/main" val="2017040155"/>
                  </a:ext>
                </a:extLst>
              </a:tr>
              <a:tr h="447570">
                <a:tc>
                  <a:txBody>
                    <a:bodyPr/>
                    <a:lstStyle/>
                    <a:p>
                      <a:pPr algn="ctr"/>
                      <a:r>
                        <a:rPr lang="en-US" dirty="0">
                          <a:solidFill>
                            <a:srgbClr val="006298"/>
                          </a:solidFill>
                          <a:latin typeface="Arial" panose="020B0604020202020204" pitchFamily="34" charset="0"/>
                          <a:cs typeface="Arial" panose="020B0604020202020204" pitchFamily="34" charset="0"/>
                        </a:rPr>
                        <a:t>2</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Peoria, Illinois</a:t>
                      </a:r>
                    </a:p>
                  </a:txBody>
                  <a:tcPr/>
                </a:tc>
                <a:extLst>
                  <a:ext uri="{0D108BD9-81ED-4DB2-BD59-A6C34878D82A}">
                    <a16:rowId xmlns:a16="http://schemas.microsoft.com/office/drawing/2014/main" val="3373640361"/>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3</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Albany, New York</a:t>
                      </a:r>
                    </a:p>
                  </a:txBody>
                  <a:tcPr/>
                </a:tc>
                <a:extLst>
                  <a:ext uri="{0D108BD9-81ED-4DB2-BD59-A6C34878D82A}">
                    <a16:rowId xmlns:a16="http://schemas.microsoft.com/office/drawing/2014/main" val="4053888524"/>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4</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Jacksonville, Florida</a:t>
                      </a:r>
                    </a:p>
                  </a:txBody>
                  <a:tcPr/>
                </a:tc>
                <a:extLst>
                  <a:ext uri="{0D108BD9-81ED-4DB2-BD59-A6C34878D82A}">
                    <a16:rowId xmlns:a16="http://schemas.microsoft.com/office/drawing/2014/main" val="3281125188"/>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5</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Lexington, Kentucky</a:t>
                      </a:r>
                    </a:p>
                  </a:txBody>
                  <a:tcPr/>
                </a:tc>
                <a:extLst>
                  <a:ext uri="{0D108BD9-81ED-4DB2-BD59-A6C34878D82A}">
                    <a16:rowId xmlns:a16="http://schemas.microsoft.com/office/drawing/2014/main" val="787259023"/>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6</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Des Moines, Iowa</a:t>
                      </a:r>
                    </a:p>
                  </a:txBody>
                  <a:tcPr/>
                </a:tc>
                <a:extLst>
                  <a:ext uri="{0D108BD9-81ED-4DB2-BD59-A6C34878D82A}">
                    <a16:rowId xmlns:a16="http://schemas.microsoft.com/office/drawing/2014/main" val="224439288"/>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7</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Battle Creek, Michigan</a:t>
                      </a:r>
                    </a:p>
                  </a:txBody>
                  <a:tcPr/>
                </a:tc>
                <a:extLst>
                  <a:ext uri="{0D108BD9-81ED-4DB2-BD59-A6C34878D82A}">
                    <a16:rowId xmlns:a16="http://schemas.microsoft.com/office/drawing/2014/main" val="13405930"/>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8</a:t>
                      </a:r>
                    </a:p>
                  </a:txBody>
                  <a:tcPr/>
                </a:tc>
                <a:tc>
                  <a:txBody>
                    <a:bodyPr/>
                    <a:lstStyle/>
                    <a:p>
                      <a:pPr algn="l"/>
                      <a:r>
                        <a:rPr lang="en-US" dirty="0">
                          <a:solidFill>
                            <a:srgbClr val="006298"/>
                          </a:solidFill>
                          <a:latin typeface="Arial" panose="020B0604020202020204" pitchFamily="34" charset="0"/>
                          <a:cs typeface="Arial" panose="020B0604020202020204" pitchFamily="34" charset="0"/>
                        </a:rPr>
                        <a:t>Greensboro, North Carolina</a:t>
                      </a:r>
                    </a:p>
                  </a:txBody>
                  <a:tcPr/>
                </a:tc>
                <a:extLst>
                  <a:ext uri="{0D108BD9-81ED-4DB2-BD59-A6C34878D82A}">
                    <a16:rowId xmlns:a16="http://schemas.microsoft.com/office/drawing/2014/main" val="813635792"/>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9</a:t>
                      </a:r>
                    </a:p>
                  </a:txBody>
                  <a:tcPr/>
                </a:tc>
                <a:tc>
                  <a:txBody>
                    <a:bodyPr/>
                    <a:lstStyle/>
                    <a:p>
                      <a:r>
                        <a:rPr lang="en-US" dirty="0">
                          <a:solidFill>
                            <a:srgbClr val="006298"/>
                          </a:solidFill>
                          <a:latin typeface="Arial" panose="020B0604020202020204" pitchFamily="34" charset="0"/>
                          <a:cs typeface="Arial" panose="020B0604020202020204" pitchFamily="34" charset="0"/>
                        </a:rPr>
                        <a:t>Cleveland, Ohio</a:t>
                      </a:r>
                    </a:p>
                  </a:txBody>
                  <a:tcPr/>
                </a:tc>
                <a:extLst>
                  <a:ext uri="{0D108BD9-81ED-4DB2-BD59-A6C34878D82A}">
                    <a16:rowId xmlns:a16="http://schemas.microsoft.com/office/drawing/2014/main" val="1257802175"/>
                  </a:ext>
                </a:extLst>
              </a:tr>
              <a:tr h="395527">
                <a:tc>
                  <a:txBody>
                    <a:bodyPr/>
                    <a:lstStyle/>
                    <a:p>
                      <a:pPr algn="ctr"/>
                      <a:r>
                        <a:rPr lang="en-US" dirty="0">
                          <a:solidFill>
                            <a:srgbClr val="006298"/>
                          </a:solidFill>
                          <a:latin typeface="Arial" panose="020B0604020202020204" pitchFamily="34" charset="0"/>
                          <a:cs typeface="Arial" panose="020B0604020202020204" pitchFamily="34" charset="0"/>
                        </a:rPr>
                        <a:t>10</a:t>
                      </a:r>
                    </a:p>
                  </a:txBody>
                  <a:tcPr/>
                </a:tc>
                <a:tc>
                  <a:txBody>
                    <a:bodyPr/>
                    <a:lstStyle/>
                    <a:p>
                      <a:r>
                        <a:rPr lang="en-US" dirty="0">
                          <a:solidFill>
                            <a:srgbClr val="006298"/>
                          </a:solidFill>
                          <a:latin typeface="Arial" panose="020B0604020202020204" pitchFamily="34" charset="0"/>
                          <a:cs typeface="Arial" panose="020B0604020202020204" pitchFamily="34" charset="0"/>
                        </a:rPr>
                        <a:t>Phoenix, Arizona</a:t>
                      </a:r>
                    </a:p>
                  </a:txBody>
                  <a:tcPr/>
                </a:tc>
                <a:extLst>
                  <a:ext uri="{0D108BD9-81ED-4DB2-BD59-A6C34878D82A}">
                    <a16:rowId xmlns:a16="http://schemas.microsoft.com/office/drawing/2014/main" val="1175869249"/>
                  </a:ext>
                </a:extLst>
              </a:tr>
            </a:tbl>
          </a:graphicData>
        </a:graphic>
      </p:graphicFrame>
    </p:spTree>
    <p:extLst>
      <p:ext uri="{BB962C8B-B14F-4D97-AF65-F5344CB8AC3E}">
        <p14:creationId xmlns:p14="http://schemas.microsoft.com/office/powerpoint/2010/main" val="383294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 Marketing </a:t>
            </a:r>
            <a:r>
              <a:rPr lang="en-US" sz="1800" dirty="0"/>
              <a:t>(slide 3 of 3)</a:t>
            </a:r>
            <a:endParaRPr lang="en-US" dirty="0"/>
          </a:p>
        </p:txBody>
      </p:sp>
      <p:sp>
        <p:nvSpPr>
          <p:cNvPr id="2" name="Text Placeholder 1"/>
          <p:cNvSpPr>
            <a:spLocks noGrp="1"/>
          </p:cNvSpPr>
          <p:nvPr>
            <p:ph type="body" sz="quarter" idx="17"/>
          </p:nvPr>
        </p:nvSpPr>
        <p:spPr>
          <a:xfrm>
            <a:off x="743576" y="1260909"/>
            <a:ext cx="10711543" cy="4899259"/>
          </a:xfrm>
        </p:spPr>
        <p:txBody>
          <a:bodyPr>
            <a:normAutofit/>
          </a:bodyPr>
          <a:lstStyle/>
          <a:p>
            <a:r>
              <a:rPr lang="en-US" sz="2400" dirty="0"/>
              <a:t>Test marketing is expensive, and competitors may try to interfere by:</a:t>
            </a:r>
          </a:p>
          <a:p>
            <a:pPr lvl="1"/>
            <a:r>
              <a:rPr lang="en-US" dirty="0"/>
              <a:t>Increasing their own advertising or promotions</a:t>
            </a:r>
          </a:p>
          <a:p>
            <a:pPr lvl="1"/>
            <a:r>
              <a:rPr lang="en-US" dirty="0"/>
              <a:t>Lowering prices</a:t>
            </a:r>
          </a:p>
          <a:p>
            <a:pPr lvl="1"/>
            <a:r>
              <a:rPr lang="en-US" dirty="0"/>
              <a:t>Offering special incentives</a:t>
            </a:r>
          </a:p>
          <a:p>
            <a:pPr lvl="1"/>
            <a:r>
              <a:rPr lang="en-US" dirty="0"/>
              <a:t>Copying the product in the testing stage and rushing to introduce a similar product</a:t>
            </a:r>
          </a:p>
          <a:p>
            <a:r>
              <a:rPr lang="en-US" sz="2400" dirty="0"/>
              <a:t>Simulated test marketing</a:t>
            </a:r>
          </a:p>
          <a:p>
            <a:pPr lvl="1"/>
            <a:r>
              <a:rPr lang="en-US" dirty="0"/>
              <a:t>Consumers at shopping centers are asked to view an advertisement for a new product and are given a free sample to take home, then are subsequently interviewed over the phone or through online panels and asked to rate the product</a:t>
            </a:r>
          </a:p>
          <a:p>
            <a:pPr lvl="1"/>
            <a:r>
              <a:rPr lang="en-US" dirty="0"/>
              <a:t>Advantages:</a:t>
            </a:r>
          </a:p>
          <a:p>
            <a:pPr lvl="2"/>
            <a:r>
              <a:rPr lang="en-US" sz="1800" dirty="0"/>
              <a:t>Greater speed</a:t>
            </a:r>
          </a:p>
          <a:p>
            <a:pPr lvl="2"/>
            <a:r>
              <a:rPr lang="en-US" sz="1800" dirty="0"/>
              <a:t>Lower costs</a:t>
            </a:r>
          </a:p>
          <a:p>
            <a:pPr lvl="2"/>
            <a:r>
              <a:rPr lang="en-US" sz="1800" dirty="0"/>
              <a:t>Tighter security</a:t>
            </a:r>
          </a:p>
          <a:p>
            <a:pPr marL="290513" lvl="2" indent="-290513">
              <a:buFont typeface="Arial" panose="020B0604020202020204" pitchFamily="34" charset="0"/>
              <a:buChar char="•"/>
            </a:pPr>
            <a:r>
              <a:rPr lang="en-US" sz="2400" dirty="0"/>
              <a:t>Not all products that are test marketed are launched</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Commercialization </a:t>
            </a:r>
            <a:r>
              <a:rPr lang="en-US" sz="1800" dirty="0"/>
              <a:t>(slide 1 of 3)</a:t>
            </a:r>
            <a:endParaRPr lang="en-US" dirty="0"/>
          </a:p>
        </p:txBody>
      </p:sp>
      <p:sp>
        <p:nvSpPr>
          <p:cNvPr id="2" name="Text Placeholder 1"/>
          <p:cNvSpPr>
            <a:spLocks noGrp="1"/>
          </p:cNvSpPr>
          <p:nvPr>
            <p:ph type="body" sz="quarter" idx="17"/>
          </p:nvPr>
        </p:nvSpPr>
        <p:spPr>
          <a:xfrm>
            <a:off x="838200" y="1270535"/>
            <a:ext cx="10711543" cy="5137351"/>
          </a:xfrm>
        </p:spPr>
        <p:txBody>
          <a:bodyPr>
            <a:normAutofit/>
          </a:bodyPr>
          <a:lstStyle/>
          <a:p>
            <a:r>
              <a:rPr lang="en-US" sz="2400" b="1" dirty="0">
                <a:solidFill>
                  <a:srgbClr val="3083C5"/>
                </a:solidFill>
              </a:rPr>
              <a:t>Commercialization</a:t>
            </a:r>
            <a:r>
              <a:rPr lang="en-US" sz="2400" dirty="0"/>
              <a:t> – Refining and finalizing plans and budgets for full-scale manufacturing and marketing of a product</a:t>
            </a:r>
          </a:p>
          <a:p>
            <a:pPr lvl="1"/>
            <a:r>
              <a:rPr lang="en-US" dirty="0"/>
              <a:t>Early in this stage:</a:t>
            </a:r>
          </a:p>
          <a:p>
            <a:pPr lvl="2"/>
            <a:r>
              <a:rPr lang="en-US" dirty="0"/>
              <a:t>Marketing management analyzes the results of test marketing to find out what changes in the marketing mix are needed before introducing the product</a:t>
            </a:r>
          </a:p>
          <a:p>
            <a:pPr lvl="2"/>
            <a:r>
              <a:rPr lang="en-US" dirty="0"/>
              <a:t>Marketers must make decisions about warranties, repairs, and replacement parts</a:t>
            </a:r>
          </a:p>
          <a:p>
            <a:r>
              <a:rPr lang="en-US" sz="2400" dirty="0"/>
              <a:t>The product enters the market during the commercialization phase</a:t>
            </a:r>
          </a:p>
          <a:p>
            <a:pPr lvl="1"/>
            <a:r>
              <a:rPr lang="en-US" dirty="0"/>
              <a:t>When introducing a product, a firm may spend enormous sums for advertising, personal selling, and other types of promotion, as well as on manufacturing and equipment costs</a:t>
            </a:r>
          </a:p>
          <a:p>
            <a:pPr lvl="2"/>
            <a:r>
              <a:rPr lang="en-US" sz="1800" dirty="0"/>
              <a:t>Such expenditures may not be recovered for several years</a:t>
            </a:r>
          </a:p>
          <a:p>
            <a:r>
              <a:rPr lang="en-US" sz="2400" dirty="0"/>
              <a:t>Products are not usually launched nationwide overnight, but are introduced in stages through a process called a </a:t>
            </a:r>
            <a:r>
              <a:rPr lang="en-US" sz="2400" i="1" dirty="0"/>
              <a:t>rollout</a:t>
            </a:r>
          </a:p>
          <a:p>
            <a:pPr lvl="1"/>
            <a:r>
              <a:rPr lang="en-US" dirty="0"/>
              <a:t>With a rollout, a product is introduced starting in one geographic area or set of areas and gradually expands into adjacent ones</a:t>
            </a:r>
          </a:p>
          <a:p>
            <a:endParaRPr lang="en-US" dirty="0"/>
          </a:p>
        </p:txBody>
      </p:sp>
    </p:spTree>
    <p:extLst>
      <p:ext uri="{BB962C8B-B14F-4D97-AF65-F5344CB8AC3E}">
        <p14:creationId xmlns:p14="http://schemas.microsoft.com/office/powerpoint/2010/main" val="177661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CF82-F922-45AC-BBCA-57A6145C3CAD}"/>
              </a:ext>
            </a:extLst>
          </p:cNvPr>
          <p:cNvSpPr>
            <a:spLocks noGrp="1"/>
          </p:cNvSpPr>
          <p:nvPr>
            <p:ph type="title"/>
          </p:nvPr>
        </p:nvSpPr>
        <p:spPr/>
        <p:txBody>
          <a:bodyPr/>
          <a:lstStyle/>
          <a:p>
            <a:r>
              <a:rPr lang="en-US" sz="3200" dirty="0"/>
              <a:t>Figure 12.3 – Stages of Expansion into a National Market during Commercialization</a:t>
            </a:r>
            <a:endParaRPr lang="en-US" dirty="0"/>
          </a:p>
        </p:txBody>
      </p:sp>
      <p:pic>
        <p:nvPicPr>
          <p:cNvPr id="6" name="Picture Placeholder 5" descr="A map of the United States, with a caption that reads, Stages of Expansion into a National Market during Commercialization. The states are color coded in yellow for stage 2, tan for stage 3, and orange for stage 4. Stage 1 test cities are indicated by blue circles. Blue circles appear in California, Colorado, Texas, Illinois, and Florida, which are also stage 2 states. Stage 3 states are primarily in the central section of the map, and stage 4 states are primarily in the north east and north central and northwest states.">
            <a:extLst>
              <a:ext uri="{FF2B5EF4-FFF2-40B4-BE49-F238E27FC236}">
                <a16:creationId xmlns:a16="http://schemas.microsoft.com/office/drawing/2014/main" id="{2F26BD38-1017-4C7B-A3CC-9762FCCA5F15}"/>
              </a:ext>
            </a:extLst>
          </p:cNvPr>
          <p:cNvPicPr>
            <a:picLocks noGrp="1" noChangeAspect="1"/>
          </p:cNvPicPr>
          <p:nvPr>
            <p:ph type="pic" sz="quarter" idx="10"/>
          </p:nvPr>
        </p:nvPicPr>
        <p:blipFill>
          <a:blip r:embed="rId3"/>
          <a:stretch>
            <a:fillRect/>
          </a:stretch>
        </p:blipFill>
        <p:spPr>
          <a:xfrm>
            <a:off x="2022407" y="1186419"/>
            <a:ext cx="8147185" cy="5026740"/>
          </a:xfrm>
        </p:spPr>
      </p:pic>
    </p:spTree>
    <p:extLst>
      <p:ext uri="{BB962C8B-B14F-4D97-AF65-F5344CB8AC3E}">
        <p14:creationId xmlns:p14="http://schemas.microsoft.com/office/powerpoint/2010/main" val="4113445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Commercialization </a:t>
            </a:r>
            <a:r>
              <a:rPr lang="en-US" sz="1800" dirty="0"/>
              <a:t>(slide 2 of 3)</a:t>
            </a:r>
            <a:endParaRPr lang="en-US" dirty="0"/>
          </a:p>
        </p:txBody>
      </p:sp>
      <p:sp>
        <p:nvSpPr>
          <p:cNvPr id="2" name="Text Placeholder 1"/>
          <p:cNvSpPr>
            <a:spLocks noGrp="1"/>
          </p:cNvSpPr>
          <p:nvPr>
            <p:ph type="body" sz="quarter" idx="17"/>
          </p:nvPr>
        </p:nvSpPr>
        <p:spPr/>
        <p:txBody>
          <a:bodyPr/>
          <a:lstStyle/>
          <a:p>
            <a:r>
              <a:rPr lang="en-US" sz="2400" dirty="0"/>
              <a:t>Gradual product introduction is desirable for several reasons</a:t>
            </a:r>
          </a:p>
          <a:p>
            <a:pPr lvl="1"/>
            <a:r>
              <a:rPr lang="en-US" dirty="0"/>
              <a:t>It reduces the risks of introducing a new product</a:t>
            </a:r>
          </a:p>
          <a:p>
            <a:pPr lvl="2"/>
            <a:r>
              <a:rPr lang="en-US" sz="1800" dirty="0"/>
              <a:t>If the product fails, the firm will experience smaller losses if it introduced the item in only a few geographic areas than if it marketed the product nationally</a:t>
            </a:r>
          </a:p>
          <a:p>
            <a:pPr lvl="1"/>
            <a:r>
              <a:rPr lang="en-US" dirty="0"/>
              <a:t>A company cannot introduce a product nationwide overnight, because a system of wholesalers and retailers to distribute the product cannot be established so quickly</a:t>
            </a:r>
          </a:p>
          <a:p>
            <a:pPr lvl="1"/>
            <a:r>
              <a:rPr lang="en-US" dirty="0"/>
              <a:t>If the product is successful from launch, the number of units needed to satisfy nationwide demand for it may be too large for the firm to produce in a short time</a:t>
            </a:r>
          </a:p>
          <a:p>
            <a:pPr lvl="1"/>
            <a:r>
              <a:rPr lang="en-US" dirty="0"/>
              <a:t>General introduction allows for fine-tuning of the marketing mix to satisfy target customers</a:t>
            </a:r>
          </a:p>
          <a:p>
            <a:endParaRPr lang="en-US" dirty="0"/>
          </a:p>
        </p:txBody>
      </p:sp>
    </p:spTree>
    <p:extLst>
      <p:ext uri="{BB962C8B-B14F-4D97-AF65-F5344CB8AC3E}">
        <p14:creationId xmlns:p14="http://schemas.microsoft.com/office/powerpoint/2010/main" val="2960881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Commercialization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400" dirty="0"/>
              <a:t>Gradual product introduction can also create problems</a:t>
            </a:r>
          </a:p>
          <a:p>
            <a:pPr lvl="1"/>
            <a:r>
              <a:rPr lang="en-US" dirty="0"/>
              <a:t>A gradual introduction allows competitors to observe what the firm is doing and monitor results just as the firm’s own marketers are doing</a:t>
            </a:r>
          </a:p>
          <a:p>
            <a:pPr lvl="2"/>
            <a:r>
              <a:rPr lang="en-US" sz="1800" dirty="0"/>
              <a:t>If competitors see that the newly introduced product is successful, they may quickly enter the same target market with similar products</a:t>
            </a:r>
          </a:p>
          <a:p>
            <a:pPr lvl="1"/>
            <a:r>
              <a:rPr lang="en-US" dirty="0"/>
              <a:t>As a product is introduced region by region, competitors may expand their marketing efforts to offset promotion of the new product</a:t>
            </a:r>
          </a:p>
          <a:p>
            <a:pPr lvl="1"/>
            <a:r>
              <a:rPr lang="en-US" dirty="0"/>
              <a:t>Too much delay in launching a product can cause the firm to miss out on seizing market opportunities, creating competitive offerings, and forming cooperative relationships with channel members</a:t>
            </a:r>
          </a:p>
          <a:p>
            <a:endParaRPr lang="en-US" dirty="0"/>
          </a:p>
        </p:txBody>
      </p:sp>
    </p:spTree>
    <p:extLst>
      <p:ext uri="{BB962C8B-B14F-4D97-AF65-F5344CB8AC3E}">
        <p14:creationId xmlns:p14="http://schemas.microsoft.com/office/powerpoint/2010/main" val="2887677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Product Differentiation through Quality, </a:t>
            </a:r>
            <a:br>
              <a:rPr lang="en-US" sz="3600" dirty="0"/>
            </a:br>
            <a:r>
              <a:rPr lang="en-US" sz="3600" dirty="0"/>
              <a:t>Design, and Support Services</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Product differentiation </a:t>
            </a:r>
            <a:r>
              <a:rPr lang="en-US" sz="2400" dirty="0"/>
              <a:t>– Creating and designing products so that customers perceive them as different from competing products</a:t>
            </a:r>
          </a:p>
          <a:p>
            <a:pPr lvl="1"/>
            <a:r>
              <a:rPr lang="en-US" dirty="0"/>
              <a:t>Consumer perception is critical in differentiating products</a:t>
            </a:r>
          </a:p>
          <a:p>
            <a:pPr lvl="1"/>
            <a:r>
              <a:rPr lang="en-US" dirty="0"/>
              <a:t>Three aspects of product differentiation companies must consider when creating and offering products for sale:</a:t>
            </a:r>
          </a:p>
          <a:p>
            <a:pPr lvl="2"/>
            <a:r>
              <a:rPr lang="en-US" dirty="0"/>
              <a:t>Product quality</a:t>
            </a:r>
          </a:p>
          <a:p>
            <a:pPr lvl="2"/>
            <a:r>
              <a:rPr lang="en-US" dirty="0"/>
              <a:t>Product design and features</a:t>
            </a:r>
          </a:p>
          <a:p>
            <a:pPr lvl="2"/>
            <a:r>
              <a:rPr lang="en-US" dirty="0"/>
              <a:t>Product support services</a:t>
            </a:r>
          </a:p>
        </p:txBody>
      </p:sp>
    </p:spTree>
    <p:extLst>
      <p:ext uri="{BB962C8B-B14F-4D97-AF65-F5344CB8AC3E}">
        <p14:creationId xmlns:p14="http://schemas.microsoft.com/office/powerpoint/2010/main" val="1882048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Quality</a:t>
            </a:r>
          </a:p>
        </p:txBody>
      </p:sp>
      <p:sp>
        <p:nvSpPr>
          <p:cNvPr id="2" name="Text Placeholder 1"/>
          <p:cNvSpPr>
            <a:spLocks noGrp="1"/>
          </p:cNvSpPr>
          <p:nvPr>
            <p:ph type="body" sz="quarter" idx="17"/>
          </p:nvPr>
        </p:nvSpPr>
        <p:spPr/>
        <p:txBody>
          <a:bodyPr/>
          <a:lstStyle/>
          <a:p>
            <a:r>
              <a:rPr lang="en-US" sz="2400" b="1" dirty="0">
                <a:solidFill>
                  <a:srgbClr val="3083C5"/>
                </a:solidFill>
              </a:rPr>
              <a:t>Quality </a:t>
            </a:r>
            <a:r>
              <a:rPr lang="en-US" sz="2400" dirty="0"/>
              <a:t>– The overall characteristics of a product that allow it to perform as expected in satisfying customer needs</a:t>
            </a:r>
          </a:p>
          <a:p>
            <a:pPr lvl="1"/>
            <a:r>
              <a:rPr lang="en-US" dirty="0"/>
              <a:t>Two dimensions of quality:</a:t>
            </a:r>
          </a:p>
          <a:p>
            <a:pPr lvl="2"/>
            <a:r>
              <a:rPr lang="en-US" b="1" dirty="0">
                <a:solidFill>
                  <a:srgbClr val="3083C5"/>
                </a:solidFill>
              </a:rPr>
              <a:t>Level of quality </a:t>
            </a:r>
            <a:r>
              <a:rPr lang="en-US" dirty="0"/>
              <a:t>– The amount of quality a product processes</a:t>
            </a:r>
          </a:p>
          <a:p>
            <a:pPr lvl="2"/>
            <a:r>
              <a:rPr lang="en-US" b="1" dirty="0">
                <a:solidFill>
                  <a:srgbClr val="3083C5"/>
                </a:solidFill>
              </a:rPr>
              <a:t>Consistency of quality </a:t>
            </a:r>
            <a:r>
              <a:rPr lang="en-US" dirty="0"/>
              <a:t>– The degree to which a product has the same level of quality over time</a:t>
            </a:r>
          </a:p>
          <a:p>
            <a:endParaRPr lang="en-US" b="1" dirty="0"/>
          </a:p>
        </p:txBody>
      </p:sp>
    </p:spTree>
    <p:extLst>
      <p:ext uri="{BB962C8B-B14F-4D97-AF65-F5344CB8AC3E}">
        <p14:creationId xmlns:p14="http://schemas.microsoft.com/office/powerpoint/2010/main" val="608148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Design and Features</a:t>
            </a:r>
          </a:p>
        </p:txBody>
      </p:sp>
      <p:sp>
        <p:nvSpPr>
          <p:cNvPr id="2" name="Text Placeholder 1"/>
          <p:cNvSpPr>
            <a:spLocks noGrp="1"/>
          </p:cNvSpPr>
          <p:nvPr>
            <p:ph type="body" sz="quarter" idx="17"/>
          </p:nvPr>
        </p:nvSpPr>
        <p:spPr/>
        <p:txBody>
          <a:bodyPr/>
          <a:lstStyle/>
          <a:p>
            <a:r>
              <a:rPr lang="en-US" sz="2400" b="1" dirty="0">
                <a:solidFill>
                  <a:srgbClr val="3083C5"/>
                </a:solidFill>
              </a:rPr>
              <a:t>Product design </a:t>
            </a:r>
            <a:r>
              <a:rPr lang="en-US" sz="2400" dirty="0"/>
              <a:t>– How a product is conceived, planned, and produced</a:t>
            </a:r>
          </a:p>
          <a:p>
            <a:pPr lvl="1"/>
            <a:r>
              <a:rPr lang="en-US" dirty="0"/>
              <a:t>Components of design:</a:t>
            </a:r>
          </a:p>
          <a:p>
            <a:pPr lvl="2"/>
            <a:r>
              <a:rPr lang="en-US" b="1" dirty="0">
                <a:solidFill>
                  <a:srgbClr val="3083C5"/>
                </a:solidFill>
              </a:rPr>
              <a:t>Styling</a:t>
            </a:r>
            <a:r>
              <a:rPr lang="en-US" dirty="0"/>
              <a:t> – The physical appearance of a product</a:t>
            </a:r>
          </a:p>
          <a:p>
            <a:pPr lvl="2"/>
            <a:r>
              <a:rPr lang="en-US" dirty="0"/>
              <a:t>Functionality</a:t>
            </a:r>
          </a:p>
          <a:p>
            <a:pPr lvl="2"/>
            <a:r>
              <a:rPr lang="en-US" dirty="0"/>
              <a:t>Usefulness</a:t>
            </a:r>
          </a:p>
          <a:p>
            <a:r>
              <a:rPr lang="en-US" sz="2400" b="1" dirty="0">
                <a:solidFill>
                  <a:srgbClr val="3083C5"/>
                </a:solidFill>
              </a:rPr>
              <a:t>Product features </a:t>
            </a:r>
            <a:r>
              <a:rPr lang="en-US" sz="2400" dirty="0"/>
              <a:t>– Specific design characteristics that allow a product to perform certain tasks</a:t>
            </a:r>
          </a:p>
          <a:p>
            <a:pPr lvl="1"/>
            <a:r>
              <a:rPr lang="en-US" dirty="0"/>
              <a:t>For a brand to have a sustainable competitive advantage, marketers must determine the product designs and features that customers desire</a:t>
            </a:r>
          </a:p>
          <a:p>
            <a:pPr lvl="1"/>
            <a:r>
              <a:rPr lang="en-US" dirty="0"/>
              <a:t>Information from marketing research helps assess customers’ product design and feature preferences</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Support Services</a:t>
            </a:r>
          </a:p>
        </p:txBody>
      </p:sp>
      <p:sp>
        <p:nvSpPr>
          <p:cNvPr id="2" name="Text Placeholder 1"/>
          <p:cNvSpPr>
            <a:spLocks noGrp="1"/>
          </p:cNvSpPr>
          <p:nvPr>
            <p:ph type="body" sz="quarter" idx="17"/>
          </p:nvPr>
        </p:nvSpPr>
        <p:spPr>
          <a:xfrm>
            <a:off x="743576" y="1638299"/>
            <a:ext cx="10711543" cy="4404281"/>
          </a:xfrm>
        </p:spPr>
        <p:txBody>
          <a:bodyPr>
            <a:normAutofit/>
          </a:bodyPr>
          <a:lstStyle/>
          <a:p>
            <a:r>
              <a:rPr lang="en-US" sz="2400" b="1" dirty="0">
                <a:solidFill>
                  <a:srgbClr val="3083C5"/>
                </a:solidFill>
              </a:rPr>
              <a:t>Customer services </a:t>
            </a:r>
            <a:r>
              <a:rPr lang="en-US" sz="2400" dirty="0"/>
              <a:t>– Human or mechanical efforts or activities that add value to a product</a:t>
            </a:r>
          </a:p>
          <a:p>
            <a:r>
              <a:rPr lang="en-US" sz="2400" dirty="0"/>
              <a:t>Examples include: delivery and installation, financing arrangements, customer training, warranties and guarantees, repairs, layaway plans, convenient hours of operation, adequate parking, toll-free numbers, and websites.</a:t>
            </a:r>
          </a:p>
          <a:p>
            <a:endParaRPr lang="en-US" sz="2400" dirty="0"/>
          </a:p>
        </p:txBody>
      </p:sp>
    </p:spTree>
    <p:extLst>
      <p:ext uri="{BB962C8B-B14F-4D97-AF65-F5344CB8AC3E}">
        <p14:creationId xmlns:p14="http://schemas.microsoft.com/office/powerpoint/2010/main" val="19536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Positioning</a:t>
            </a:r>
          </a:p>
        </p:txBody>
      </p:sp>
      <p:sp>
        <p:nvSpPr>
          <p:cNvPr id="2" name="Text Placeholder 1"/>
          <p:cNvSpPr>
            <a:spLocks noGrp="1"/>
          </p:cNvSpPr>
          <p:nvPr>
            <p:ph type="body" sz="quarter" idx="17"/>
          </p:nvPr>
        </p:nvSpPr>
        <p:spPr/>
        <p:txBody>
          <a:bodyPr/>
          <a:lstStyle/>
          <a:p>
            <a:r>
              <a:rPr lang="en-US" sz="2400" b="1" dirty="0">
                <a:solidFill>
                  <a:srgbClr val="3083C5"/>
                </a:solidFill>
              </a:rPr>
              <a:t>Product positioning </a:t>
            </a:r>
            <a:r>
              <a:rPr lang="en-US" sz="2400" dirty="0"/>
              <a:t>– The decisions and activities intended to create and maintain a certain concept of the firm’s product, relative to competitive brands, in customers’ minds</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Perceptual Mapping</a:t>
            </a:r>
          </a:p>
        </p:txBody>
      </p:sp>
      <p:sp>
        <p:nvSpPr>
          <p:cNvPr id="2" name="Text Placeholder 1"/>
          <p:cNvSpPr>
            <a:spLocks noGrp="1"/>
          </p:cNvSpPr>
          <p:nvPr>
            <p:ph type="body" sz="quarter" idx="17"/>
          </p:nvPr>
        </p:nvSpPr>
        <p:spPr/>
        <p:txBody>
          <a:bodyPr/>
          <a:lstStyle/>
          <a:p>
            <a:r>
              <a:rPr lang="en-US" sz="2400" dirty="0"/>
              <a:t>To simplify buying decisions and avoid a continuous reevaluation of numerous products, buyers tend to group, or “position,” products in their minds</a:t>
            </a:r>
          </a:p>
          <a:p>
            <a:r>
              <a:rPr lang="en-US" sz="2400" dirty="0"/>
              <a:t>Rather than allowing customers to position products independently, marketers often try to influence and shape consumers’ concepts or perceptions of products through advertising</a:t>
            </a:r>
          </a:p>
          <a:p>
            <a:r>
              <a:rPr lang="en-US" sz="2400" dirty="0"/>
              <a:t>Marketers sometimes analyze product positions by developing perceptual maps</a:t>
            </a:r>
          </a:p>
          <a:p>
            <a:pPr lvl="1"/>
            <a:r>
              <a:rPr lang="en-US" dirty="0"/>
              <a:t>Perceptual maps are created by questioning a sample of customers about their perceptions of products, brands, and organizations with respect to two or more dimensions</a:t>
            </a:r>
          </a:p>
          <a:p>
            <a:endParaRPr lang="en-US" dirty="0"/>
          </a:p>
        </p:txBody>
      </p:sp>
    </p:spTree>
    <p:extLst>
      <p:ext uri="{BB962C8B-B14F-4D97-AF65-F5344CB8AC3E}">
        <p14:creationId xmlns:p14="http://schemas.microsoft.com/office/powerpoint/2010/main" val="2218380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44A5-AF91-4273-8E67-8469B1F25E08}"/>
              </a:ext>
            </a:extLst>
          </p:cNvPr>
          <p:cNvSpPr>
            <a:spLocks noGrp="1"/>
          </p:cNvSpPr>
          <p:nvPr>
            <p:ph type="title"/>
          </p:nvPr>
        </p:nvSpPr>
        <p:spPr/>
        <p:txBody>
          <a:bodyPr/>
          <a:lstStyle/>
          <a:p>
            <a:r>
              <a:rPr lang="en-US" sz="3200" dirty="0"/>
              <a:t>Figure 12.4 – Hypothetical</a:t>
            </a:r>
            <a:br>
              <a:rPr lang="en-US" sz="3200" dirty="0"/>
            </a:br>
            <a:r>
              <a:rPr lang="en-US" sz="3200" dirty="0"/>
              <a:t>Perceptual Map for Pain Relievers</a:t>
            </a:r>
            <a:endParaRPr lang="en-US" dirty="0"/>
          </a:p>
        </p:txBody>
      </p:sp>
      <p:pic>
        <p:nvPicPr>
          <p:cNvPr id="6" name="Picture Placeholder 5" descr="A horizontal line and a vertical line divide a region into four quadrants. Above the vertical line is a caption that reads, Expensive, and below the vertical is a caption that reads Inexpensive. To the left of the horizontal line is a caption that reads, For headaches, and to the right of the horizontal line is a caption that reads, For body aches. In the first quadrant near the intersection of the lines is a point representing Extra Strength Tylenol. Above and to the right of it is a point representing Advil. Above and to the right of it is a point representing Nuprin. In the second quadrant near the intersection of the lines is a point representing Tylenol. Above and to the far left of it is a point representing Anacin. Above and slightly to the right of  the Tylenol point is a point representing Aleve. Above and to the left of it is a point representing Bufferin. Above and to the left of it is a point representing Excedrin. In the third quadrant near the intersection of the lines is a point representing Bayer. Far below and to the left of it is a point representing Saint Joseph's. In the fourth quadrant far below the intersection of the lines is a point representing Norwich. Just below the horizontal axis and to the far right is a point representing Motrin">
            <a:extLst>
              <a:ext uri="{FF2B5EF4-FFF2-40B4-BE49-F238E27FC236}">
                <a16:creationId xmlns:a16="http://schemas.microsoft.com/office/drawing/2014/main" id="{9714FF56-5580-43B9-8D9C-BF99A02DB0FE}"/>
              </a:ext>
            </a:extLst>
          </p:cNvPr>
          <p:cNvPicPr>
            <a:picLocks noGrp="1" noChangeAspect="1"/>
          </p:cNvPicPr>
          <p:nvPr>
            <p:ph type="pic" sz="quarter" idx="10"/>
          </p:nvPr>
        </p:nvPicPr>
        <p:blipFill>
          <a:blip r:embed="rId2"/>
          <a:stretch>
            <a:fillRect/>
          </a:stretch>
        </p:blipFill>
        <p:spPr>
          <a:xfrm>
            <a:off x="2776737" y="1357600"/>
            <a:ext cx="6638526" cy="4781953"/>
          </a:xfrm>
        </p:spPr>
      </p:pic>
    </p:spTree>
    <p:extLst>
      <p:ext uri="{BB962C8B-B14F-4D97-AF65-F5344CB8AC3E}">
        <p14:creationId xmlns:p14="http://schemas.microsoft.com/office/powerpoint/2010/main" val="3779224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FBAB-CF8C-4AE3-AC8E-839448C2BE03}"/>
              </a:ext>
            </a:extLst>
          </p:cNvPr>
          <p:cNvSpPr>
            <a:spLocks noGrp="1"/>
          </p:cNvSpPr>
          <p:nvPr>
            <p:ph type="title"/>
          </p:nvPr>
        </p:nvSpPr>
        <p:spPr/>
        <p:txBody>
          <a:bodyPr/>
          <a:lstStyle/>
          <a:p>
            <a:r>
              <a:rPr lang="en-US" dirty="0"/>
              <a:t>Bases for Positioning</a:t>
            </a:r>
          </a:p>
        </p:txBody>
      </p:sp>
      <p:sp>
        <p:nvSpPr>
          <p:cNvPr id="3" name="Text Placeholder 2">
            <a:extLst>
              <a:ext uri="{FF2B5EF4-FFF2-40B4-BE49-F238E27FC236}">
                <a16:creationId xmlns:a16="http://schemas.microsoft.com/office/drawing/2014/main" id="{4B594D41-9DDF-4A7E-A086-D499BE023577}"/>
              </a:ext>
            </a:extLst>
          </p:cNvPr>
          <p:cNvSpPr>
            <a:spLocks noGrp="1"/>
          </p:cNvSpPr>
          <p:nvPr>
            <p:ph type="body" sz="quarter" idx="17"/>
          </p:nvPr>
        </p:nvSpPr>
        <p:spPr/>
        <p:txBody>
          <a:bodyPr/>
          <a:lstStyle/>
          <a:p>
            <a:r>
              <a:rPr lang="en-US" sz="2400" dirty="0"/>
              <a:t>Marketers can use several bases for product positioning</a:t>
            </a:r>
          </a:p>
          <a:p>
            <a:pPr lvl="1"/>
            <a:r>
              <a:rPr lang="en-US" dirty="0"/>
              <a:t>Head-to-head </a:t>
            </a:r>
          </a:p>
          <a:p>
            <a:pPr lvl="2"/>
            <a:r>
              <a:rPr lang="en-US" dirty="0"/>
              <a:t>Is best when the product’s characteristics are at least equal and if the product is priced lower</a:t>
            </a:r>
          </a:p>
          <a:p>
            <a:pPr lvl="1"/>
            <a:r>
              <a:rPr lang="en-US" dirty="0"/>
              <a:t>Avoid competition</a:t>
            </a:r>
          </a:p>
          <a:p>
            <a:pPr lvl="2"/>
            <a:r>
              <a:rPr lang="en-US" dirty="0"/>
              <a:t>Is critical when introducing a brand into a market in which the company already has one or more brands</a:t>
            </a:r>
          </a:p>
          <a:p>
            <a:r>
              <a:rPr lang="en-US" sz="2400" dirty="0"/>
              <a:t>A product’s position can be based on specific product attributes or features</a:t>
            </a:r>
          </a:p>
          <a:p>
            <a:pPr lvl="1"/>
            <a:r>
              <a:rPr lang="en-US" dirty="0"/>
              <a:t>Other bases for product positioning include price, quality level, benefits provided by the product, and target market</a:t>
            </a:r>
          </a:p>
          <a:p>
            <a:endParaRPr lang="en-US" dirty="0"/>
          </a:p>
        </p:txBody>
      </p:sp>
    </p:spTree>
    <p:extLst>
      <p:ext uri="{BB962C8B-B14F-4D97-AF65-F5344CB8AC3E}">
        <p14:creationId xmlns:p14="http://schemas.microsoft.com/office/powerpoint/2010/main" val="1832895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5CFAE-E411-4923-8A97-00DC7CC8B301}"/>
              </a:ext>
            </a:extLst>
          </p:cNvPr>
          <p:cNvSpPr>
            <a:spLocks noGrp="1"/>
          </p:cNvSpPr>
          <p:nvPr>
            <p:ph type="title"/>
          </p:nvPr>
        </p:nvSpPr>
        <p:spPr/>
        <p:txBody>
          <a:bodyPr/>
          <a:lstStyle/>
          <a:p>
            <a:r>
              <a:rPr lang="en-US" dirty="0"/>
              <a:t>Repositioning</a:t>
            </a:r>
          </a:p>
        </p:txBody>
      </p:sp>
      <p:sp>
        <p:nvSpPr>
          <p:cNvPr id="3" name="Text Placeholder 2">
            <a:extLst>
              <a:ext uri="{FF2B5EF4-FFF2-40B4-BE49-F238E27FC236}">
                <a16:creationId xmlns:a16="http://schemas.microsoft.com/office/drawing/2014/main" id="{B6F1EAFA-B758-4CA6-9940-2FF0AED8D3C1}"/>
              </a:ext>
            </a:extLst>
          </p:cNvPr>
          <p:cNvSpPr>
            <a:spLocks noGrp="1"/>
          </p:cNvSpPr>
          <p:nvPr>
            <p:ph type="body" sz="quarter" idx="17"/>
          </p:nvPr>
        </p:nvSpPr>
        <p:spPr/>
        <p:txBody>
          <a:bodyPr/>
          <a:lstStyle/>
          <a:p>
            <a:r>
              <a:rPr lang="en-US" sz="2400" dirty="0"/>
              <a:t>A brand’s market share and profitability may be strengthened by product repositioning of existing products</a:t>
            </a:r>
          </a:p>
          <a:p>
            <a:r>
              <a:rPr lang="en-US" sz="2400" dirty="0"/>
              <a:t>Repositioning requires changes in perception and usually changes in product features</a:t>
            </a:r>
          </a:p>
          <a:p>
            <a:r>
              <a:rPr lang="en-US" sz="2400" dirty="0"/>
              <a:t>Repositioning can be accomplished physically by changing the product, its price, or its distributors</a:t>
            </a:r>
          </a:p>
          <a:p>
            <a:r>
              <a:rPr lang="en-US" sz="2400" dirty="0"/>
              <a:t>A marketer may reposition a product by aiming it at a different target market</a:t>
            </a:r>
          </a:p>
          <a:p>
            <a:endParaRPr lang="en-US" dirty="0"/>
          </a:p>
        </p:txBody>
      </p:sp>
    </p:spTree>
    <p:extLst>
      <p:ext uri="{BB962C8B-B14F-4D97-AF65-F5344CB8AC3E}">
        <p14:creationId xmlns:p14="http://schemas.microsoft.com/office/powerpoint/2010/main" val="144617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B5A5-9164-4627-889C-9BC171124F4C}"/>
              </a:ext>
            </a:extLst>
          </p:cNvPr>
          <p:cNvSpPr>
            <a:spLocks noGrp="1"/>
          </p:cNvSpPr>
          <p:nvPr>
            <p:ph type="title"/>
          </p:nvPr>
        </p:nvSpPr>
        <p:spPr/>
        <p:txBody>
          <a:bodyPr/>
          <a:lstStyle/>
          <a:p>
            <a:r>
              <a:rPr lang="en-US" dirty="0"/>
              <a:t>Product Deletion </a:t>
            </a:r>
            <a:r>
              <a:rPr lang="en-US" sz="1800" dirty="0"/>
              <a:t>(slide 1 of 2)</a:t>
            </a:r>
            <a:endParaRPr lang="en-US" dirty="0"/>
          </a:p>
        </p:txBody>
      </p:sp>
      <p:sp>
        <p:nvSpPr>
          <p:cNvPr id="3" name="Text Placeholder 2">
            <a:extLst>
              <a:ext uri="{FF2B5EF4-FFF2-40B4-BE49-F238E27FC236}">
                <a16:creationId xmlns:a16="http://schemas.microsoft.com/office/drawing/2014/main" id="{05887AC1-CC3D-468E-AF53-CB0A47AC4560}"/>
              </a:ext>
            </a:extLst>
          </p:cNvPr>
          <p:cNvSpPr>
            <a:spLocks noGrp="1"/>
          </p:cNvSpPr>
          <p:nvPr>
            <p:ph type="body" sz="quarter" idx="17"/>
          </p:nvPr>
        </p:nvSpPr>
        <p:spPr/>
        <p:txBody>
          <a:bodyPr/>
          <a:lstStyle/>
          <a:p>
            <a:r>
              <a:rPr lang="en-US" sz="2400" b="1" dirty="0">
                <a:solidFill>
                  <a:srgbClr val="3083C5"/>
                </a:solidFill>
              </a:rPr>
              <a:t>Product deletion </a:t>
            </a:r>
            <a:r>
              <a:rPr lang="en-US" sz="2400" dirty="0"/>
              <a:t>– Eliminating a product from the product mix when it no longer satisfies a sufficient number of customers</a:t>
            </a:r>
          </a:p>
          <a:p>
            <a:pPr lvl="1"/>
            <a:r>
              <a:rPr lang="en-US" dirty="0"/>
              <a:t>A declining product reduces an organization’s profitability and drains resources that could be used to modify other products or develop new ones</a:t>
            </a:r>
          </a:p>
          <a:p>
            <a:pPr lvl="1"/>
            <a:r>
              <a:rPr lang="en-US" dirty="0"/>
              <a:t>A marginal product may require shorter production runs, which can increase per-unit production costs</a:t>
            </a:r>
          </a:p>
          <a:p>
            <a:pPr lvl="1"/>
            <a:r>
              <a:rPr lang="en-US" dirty="0"/>
              <a:t>When a dying product loses favor with customers, the negative feelings may transfer to some of the company’s other products</a:t>
            </a:r>
          </a:p>
          <a:p>
            <a:pPr lvl="1"/>
            <a:r>
              <a:rPr lang="en-US" dirty="0"/>
              <a:t>Product deletions may be met with opposition by management, salespeople, and other employees</a:t>
            </a:r>
          </a:p>
          <a:p>
            <a:endParaRPr lang="en-US" dirty="0"/>
          </a:p>
        </p:txBody>
      </p:sp>
    </p:spTree>
    <p:extLst>
      <p:ext uri="{BB962C8B-B14F-4D97-AF65-F5344CB8AC3E}">
        <p14:creationId xmlns:p14="http://schemas.microsoft.com/office/powerpoint/2010/main" val="2383032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A890-C3F9-4422-923A-A012352C5C3F}"/>
              </a:ext>
            </a:extLst>
          </p:cNvPr>
          <p:cNvSpPr>
            <a:spLocks noGrp="1"/>
          </p:cNvSpPr>
          <p:nvPr>
            <p:ph type="title"/>
          </p:nvPr>
        </p:nvSpPr>
        <p:spPr/>
        <p:txBody>
          <a:bodyPr/>
          <a:lstStyle/>
          <a:p>
            <a:r>
              <a:rPr lang="en-US" dirty="0"/>
              <a:t>Product Deletion </a:t>
            </a:r>
            <a:r>
              <a:rPr lang="en-US" sz="1800" dirty="0"/>
              <a:t>(slide 2 of 2)</a:t>
            </a:r>
            <a:endParaRPr lang="en-US" dirty="0"/>
          </a:p>
        </p:txBody>
      </p:sp>
      <p:sp>
        <p:nvSpPr>
          <p:cNvPr id="3" name="Text Placeholder 2">
            <a:extLst>
              <a:ext uri="{FF2B5EF4-FFF2-40B4-BE49-F238E27FC236}">
                <a16:creationId xmlns:a16="http://schemas.microsoft.com/office/drawing/2014/main" id="{2549AEAE-8979-408E-B990-BF1FD457E5C2}"/>
              </a:ext>
            </a:extLst>
          </p:cNvPr>
          <p:cNvSpPr>
            <a:spLocks noGrp="1"/>
          </p:cNvSpPr>
          <p:nvPr>
            <p:ph type="body" sz="quarter" idx="17"/>
          </p:nvPr>
        </p:nvSpPr>
        <p:spPr/>
        <p:txBody>
          <a:bodyPr/>
          <a:lstStyle/>
          <a:p>
            <a:r>
              <a:rPr lang="en-US" sz="2400" dirty="0"/>
              <a:t>A systematic review allows an organization to improve product performance and ascertain when to delete products</a:t>
            </a:r>
          </a:p>
          <a:p>
            <a:r>
              <a:rPr lang="en-US" sz="2400" dirty="0"/>
              <a:t>There are three basic ways to delete a product:</a:t>
            </a:r>
          </a:p>
          <a:p>
            <a:pPr lvl="1"/>
            <a:r>
              <a:rPr lang="en-US" i="1" dirty="0"/>
              <a:t>Phase-out</a:t>
            </a:r>
            <a:r>
              <a:rPr lang="en-US" dirty="0"/>
              <a:t> – Allows a product to decline without a change in the marketing strategy</a:t>
            </a:r>
          </a:p>
          <a:p>
            <a:pPr lvl="1"/>
            <a:r>
              <a:rPr lang="en-US" i="1" dirty="0"/>
              <a:t>Run-out </a:t>
            </a:r>
            <a:r>
              <a:rPr lang="en-US" dirty="0"/>
              <a:t>– Exploits any strengths left in the product</a:t>
            </a:r>
          </a:p>
          <a:p>
            <a:pPr lvl="1"/>
            <a:r>
              <a:rPr lang="en-US" i="1" dirty="0"/>
              <a:t>Immediate drop </a:t>
            </a:r>
            <a:r>
              <a:rPr lang="en-US" dirty="0"/>
              <a:t>– Used when losses are too great to prolong the product’s life</a:t>
            </a:r>
          </a:p>
          <a:p>
            <a:endParaRPr lang="en-US" dirty="0"/>
          </a:p>
        </p:txBody>
      </p:sp>
    </p:spTree>
    <p:extLst>
      <p:ext uri="{BB962C8B-B14F-4D97-AF65-F5344CB8AC3E}">
        <p14:creationId xmlns:p14="http://schemas.microsoft.com/office/powerpoint/2010/main" val="4196808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D73D-E296-4EA8-8362-AE6376670735}"/>
              </a:ext>
            </a:extLst>
          </p:cNvPr>
          <p:cNvSpPr>
            <a:spLocks noGrp="1"/>
          </p:cNvSpPr>
          <p:nvPr>
            <p:ph type="title"/>
          </p:nvPr>
        </p:nvSpPr>
        <p:spPr/>
        <p:txBody>
          <a:bodyPr/>
          <a:lstStyle/>
          <a:p>
            <a:r>
              <a:rPr lang="en-US" dirty="0"/>
              <a:t>Figure 12.5 – Product </a:t>
            </a:r>
            <a:br>
              <a:rPr lang="en-US" dirty="0"/>
            </a:br>
            <a:r>
              <a:rPr lang="en-US" dirty="0"/>
              <a:t>Deletion Process</a:t>
            </a:r>
          </a:p>
        </p:txBody>
      </p:sp>
      <p:pic>
        <p:nvPicPr>
          <p:cNvPr id="6" name="Picture Placeholder 5" descr="A 5 level horizontal organization chart with a caption that reads, Product Deletion Process. Each rectangle in the chart has one or more arrows emanating from its right side to left side of a rectangle or rectangles to its right. From left to right, the rectangles are. First level, A single rectangle labeled, Product line review. Second level, a single rectangle labeled, Deletion analysis. Third level, a single rectangle labeled Deletion decision. Fourth level, two rectangles labeled Return to the line, and Delete. Fifth level, three rectangles labeled, Phase out, Run out, and Immediate drop. The rectangles in last level are only connected to Delete in the previous level.">
            <a:extLst>
              <a:ext uri="{FF2B5EF4-FFF2-40B4-BE49-F238E27FC236}">
                <a16:creationId xmlns:a16="http://schemas.microsoft.com/office/drawing/2014/main" id="{1F369209-EB1C-4EFE-A878-FA47E78204FC}"/>
              </a:ext>
            </a:extLst>
          </p:cNvPr>
          <p:cNvPicPr>
            <a:picLocks noGrp="1" noChangeAspect="1"/>
          </p:cNvPicPr>
          <p:nvPr>
            <p:ph type="pic" sz="quarter" idx="10"/>
          </p:nvPr>
        </p:nvPicPr>
        <p:blipFill>
          <a:blip r:embed="rId2"/>
          <a:stretch>
            <a:fillRect/>
          </a:stretch>
        </p:blipFill>
        <p:spPr>
          <a:xfrm>
            <a:off x="1194458" y="1491288"/>
            <a:ext cx="9803083" cy="3875424"/>
          </a:xfrm>
        </p:spPr>
      </p:pic>
    </p:spTree>
    <p:extLst>
      <p:ext uri="{BB962C8B-B14F-4D97-AF65-F5344CB8AC3E}">
        <p14:creationId xmlns:p14="http://schemas.microsoft.com/office/powerpoint/2010/main" val="935601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D47-9C65-4F32-8DE9-8237885E013F}"/>
              </a:ext>
            </a:extLst>
          </p:cNvPr>
          <p:cNvSpPr>
            <a:spLocks noGrp="1"/>
          </p:cNvSpPr>
          <p:nvPr>
            <p:ph type="title"/>
          </p:nvPr>
        </p:nvSpPr>
        <p:spPr/>
        <p:txBody>
          <a:bodyPr/>
          <a:lstStyle/>
          <a:p>
            <a:r>
              <a:rPr lang="en-US" dirty="0"/>
              <a:t>Organizing to Develop </a:t>
            </a:r>
            <a:br>
              <a:rPr lang="en-US" dirty="0"/>
            </a:br>
            <a:r>
              <a:rPr lang="en-US" dirty="0"/>
              <a:t>and Manage Products</a:t>
            </a:r>
          </a:p>
        </p:txBody>
      </p:sp>
      <p:sp>
        <p:nvSpPr>
          <p:cNvPr id="3" name="Text Placeholder 2">
            <a:extLst>
              <a:ext uri="{FF2B5EF4-FFF2-40B4-BE49-F238E27FC236}">
                <a16:creationId xmlns:a16="http://schemas.microsoft.com/office/drawing/2014/main" id="{48A2A5EB-08BF-4F53-AF00-1F0CABBA9450}"/>
              </a:ext>
            </a:extLst>
          </p:cNvPr>
          <p:cNvSpPr>
            <a:spLocks noGrp="1"/>
          </p:cNvSpPr>
          <p:nvPr>
            <p:ph type="body" sz="quarter" idx="17"/>
          </p:nvPr>
        </p:nvSpPr>
        <p:spPr/>
        <p:txBody>
          <a:bodyPr/>
          <a:lstStyle/>
          <a:p>
            <a:r>
              <a:rPr lang="en-US" sz="2400" b="1" dirty="0">
                <a:solidFill>
                  <a:srgbClr val="3083C5"/>
                </a:solidFill>
              </a:rPr>
              <a:t>Product manager </a:t>
            </a:r>
            <a:r>
              <a:rPr lang="en-US" sz="2400" dirty="0"/>
              <a:t>– The person within an organization who is responsible for a product, a product line, or several distinct products that make up a group</a:t>
            </a:r>
          </a:p>
          <a:p>
            <a:r>
              <a:rPr lang="en-US" sz="2400" b="1" dirty="0">
                <a:solidFill>
                  <a:srgbClr val="3083C5"/>
                </a:solidFill>
              </a:rPr>
              <a:t>Brand manager </a:t>
            </a:r>
            <a:r>
              <a:rPr lang="en-US" sz="2400" dirty="0"/>
              <a:t>– The person responsible for a single brand</a:t>
            </a:r>
          </a:p>
          <a:p>
            <a:r>
              <a:rPr lang="en-US" sz="2400" b="1" dirty="0">
                <a:solidFill>
                  <a:srgbClr val="3083C5"/>
                </a:solidFill>
              </a:rPr>
              <a:t>Market manager </a:t>
            </a:r>
            <a:r>
              <a:rPr lang="en-US" sz="2400" dirty="0"/>
              <a:t>– The person responsible for managing the marketing activities that serve a particular group of customers</a:t>
            </a:r>
          </a:p>
          <a:p>
            <a:r>
              <a:rPr lang="en-US" sz="2400" b="1" dirty="0">
                <a:solidFill>
                  <a:srgbClr val="3083C5"/>
                </a:solidFill>
              </a:rPr>
              <a:t>Venture team </a:t>
            </a:r>
            <a:r>
              <a:rPr lang="en-US" sz="2400" dirty="0"/>
              <a:t>– A cross-functional group that creates entirely new products that may be aimed at new markets</a:t>
            </a:r>
          </a:p>
          <a:p>
            <a:endParaRPr lang="en-US" dirty="0"/>
          </a:p>
        </p:txBody>
      </p:sp>
    </p:spTree>
    <p:extLst>
      <p:ext uri="{BB962C8B-B14F-4D97-AF65-F5344CB8AC3E}">
        <p14:creationId xmlns:p14="http://schemas.microsoft.com/office/powerpoint/2010/main" val="2033452310"/>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9BA192-EF86-48DF-982C-2C526A268392}">
  <ds:schemaRefs>
    <ds:schemaRef ds:uri="http://schemas.microsoft.com/office/infopath/2007/PartnerControls"/>
    <ds:schemaRef ds:uri="http://purl.org/dc/terms/"/>
    <ds:schemaRef ds:uri="105CED8A-AF0E-4AD8-9238-2F7FF36232F4"/>
    <ds:schemaRef ds:uri="http://schemas.microsoft.com/office/2006/documentManagement/types"/>
    <ds:schemaRef ds:uri="http://schemas.openxmlformats.org/package/2006/metadata/core-properties"/>
    <ds:schemaRef ds:uri="d5280b9f-0d25-4ffb-96bc-3c5ae659ff52"/>
    <ds:schemaRef ds:uri="105ced8a-af0e-4ad8-9238-2f7ff36232f4"/>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145</TotalTime>
  <Words>2580</Words>
  <Application>Microsoft Office PowerPoint</Application>
  <PresentationFormat>Widescreen</PresentationFormat>
  <Paragraphs>234</Paragraphs>
  <Slides>37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Arial</vt:lpstr>
      <vt:lpstr>Calibri</vt:lpstr>
      <vt:lpstr>Helvetica</vt:lpstr>
      <vt:lpstr>LucidaGrande</vt:lpstr>
      <vt:lpstr>Open Sans</vt:lpstr>
      <vt:lpstr>Summer Font</vt:lpstr>
      <vt:lpstr>Office Theme</vt:lpstr>
      <vt:lpstr>Developing and Managing Products </vt:lpstr>
      <vt:lpstr>Learning Objectives</vt:lpstr>
      <vt:lpstr>Developing and Managing Products</vt:lpstr>
      <vt:lpstr>Managing Existing Products</vt:lpstr>
      <vt:lpstr>Line Extensions</vt:lpstr>
      <vt:lpstr>Product Modifications</vt:lpstr>
      <vt:lpstr>Developing New Products (slide 1 of 2)</vt:lpstr>
      <vt:lpstr>Developing New Products (slide 2 of 2)</vt:lpstr>
      <vt:lpstr>Figure 12.1 – Phases of New-Product Development</vt:lpstr>
      <vt:lpstr>Idea Generation</vt:lpstr>
      <vt:lpstr>Screening</vt:lpstr>
      <vt:lpstr>Concept Testing</vt:lpstr>
      <vt:lpstr>Figure 12.2 – Concept Test for a Tick and Flea Control Product</vt:lpstr>
      <vt:lpstr>Business Analysis</vt:lpstr>
      <vt:lpstr>Product Development (slide 1 of 2)</vt:lpstr>
      <vt:lpstr>Product Development (slide 2 of 2)</vt:lpstr>
      <vt:lpstr>Test Marketing (slide 1 of 3)</vt:lpstr>
      <vt:lpstr>Test Marketing (slide 2 of 3)</vt:lpstr>
      <vt:lpstr>Table 12.1 – Popular Test Markets in the United States</vt:lpstr>
      <vt:lpstr>Test Marketing (slide 3 of 3)</vt:lpstr>
      <vt:lpstr>Commercialization (slide 1 of 3)</vt:lpstr>
      <vt:lpstr>Figure 12.3 – Stages of Expansion into a National Market during Commercialization</vt:lpstr>
      <vt:lpstr>Commercialization (slide 2 of 3)</vt:lpstr>
      <vt:lpstr>Commercialization (slide 3 of 3)</vt:lpstr>
      <vt:lpstr>Product Differentiation through Quality,  Design, and Support Services</vt:lpstr>
      <vt:lpstr>Product Quality</vt:lpstr>
      <vt:lpstr>Product Design and Features</vt:lpstr>
      <vt:lpstr>Product Support Services</vt:lpstr>
      <vt:lpstr>Product Positioning</vt:lpstr>
      <vt:lpstr>Perceptual Mapping</vt:lpstr>
      <vt:lpstr>Figure 12.4 – Hypothetical Perceptual Map for Pain Relievers</vt:lpstr>
      <vt:lpstr>Bases for Positioning</vt:lpstr>
      <vt:lpstr>Repositioning</vt:lpstr>
      <vt:lpstr>Product Deletion (slide 1 of 2)</vt:lpstr>
      <vt:lpstr>Product Deletion (slide 2 of 2)</vt:lpstr>
      <vt:lpstr>Figure 12.5 – Product  Deletion Process</vt:lpstr>
      <vt:lpstr>Organizing to Develop  and Manage Products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17</cp:revision>
  <cp:lastPrinted>2016-10-03T15:29:39Z</cp:lastPrinted>
  <dcterms:created xsi:type="dcterms:W3CDTF">2017-12-08T21:17:47Z</dcterms:created>
  <dcterms:modified xsi:type="dcterms:W3CDTF">2018-11-26T16:37:14Z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