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264" r:id="rId5"/>
    <p:sldId id="257" r:id="rId6"/>
    <p:sldId id="265" r:id="rId7"/>
    <p:sldId id="269" r:id="rId8"/>
    <p:sldId id="311" r:id="rId9"/>
    <p:sldId id="271" r:id="rId10"/>
    <p:sldId id="312" r:id="rId11"/>
    <p:sldId id="273" r:id="rId12"/>
    <p:sldId id="274" r:id="rId13"/>
    <p:sldId id="275" r:id="rId14"/>
    <p:sldId id="276" r:id="rId15"/>
    <p:sldId id="277" r:id="rId16"/>
    <p:sldId id="278" r:id="rId17"/>
    <p:sldId id="313" r:id="rId18"/>
    <p:sldId id="314" r:id="rId19"/>
    <p:sldId id="282" r:id="rId20"/>
    <p:sldId id="283" r:id="rId21"/>
    <p:sldId id="284" r:id="rId22"/>
    <p:sldId id="285" r:id="rId23"/>
    <p:sldId id="286" r:id="rId24"/>
    <p:sldId id="287" r:id="rId25"/>
    <p:sldId id="288" r:id="rId26"/>
    <p:sldId id="291" r:id="rId27"/>
    <p:sldId id="315" r:id="rId28"/>
    <p:sldId id="316" r:id="rId29"/>
    <p:sldId id="294" r:id="rId30"/>
    <p:sldId id="295" r:id="rId31"/>
    <p:sldId id="317" r:id="rId32"/>
    <p:sldId id="297" r:id="rId33"/>
    <p:sldId id="298" r:id="rId34"/>
    <p:sldId id="299" r:id="rId35"/>
    <p:sldId id="300" r:id="rId36"/>
    <p:sldId id="301" r:id="rId37"/>
    <p:sldId id="318" r:id="rId38"/>
    <p:sldId id="303" r:id="rId39"/>
    <p:sldId id="304" r:id="rId40"/>
    <p:sldId id="305" r:id="rId41"/>
    <p:sldId id="306" r:id="rId42"/>
    <p:sldId id="307" r:id="rId4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86433" autoAdjust="0"/>
  </p:normalViewPr>
  <p:slideViewPr>
    <p:cSldViewPr snapToGrid="0" snapToObjects="1">
      <p:cViewPr varScale="1">
        <p:scale>
          <a:sx n="102" d="100"/>
          <a:sy n="102" d="100"/>
        </p:scale>
        <p:origin x="132"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11/29/2018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13</a:t>
            </a:r>
          </a:p>
        </p:txBody>
      </p:sp>
      <p:sp>
        <p:nvSpPr>
          <p:cNvPr id="5" name="Title 4"/>
          <p:cNvSpPr>
            <a:spLocks noGrp="1"/>
          </p:cNvSpPr>
          <p:nvPr>
            <p:ph type="title"/>
          </p:nvPr>
        </p:nvSpPr>
        <p:spPr>
          <a:xfrm>
            <a:off x="4798480" y="4153509"/>
            <a:ext cx="6402684" cy="672105"/>
          </a:xfrm>
        </p:spPr>
        <p:txBody>
          <a:bodyPr/>
          <a:lstStyle/>
          <a:p>
            <a:r>
              <a:rPr lang="en-US" sz="3200" dirty="0"/>
              <a:t>Service Marketing</a:t>
            </a:r>
            <a:br>
              <a:rPr lang="en-US" sz="3200" dirty="0"/>
            </a:br>
            <a:br>
              <a:rPr lang="en-US" sz="3200" dirty="0"/>
            </a:br>
            <a:endParaRPr lang="en-US" dirty="0"/>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320800" indent="-1320800">
              <a:tabLst>
                <a:tab pos="1320800" algn="l"/>
              </a:tabLst>
            </a:pPr>
            <a:r>
              <a:rPr lang="en-US" b="1" dirty="0">
                <a:solidFill>
                  <a:srgbClr val="3083C5"/>
                </a:solidFill>
              </a:rPr>
              <a:t>LO 13-1</a:t>
            </a:r>
            <a:r>
              <a:rPr lang="en-US" dirty="0"/>
              <a:t>	Discuss the growth and importance of services.</a:t>
            </a:r>
          </a:p>
          <a:p>
            <a:pPr marL="1320800" indent="-1320800">
              <a:tabLst>
                <a:tab pos="1320800" algn="l"/>
              </a:tabLst>
            </a:pPr>
            <a:r>
              <a:rPr lang="en-US" b="1" dirty="0">
                <a:solidFill>
                  <a:srgbClr val="3083C5"/>
                </a:solidFill>
              </a:rPr>
              <a:t>LO 13-2</a:t>
            </a:r>
            <a:r>
              <a:rPr lang="en-US" dirty="0"/>
              <a:t>	Identify the characteristics of services that differentiate them from goods.</a:t>
            </a:r>
          </a:p>
          <a:p>
            <a:pPr marL="1320800" indent="-1320800">
              <a:tabLst>
                <a:tab pos="1320800" algn="l"/>
              </a:tabLst>
            </a:pPr>
            <a:r>
              <a:rPr lang="en-US" b="1" dirty="0">
                <a:solidFill>
                  <a:srgbClr val="3083C5"/>
                </a:solidFill>
              </a:rPr>
              <a:t>LO 13-3</a:t>
            </a:r>
            <a:r>
              <a:rPr lang="en-US" dirty="0"/>
              <a:t>	Analyze how the characteristics of services influence the development of marketing mixes for services.</a:t>
            </a:r>
          </a:p>
          <a:p>
            <a:pPr marL="1320800" indent="-1320800">
              <a:tabLst>
                <a:tab pos="1320800" algn="l"/>
              </a:tabLst>
            </a:pPr>
            <a:r>
              <a:rPr lang="en-US" b="1" dirty="0">
                <a:solidFill>
                  <a:srgbClr val="3083C5"/>
                </a:solidFill>
              </a:rPr>
              <a:t>LO 13-4</a:t>
            </a:r>
            <a:r>
              <a:rPr lang="en-US" dirty="0"/>
              <a:t>	Explain the importance of service quality and explain how to deliver exceptional service quality.</a:t>
            </a:r>
          </a:p>
          <a:p>
            <a:pPr marL="1320800" indent="-1320800">
              <a:tabLst>
                <a:tab pos="1320800" algn="l"/>
              </a:tabLst>
            </a:pPr>
            <a:r>
              <a:rPr lang="en-US" b="1" dirty="0">
                <a:solidFill>
                  <a:srgbClr val="3083C5"/>
                </a:solidFill>
              </a:rPr>
              <a:t>LO 13-5</a:t>
            </a:r>
            <a:r>
              <a:rPr lang="en-US" dirty="0"/>
              <a:t>	Describe the nature of nonprofit marketing.</a:t>
            </a:r>
          </a:p>
          <a:p>
            <a:endParaRPr lang="en-US" dirty="0"/>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Growth and Importance </a:t>
            </a:r>
            <a:br>
              <a:rPr lang="en-US" dirty="0"/>
            </a:br>
            <a:r>
              <a:rPr lang="en-US" dirty="0"/>
              <a:t>of Services </a:t>
            </a:r>
            <a:r>
              <a:rPr lang="en-US" sz="1800" dirty="0"/>
              <a:t>(slide 1 of 2)</a:t>
            </a:r>
            <a:endParaRPr lang="en-US" dirty="0"/>
          </a:p>
        </p:txBody>
      </p:sp>
      <p:sp>
        <p:nvSpPr>
          <p:cNvPr id="2" name="Text Placeholder 1"/>
          <p:cNvSpPr>
            <a:spLocks noGrp="1"/>
          </p:cNvSpPr>
          <p:nvPr>
            <p:ph type="body" sz="quarter" idx="17"/>
          </p:nvPr>
        </p:nvSpPr>
        <p:spPr>
          <a:xfrm>
            <a:off x="743576" y="1638299"/>
            <a:ext cx="10711543" cy="4088733"/>
          </a:xfrm>
        </p:spPr>
        <p:txBody>
          <a:bodyPr>
            <a:normAutofit/>
          </a:bodyPr>
          <a:lstStyle/>
          <a:p>
            <a:r>
              <a:rPr lang="en-US" sz="2400" dirty="0"/>
              <a:t>A service is an intangible product that involves a deed, a performance, or an effort that cannot be physically performed</a:t>
            </a:r>
          </a:p>
          <a:p>
            <a:r>
              <a:rPr lang="en-US" sz="2400" dirty="0"/>
              <a:t>Services are usually provided through the application of human and/or mechanical efforts that are directed at people or objects</a:t>
            </a:r>
          </a:p>
          <a:p>
            <a:r>
              <a:rPr lang="en-US" sz="2400" dirty="0"/>
              <a:t>More than one-half of new businesses in the United States are service businesses, and service employment is expected to continue to grow</a:t>
            </a:r>
          </a:p>
          <a:p>
            <a:pPr lvl="1"/>
            <a:r>
              <a:rPr lang="en-US" b="1" dirty="0" err="1">
                <a:solidFill>
                  <a:srgbClr val="3083C5"/>
                </a:solidFill>
              </a:rPr>
              <a:t>Homesourcing</a:t>
            </a:r>
            <a:r>
              <a:rPr lang="en-US" dirty="0">
                <a:solidFill>
                  <a:srgbClr val="3083C5"/>
                </a:solidFill>
              </a:rPr>
              <a:t> </a:t>
            </a:r>
            <a:r>
              <a:rPr lang="en-US" dirty="0"/>
              <a:t>– A practice whereby customer contact jobs are outsourced into </a:t>
            </a:r>
            <a:br>
              <a:rPr lang="en-US" dirty="0"/>
            </a:br>
            <a:r>
              <a:rPr lang="en-US" dirty="0"/>
              <a:t>workers’ homes</a:t>
            </a:r>
          </a:p>
          <a:p>
            <a:r>
              <a:rPr lang="en-US" sz="2400" dirty="0"/>
              <a:t>Long-term economic growth, lifestyle changes, and technology have been major catalysts in the growth of consumer services</a:t>
            </a:r>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Growth and Importance </a:t>
            </a:r>
            <a:br>
              <a:rPr lang="en-US" dirty="0"/>
            </a:br>
            <a:r>
              <a:rPr lang="en-US" dirty="0"/>
              <a:t>of Services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dirty="0"/>
              <a:t>The growth in business services can be attributed to the increasingly complex, specialized, and competitive business environment</a:t>
            </a:r>
          </a:p>
          <a:p>
            <a:r>
              <a:rPr lang="en-US" sz="2400" dirty="0"/>
              <a:t>Services as products should not be confused with the related topic of customer service</a:t>
            </a:r>
          </a:p>
          <a:p>
            <a:pPr lvl="1"/>
            <a:r>
              <a:rPr lang="en-US" dirty="0"/>
              <a:t>Customer service involves any human, mechanical, or electronic activity that adds value to the product</a:t>
            </a:r>
          </a:p>
          <a:p>
            <a:pPr lvl="1"/>
            <a:r>
              <a:rPr lang="en-US" dirty="0"/>
              <a:t>Although customer service is a part of the marketing of goods, service marketers also provide customer services</a:t>
            </a:r>
          </a:p>
          <a:p>
            <a:endParaRPr lang="en-US" dirty="0"/>
          </a:p>
        </p:txBody>
      </p:sp>
    </p:spTree>
    <p:extLst>
      <p:ext uri="{BB962C8B-B14F-4D97-AF65-F5344CB8AC3E}">
        <p14:creationId xmlns:p14="http://schemas.microsoft.com/office/powerpoint/2010/main" val="166433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6F2F-8D26-4AE8-9126-B3DD41F3A68F}"/>
              </a:ext>
            </a:extLst>
          </p:cNvPr>
          <p:cNvSpPr>
            <a:spLocks noGrp="1"/>
          </p:cNvSpPr>
          <p:nvPr>
            <p:ph type="title"/>
          </p:nvPr>
        </p:nvSpPr>
        <p:spPr/>
        <p:txBody>
          <a:bodyPr/>
          <a:lstStyle/>
          <a:p>
            <a:r>
              <a:rPr lang="en-US" dirty="0"/>
              <a:t>Characteristics of Services</a:t>
            </a:r>
          </a:p>
        </p:txBody>
      </p:sp>
      <p:sp>
        <p:nvSpPr>
          <p:cNvPr id="3" name="Text Placeholder 2">
            <a:extLst>
              <a:ext uri="{FF2B5EF4-FFF2-40B4-BE49-F238E27FC236}">
                <a16:creationId xmlns:a16="http://schemas.microsoft.com/office/drawing/2014/main" id="{44503D09-60FA-4D93-AFBB-52CB5D448151}"/>
              </a:ext>
            </a:extLst>
          </p:cNvPr>
          <p:cNvSpPr>
            <a:spLocks noGrp="1"/>
          </p:cNvSpPr>
          <p:nvPr>
            <p:ph type="body" sz="quarter" idx="17"/>
          </p:nvPr>
        </p:nvSpPr>
        <p:spPr/>
        <p:txBody>
          <a:bodyPr/>
          <a:lstStyle/>
          <a:p>
            <a:r>
              <a:rPr lang="en-US" dirty="0"/>
              <a:t>Intangibility</a:t>
            </a:r>
          </a:p>
          <a:p>
            <a:r>
              <a:rPr lang="en-US" dirty="0"/>
              <a:t>Inseparability of production and consumption</a:t>
            </a:r>
          </a:p>
          <a:p>
            <a:r>
              <a:rPr lang="en-US" dirty="0"/>
              <a:t>Perishability</a:t>
            </a:r>
          </a:p>
          <a:p>
            <a:r>
              <a:rPr lang="en-US" dirty="0"/>
              <a:t>Heterogeneity</a:t>
            </a:r>
          </a:p>
          <a:p>
            <a:r>
              <a:rPr lang="en-US" dirty="0"/>
              <a:t>Client-based relationships</a:t>
            </a:r>
          </a:p>
          <a:p>
            <a:r>
              <a:rPr lang="en-US" dirty="0"/>
              <a:t>Customer contact</a:t>
            </a:r>
          </a:p>
        </p:txBody>
      </p:sp>
    </p:spTree>
    <p:extLst>
      <p:ext uri="{BB962C8B-B14F-4D97-AF65-F5344CB8AC3E}">
        <p14:creationId xmlns:p14="http://schemas.microsoft.com/office/powerpoint/2010/main" val="176388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Intangibility</a:t>
            </a:r>
          </a:p>
        </p:txBody>
      </p:sp>
      <p:sp>
        <p:nvSpPr>
          <p:cNvPr id="2" name="Text Placeholder 1"/>
          <p:cNvSpPr>
            <a:spLocks noGrp="1"/>
          </p:cNvSpPr>
          <p:nvPr>
            <p:ph type="body" sz="quarter" idx="17"/>
          </p:nvPr>
        </p:nvSpPr>
        <p:spPr/>
        <p:txBody>
          <a:bodyPr/>
          <a:lstStyle/>
          <a:p>
            <a:r>
              <a:rPr lang="en-US" sz="2400" b="1" dirty="0">
                <a:solidFill>
                  <a:srgbClr val="3083C5"/>
                </a:solidFill>
              </a:rPr>
              <a:t>Intangibility</a:t>
            </a:r>
            <a:r>
              <a:rPr lang="en-US" sz="2400" dirty="0"/>
              <a:t> – The characteristic that a service is not physical and cannot be perceived by the senses</a:t>
            </a:r>
          </a:p>
          <a:p>
            <a:pPr lvl="1"/>
            <a:r>
              <a:rPr lang="en-US" dirty="0"/>
              <a:t>Is the major characteristic that distinguishes a service from a good</a:t>
            </a:r>
          </a:p>
          <a:p>
            <a:pPr lvl="2"/>
            <a:r>
              <a:rPr lang="en-US" dirty="0"/>
              <a:t>Services cannot be physically possessed</a:t>
            </a:r>
          </a:p>
          <a:p>
            <a:pPr lvl="1"/>
            <a:r>
              <a:rPr lang="en-US" dirty="0"/>
              <a:t>The level of intangibility of a service increases the overall importance of the brand image when a consumer is deciding which to purchase</a:t>
            </a:r>
          </a:p>
          <a:p>
            <a:pPr lvl="1"/>
            <a:endParaRPr lang="en-US" dirty="0"/>
          </a:p>
        </p:txBody>
      </p:sp>
    </p:spTree>
    <p:extLst>
      <p:ext uri="{BB962C8B-B14F-4D97-AF65-F5344CB8AC3E}">
        <p14:creationId xmlns:p14="http://schemas.microsoft.com/office/powerpoint/2010/main" val="408451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6B4E-E026-4793-AC52-BEF2F84AE18D}"/>
              </a:ext>
            </a:extLst>
          </p:cNvPr>
          <p:cNvSpPr>
            <a:spLocks noGrp="1"/>
          </p:cNvSpPr>
          <p:nvPr>
            <p:ph type="title"/>
          </p:nvPr>
        </p:nvSpPr>
        <p:spPr/>
        <p:txBody>
          <a:bodyPr/>
          <a:lstStyle/>
          <a:p>
            <a:r>
              <a:rPr lang="en-US" dirty="0"/>
              <a:t>Figure 13.1 – The </a:t>
            </a:r>
            <a:br>
              <a:rPr lang="en-US" dirty="0"/>
            </a:br>
            <a:r>
              <a:rPr lang="en-US" dirty="0"/>
              <a:t>Tangibility Continuum</a:t>
            </a:r>
          </a:p>
        </p:txBody>
      </p:sp>
      <p:pic>
        <p:nvPicPr>
          <p:cNvPr id="6" name="Picture Placeholder 5" descr="A series of 9 rectangles are arranged as steps descending from the upper left down to the lower right is captioned, Then tangibility continuum. At the midpoint of the steps is a left facing arrow that is labeled, Good dominant products, tangible, and a right facing arrow is labeled, service dominant products, intangible. Beginning with the top rectangle and proceeding downward and rightward, the rectangles are labeled. Sugar, house, Automobile, custom made clothing restaurant dining experience, air travel, health care ad agency services, and education.">
            <a:extLst>
              <a:ext uri="{FF2B5EF4-FFF2-40B4-BE49-F238E27FC236}">
                <a16:creationId xmlns:a16="http://schemas.microsoft.com/office/drawing/2014/main" id="{70A7F2C5-73FC-4C48-88ED-38DEED689278}"/>
              </a:ext>
            </a:extLst>
          </p:cNvPr>
          <p:cNvPicPr>
            <a:picLocks noGrp="1" noChangeAspect="1"/>
          </p:cNvPicPr>
          <p:nvPr>
            <p:ph type="pic" sz="quarter" idx="10"/>
          </p:nvPr>
        </p:nvPicPr>
        <p:blipFill>
          <a:blip r:embed="rId2"/>
          <a:stretch>
            <a:fillRect/>
          </a:stretch>
        </p:blipFill>
        <p:spPr>
          <a:xfrm>
            <a:off x="1670112" y="1444664"/>
            <a:ext cx="8851776" cy="4814492"/>
          </a:xfrm>
        </p:spPr>
      </p:pic>
    </p:spTree>
    <p:extLst>
      <p:ext uri="{BB962C8B-B14F-4D97-AF65-F5344CB8AC3E}">
        <p14:creationId xmlns:p14="http://schemas.microsoft.com/office/powerpoint/2010/main" val="938298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Inseparability of Production </a:t>
            </a:r>
            <a:br>
              <a:rPr lang="en-US" dirty="0"/>
            </a:br>
            <a:r>
              <a:rPr lang="en-US" dirty="0"/>
              <a:t>and Consumption </a:t>
            </a:r>
            <a:r>
              <a:rPr lang="en-US" sz="1800" dirty="0"/>
              <a:t>(slide 1 of 2)</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Inseparability</a:t>
            </a:r>
            <a:r>
              <a:rPr lang="en-US" sz="2400" dirty="0"/>
              <a:t> – The quality of being produced and consumed at the same time</a:t>
            </a:r>
          </a:p>
          <a:p>
            <a:r>
              <a:rPr lang="en-US" sz="2400" dirty="0"/>
              <a:t>Production of a service cannot be separated from its consumption by customers</a:t>
            </a:r>
          </a:p>
          <a:p>
            <a:r>
              <a:rPr lang="en-US" sz="2400" dirty="0"/>
              <a:t>Customers must be present at the consumption of the service and cannot take the service home</a:t>
            </a:r>
          </a:p>
          <a:p>
            <a:r>
              <a:rPr lang="en-US" sz="2400" dirty="0"/>
              <a:t>Implies a shared responsibility between the customer and service provider</a:t>
            </a:r>
          </a:p>
          <a:p>
            <a:endParaRPr lang="en-US" dirty="0"/>
          </a:p>
        </p:txBody>
      </p:sp>
    </p:spTree>
    <p:extLst>
      <p:ext uri="{BB962C8B-B14F-4D97-AF65-F5344CB8AC3E}">
        <p14:creationId xmlns:p14="http://schemas.microsoft.com/office/powerpoint/2010/main" val="209597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Perishability</a:t>
            </a:r>
          </a:p>
        </p:txBody>
      </p:sp>
      <p:sp>
        <p:nvSpPr>
          <p:cNvPr id="2" name="Text Placeholder 1"/>
          <p:cNvSpPr>
            <a:spLocks noGrp="1"/>
          </p:cNvSpPr>
          <p:nvPr>
            <p:ph type="body" sz="quarter" idx="17"/>
          </p:nvPr>
        </p:nvSpPr>
        <p:spPr/>
        <p:txBody>
          <a:bodyPr/>
          <a:lstStyle/>
          <a:p>
            <a:r>
              <a:rPr lang="en-US" sz="2400" b="1" dirty="0">
                <a:solidFill>
                  <a:srgbClr val="3083C5"/>
                </a:solidFill>
              </a:rPr>
              <a:t>Perishability</a:t>
            </a:r>
            <a:r>
              <a:rPr lang="en-US" sz="2400" dirty="0"/>
              <a:t> – The inability of unused service capacity to be stored for future use</a:t>
            </a:r>
          </a:p>
          <a:p>
            <a:r>
              <a:rPr lang="en-US" sz="2400" dirty="0"/>
              <a:t>Service marketers face several hurdles in trying to balance supply and demand</a:t>
            </a:r>
          </a:p>
          <a:p>
            <a:pPr lvl="1"/>
            <a:r>
              <a:rPr lang="en-US" dirty="0"/>
              <a:t>Goods marketers can handle the supply–demand problem through production scheduling and inventory techniques</a:t>
            </a:r>
          </a:p>
          <a:p>
            <a:endParaRPr lang="en-US" dirty="0"/>
          </a:p>
        </p:txBody>
      </p:sp>
    </p:spTree>
    <p:extLst>
      <p:ext uri="{BB962C8B-B14F-4D97-AF65-F5344CB8AC3E}">
        <p14:creationId xmlns:p14="http://schemas.microsoft.com/office/powerpoint/2010/main" val="115087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Heterogeneity</a:t>
            </a:r>
          </a:p>
        </p:txBody>
      </p:sp>
      <p:sp>
        <p:nvSpPr>
          <p:cNvPr id="2" name="Text Placeholder 1"/>
          <p:cNvSpPr>
            <a:spLocks noGrp="1"/>
          </p:cNvSpPr>
          <p:nvPr>
            <p:ph type="body" sz="quarter" idx="17"/>
          </p:nvPr>
        </p:nvSpPr>
        <p:spPr/>
        <p:txBody>
          <a:bodyPr/>
          <a:lstStyle/>
          <a:p>
            <a:r>
              <a:rPr lang="en-US" sz="2400" b="1" dirty="0">
                <a:solidFill>
                  <a:srgbClr val="3083C5"/>
                </a:solidFill>
              </a:rPr>
              <a:t>Heterogeneity</a:t>
            </a:r>
            <a:r>
              <a:rPr lang="en-US" sz="2400" dirty="0"/>
              <a:t> – Variation in quality</a:t>
            </a:r>
          </a:p>
          <a:p>
            <a:r>
              <a:rPr lang="en-US" sz="2400" dirty="0"/>
              <a:t>Because of the nature of human behavior, it is very difficult for service providers to maintain a consistent quality of service delivery</a:t>
            </a:r>
          </a:p>
          <a:p>
            <a:pPr lvl="1"/>
            <a:r>
              <a:rPr lang="en-US" dirty="0"/>
              <a:t>Although many service problems are one-time events that cannot be predicted or controlled ahead of time, employee training and the establishment of standard procedures can help increase consistency and reliability</a:t>
            </a:r>
          </a:p>
          <a:p>
            <a:r>
              <a:rPr lang="en-US" sz="2400" dirty="0"/>
              <a:t>Heterogeneity usually increases as the degree of labor intensiveness increases</a:t>
            </a:r>
          </a:p>
          <a:p>
            <a:pPr lvl="1"/>
            <a:r>
              <a:rPr lang="en-US" dirty="0"/>
              <a:t>Equipment-based services have greater homogeneity than people-based services</a:t>
            </a:r>
          </a:p>
          <a:p>
            <a:endParaRPr lang="en-US" dirty="0"/>
          </a:p>
        </p:txBody>
      </p:sp>
    </p:spTree>
    <p:extLst>
      <p:ext uri="{BB962C8B-B14F-4D97-AF65-F5344CB8AC3E}">
        <p14:creationId xmlns:p14="http://schemas.microsoft.com/office/powerpoint/2010/main" val="86737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Client-Based Relationships</a:t>
            </a:r>
          </a:p>
        </p:txBody>
      </p:sp>
      <p:sp>
        <p:nvSpPr>
          <p:cNvPr id="2" name="Text Placeholder 1"/>
          <p:cNvSpPr>
            <a:spLocks noGrp="1"/>
          </p:cNvSpPr>
          <p:nvPr>
            <p:ph type="body" sz="quarter" idx="17"/>
          </p:nvPr>
        </p:nvSpPr>
        <p:spPr/>
        <p:txBody>
          <a:bodyPr/>
          <a:lstStyle/>
          <a:p>
            <a:r>
              <a:rPr lang="en-US" sz="2400" b="1" dirty="0">
                <a:solidFill>
                  <a:srgbClr val="3083C5"/>
                </a:solidFill>
              </a:rPr>
              <a:t>Client-based relationships </a:t>
            </a:r>
            <a:r>
              <a:rPr lang="en-US" sz="2400" dirty="0"/>
              <a:t>– Interactions that result in satisfied customers who use a service repeatedly over time</a:t>
            </a:r>
          </a:p>
          <a:p>
            <a:pPr lvl="1"/>
            <a:r>
              <a:rPr lang="en-US" dirty="0"/>
              <a:t>It is important for service providers to maintain customers/clients over the long-term</a:t>
            </a:r>
          </a:p>
          <a:p>
            <a:pPr lvl="2"/>
            <a:r>
              <a:rPr lang="en-US" dirty="0"/>
              <a:t>Build trust</a:t>
            </a:r>
          </a:p>
          <a:p>
            <a:pPr lvl="2"/>
            <a:r>
              <a:rPr lang="en-US" dirty="0"/>
              <a:t>Demonstrate customer commitment</a:t>
            </a:r>
          </a:p>
          <a:p>
            <a:pPr lvl="2"/>
            <a:r>
              <a:rPr lang="en-US" dirty="0"/>
              <a:t>Satisfy customers</a:t>
            </a:r>
          </a:p>
          <a:p>
            <a:r>
              <a:rPr lang="en-US" sz="2400" dirty="0"/>
              <a:t>Word-of-mouth communication is a key factor in creating and maintaining client-based relationships</a:t>
            </a:r>
          </a:p>
          <a:p>
            <a:endParaRPr lang="en-US" dirty="0"/>
          </a:p>
        </p:txBody>
      </p:sp>
    </p:spTree>
    <p:extLst>
      <p:ext uri="{BB962C8B-B14F-4D97-AF65-F5344CB8AC3E}">
        <p14:creationId xmlns:p14="http://schemas.microsoft.com/office/powerpoint/2010/main" val="2024111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Contact </a:t>
            </a:r>
            <a:r>
              <a:rPr lang="en-US" sz="1800" dirty="0"/>
              <a:t>(slide 1 of 2)</a:t>
            </a:r>
            <a:endParaRPr lang="en-US" dirty="0"/>
          </a:p>
        </p:txBody>
      </p:sp>
      <p:sp>
        <p:nvSpPr>
          <p:cNvPr id="2" name="Text Placeholder 1"/>
          <p:cNvSpPr>
            <a:spLocks noGrp="1"/>
          </p:cNvSpPr>
          <p:nvPr>
            <p:ph type="body" sz="quarter" idx="17"/>
          </p:nvPr>
        </p:nvSpPr>
        <p:spPr>
          <a:xfrm>
            <a:off x="743576" y="1638300"/>
            <a:ext cx="10711543" cy="1480285"/>
          </a:xfrm>
        </p:spPr>
        <p:txBody>
          <a:bodyPr/>
          <a:lstStyle/>
          <a:p>
            <a:r>
              <a:rPr lang="en-US" sz="2400" b="1" dirty="0">
                <a:solidFill>
                  <a:srgbClr val="3083C5"/>
                </a:solidFill>
              </a:rPr>
              <a:t>Customer contact </a:t>
            </a:r>
            <a:r>
              <a:rPr lang="en-US" sz="2400" dirty="0"/>
              <a:t>– The level of interaction between provider and customer needed to deliver the service</a:t>
            </a:r>
          </a:p>
          <a:p>
            <a:pPr lvl="1"/>
            <a:r>
              <a:rPr lang="en-US" dirty="0"/>
              <a:t>The physical appearance of the facility is an important component of the customer’s overall evaluation of the service</a:t>
            </a:r>
          </a:p>
          <a:p>
            <a:endParaRPr lang="en-US" dirty="0"/>
          </a:p>
        </p:txBody>
      </p:sp>
      <p:grpSp>
        <p:nvGrpSpPr>
          <p:cNvPr id="14" name="Group 13" descr="Three boxes are shown that demonstrate the level of contact. The first box is titled, low, and has three items underneath, they are as follows: tax preparation; auto repair; and dry cleaning. The second box is titled, level of contact and has an arrow pointing to the first and third box. The third box is titled, high, and has three items underneath it, they are as follows: health care; real estate; and legal services.">
            <a:extLst>
              <a:ext uri="{FF2B5EF4-FFF2-40B4-BE49-F238E27FC236}">
                <a16:creationId xmlns:a16="http://schemas.microsoft.com/office/drawing/2014/main" id="{7AB75A76-83D6-4414-B70B-5D098F2F2C1C}"/>
              </a:ext>
            </a:extLst>
          </p:cNvPr>
          <p:cNvGrpSpPr/>
          <p:nvPr/>
        </p:nvGrpSpPr>
        <p:grpSpPr>
          <a:xfrm>
            <a:off x="2702363" y="3416643"/>
            <a:ext cx="6913746" cy="1852755"/>
            <a:chOff x="2702363" y="3416643"/>
            <a:chExt cx="6913746" cy="1852755"/>
          </a:xfrm>
        </p:grpSpPr>
        <p:sp>
          <p:nvSpPr>
            <p:cNvPr id="6" name="Rectangle 8" descr="A rectangle shaded yellow with the words &quot;Level of Contact&quot;" title="Level of Contact">
              <a:extLst>
                <a:ext uri="{FF2B5EF4-FFF2-40B4-BE49-F238E27FC236}">
                  <a16:creationId xmlns:a16="http://schemas.microsoft.com/office/drawing/2014/main" id="{418FF94A-F5D5-4C8A-90CF-7FD46E643C42}"/>
                </a:ext>
              </a:extLst>
            </p:cNvPr>
            <p:cNvSpPr>
              <a:spLocks noChangeArrowheads="1"/>
            </p:cNvSpPr>
            <p:nvPr/>
          </p:nvSpPr>
          <p:spPr bwMode="auto">
            <a:xfrm>
              <a:off x="5156004" y="3811822"/>
              <a:ext cx="2127127" cy="1053812"/>
            </a:xfrm>
            <a:prstGeom prst="rect">
              <a:avLst/>
            </a:prstGeom>
            <a:blipFill dpi="0" rotWithShape="1">
              <a:blip r:embed="rId2" cstate="print"/>
              <a:srcRect/>
              <a:stretch>
                <a:fillRect/>
              </a:stretch>
            </a:blipFill>
            <a:ln w="9525">
              <a:noFill/>
              <a:miter lim="800000"/>
              <a:headEnd/>
              <a:tailEnd/>
            </a:ln>
          </p:spPr>
          <p:txBody>
            <a:bodyPr wrap="none" anchor="ctr"/>
            <a:lstStyle/>
            <a:p>
              <a:pPr algn="ctr"/>
              <a:r>
                <a:rPr lang="en-US" b="1" dirty="0">
                  <a:latin typeface="Arial" panose="020B0604020202020204" pitchFamily="34" charset="0"/>
                  <a:cs typeface="Arial" panose="020B0604020202020204" pitchFamily="34" charset="0"/>
                </a:rPr>
                <a:t>Level of</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Contact</a:t>
              </a:r>
            </a:p>
          </p:txBody>
        </p:sp>
        <p:cxnSp>
          <p:nvCxnSpPr>
            <p:cNvPr id="7" name="AutoShape 11" descr="A red arrow pointing from the left-hand side of the &quot;Level of Contact&quot; rectangle to the square listing the examples of areas of high customer contact" title="Left Arrow">
              <a:extLst>
                <a:ext uri="{FF2B5EF4-FFF2-40B4-BE49-F238E27FC236}">
                  <a16:creationId xmlns:a16="http://schemas.microsoft.com/office/drawing/2014/main" id="{C60774CC-E2DE-4D9F-872A-869B72B69EB1}"/>
                </a:ext>
              </a:extLst>
            </p:cNvPr>
            <p:cNvCxnSpPr>
              <a:cxnSpLocks noChangeShapeType="1"/>
              <a:stCxn id="6" idx="1"/>
              <a:endCxn id="8" idx="3"/>
            </p:cNvCxnSpPr>
            <p:nvPr/>
          </p:nvCxnSpPr>
          <p:spPr bwMode="auto">
            <a:xfrm flipH="1">
              <a:off x="4486405" y="4338728"/>
              <a:ext cx="669599" cy="8585"/>
            </a:xfrm>
            <a:prstGeom prst="straightConnector1">
              <a:avLst/>
            </a:prstGeom>
            <a:noFill/>
            <a:ln w="57150">
              <a:solidFill>
                <a:srgbClr val="AC3029"/>
              </a:solidFill>
              <a:round/>
              <a:headEnd/>
              <a:tailEnd type="triangle" w="med" len="med"/>
            </a:ln>
          </p:spPr>
        </p:cxnSp>
        <p:sp>
          <p:nvSpPr>
            <p:cNvPr id="8" name="Rectangle 9" descr="Low Customer Contact&#10;&#10;A square shaded blue listing examples of areas that have low customer contact">
              <a:extLst>
                <a:ext uri="{FF2B5EF4-FFF2-40B4-BE49-F238E27FC236}">
                  <a16:creationId xmlns:a16="http://schemas.microsoft.com/office/drawing/2014/main" id="{37A04F54-E95C-4CA5-B5E3-492C2EF8C756}"/>
                </a:ext>
              </a:extLst>
            </p:cNvPr>
            <p:cNvSpPr>
              <a:spLocks noChangeArrowheads="1"/>
            </p:cNvSpPr>
            <p:nvPr/>
          </p:nvSpPr>
          <p:spPr bwMode="auto">
            <a:xfrm>
              <a:off x="2702363" y="3425228"/>
              <a:ext cx="1784042" cy="1844170"/>
            </a:xfrm>
            <a:prstGeom prst="rect">
              <a:avLst/>
            </a:prstGeom>
            <a:blipFill dpi="0" rotWithShape="1">
              <a:blip r:embed="rId3" cstate="print"/>
              <a:srcRect/>
              <a:stretch>
                <a:fillRect/>
              </a:stretch>
            </a:blipFill>
            <a:ln w="9525">
              <a:noFill/>
              <a:miter lim="800000"/>
              <a:headEnd/>
              <a:tailEnd/>
            </a:ln>
          </p:spPr>
          <p:txBody>
            <a:bodyPr wrap="none" lIns="274320" bIns="228600" anchor="ctr" anchorCtr="1"/>
            <a:lstStyle/>
            <a:p>
              <a:pPr algn="ctr"/>
              <a:r>
                <a:rPr lang="en-US" b="1" dirty="0">
                  <a:solidFill>
                    <a:srgbClr val="AC3029"/>
                  </a:solidFill>
                  <a:latin typeface="Arial" panose="020B0604020202020204" pitchFamily="34" charset="0"/>
                  <a:cs typeface="Arial" panose="020B0604020202020204" pitchFamily="34" charset="0"/>
                </a:rPr>
                <a:t>Low</a:t>
              </a:r>
              <a:br>
                <a:rPr lang="en-US" sz="1600" b="1"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Tax preparation</a:t>
              </a:r>
            </a:p>
            <a:p>
              <a:pPr algn="ctr"/>
              <a:r>
                <a:rPr lang="en-US" sz="1400" dirty="0">
                  <a:latin typeface="Arial" panose="020B0604020202020204" pitchFamily="34" charset="0"/>
                  <a:cs typeface="Arial" panose="020B0604020202020204" pitchFamily="34" charset="0"/>
                </a:rPr>
                <a:t>Auto repair</a:t>
              </a:r>
            </a:p>
            <a:p>
              <a:pPr algn="ctr"/>
              <a:r>
                <a:rPr lang="en-US" sz="1400" dirty="0">
                  <a:latin typeface="Arial" panose="020B0604020202020204" pitchFamily="34" charset="0"/>
                  <a:cs typeface="Arial" panose="020B0604020202020204" pitchFamily="34" charset="0"/>
                </a:rPr>
                <a:t>Dry cleaning </a:t>
              </a:r>
            </a:p>
          </p:txBody>
        </p:sp>
        <p:cxnSp>
          <p:nvCxnSpPr>
            <p:cNvPr id="9" name="AutoShape 10" descr="A red arrow pointing from the right-hand side of the &quot;Level of Contact&quot; rectangle to the square listing the examples of areas of low customer contact" title="Right Arrow">
              <a:extLst>
                <a:ext uri="{FF2B5EF4-FFF2-40B4-BE49-F238E27FC236}">
                  <a16:creationId xmlns:a16="http://schemas.microsoft.com/office/drawing/2014/main" id="{FB28F25D-AC84-44FA-B5B6-E0E3C54DDF26}"/>
                </a:ext>
              </a:extLst>
            </p:cNvPr>
            <p:cNvCxnSpPr>
              <a:cxnSpLocks noChangeShapeType="1"/>
              <a:stCxn id="6" idx="3"/>
              <a:endCxn id="10" idx="1"/>
            </p:cNvCxnSpPr>
            <p:nvPr/>
          </p:nvCxnSpPr>
          <p:spPr bwMode="auto">
            <a:xfrm>
              <a:off x="7283131" y="4338728"/>
              <a:ext cx="548936" cy="0"/>
            </a:xfrm>
            <a:prstGeom prst="straightConnector1">
              <a:avLst/>
            </a:prstGeom>
            <a:noFill/>
            <a:ln w="57150">
              <a:solidFill>
                <a:srgbClr val="AC3029"/>
              </a:solidFill>
              <a:round/>
              <a:headEnd/>
              <a:tailEnd type="triangle" w="med" len="med"/>
            </a:ln>
          </p:spPr>
        </p:cxnSp>
        <p:sp>
          <p:nvSpPr>
            <p:cNvPr id="10" name="Rectangle 12" descr="High Customer Contact&#10;&#10;A square shaded blue listing examples of areas that have high customer contact">
              <a:extLst>
                <a:ext uri="{FF2B5EF4-FFF2-40B4-BE49-F238E27FC236}">
                  <a16:creationId xmlns:a16="http://schemas.microsoft.com/office/drawing/2014/main" id="{7EE1A715-9901-4772-800C-57BF368D6210}"/>
                </a:ext>
              </a:extLst>
            </p:cNvPr>
            <p:cNvSpPr>
              <a:spLocks noChangeArrowheads="1"/>
            </p:cNvSpPr>
            <p:nvPr/>
          </p:nvSpPr>
          <p:spPr bwMode="auto">
            <a:xfrm>
              <a:off x="7832067" y="3416643"/>
              <a:ext cx="1784042" cy="1844170"/>
            </a:xfrm>
            <a:prstGeom prst="rect">
              <a:avLst/>
            </a:prstGeom>
            <a:blipFill dpi="0" rotWithShape="1">
              <a:blip r:embed="rId3" cstate="print"/>
              <a:srcRect/>
              <a:stretch>
                <a:fillRect/>
              </a:stretch>
            </a:blipFill>
            <a:ln w="9525">
              <a:noFill/>
              <a:miter lim="800000"/>
              <a:headEnd/>
              <a:tailEnd/>
            </a:ln>
          </p:spPr>
          <p:txBody>
            <a:bodyPr wrap="none" lIns="274320" bIns="228600" anchor="ctr" anchorCtr="1"/>
            <a:lstStyle/>
            <a:p>
              <a:pPr algn="ctr"/>
              <a:r>
                <a:rPr lang="en-US" b="1" dirty="0">
                  <a:solidFill>
                    <a:srgbClr val="AC3029"/>
                  </a:solidFill>
                  <a:latin typeface="Arial" panose="020B0604020202020204" pitchFamily="34" charset="0"/>
                  <a:cs typeface="Arial" panose="020B0604020202020204" pitchFamily="34" charset="0"/>
                </a:rPr>
                <a:t>High</a:t>
              </a:r>
              <a:br>
                <a:rPr lang="en-US" b="1" dirty="0">
                  <a:solidFill>
                    <a:schemeClr val="accent2"/>
                  </a:solidFill>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Health care</a:t>
              </a:r>
            </a:p>
            <a:p>
              <a:pPr algn="ctr"/>
              <a:r>
                <a:rPr lang="en-US" sz="1400" dirty="0">
                  <a:latin typeface="Arial" panose="020B0604020202020204" pitchFamily="34" charset="0"/>
                  <a:cs typeface="Arial" panose="020B0604020202020204" pitchFamily="34" charset="0"/>
                </a:rPr>
                <a:t>Real estate</a:t>
              </a:r>
            </a:p>
            <a:p>
              <a:pPr algn="ctr"/>
              <a:r>
                <a:rPr lang="en-US" sz="1400" dirty="0">
                  <a:latin typeface="Arial" panose="020B0604020202020204" pitchFamily="34" charset="0"/>
                  <a:cs typeface="Arial" panose="020B0604020202020204" pitchFamily="34" charset="0"/>
                </a:rPr>
                <a:t>Legal services</a:t>
              </a:r>
            </a:p>
          </p:txBody>
        </p:sp>
      </p:grpSp>
    </p:spTree>
    <p:extLst>
      <p:ext uri="{BB962C8B-B14F-4D97-AF65-F5344CB8AC3E}">
        <p14:creationId xmlns:p14="http://schemas.microsoft.com/office/powerpoint/2010/main" val="215480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Contact </a:t>
            </a:r>
            <a:r>
              <a:rPr lang="en-US" sz="1800" dirty="0"/>
              <a:t>(slide 2 of 2)</a:t>
            </a:r>
            <a:endParaRPr lang="en-US" dirty="0"/>
          </a:p>
        </p:txBody>
      </p:sp>
      <p:sp>
        <p:nvSpPr>
          <p:cNvPr id="2" name="Text Placeholder 1"/>
          <p:cNvSpPr>
            <a:spLocks noGrp="1"/>
          </p:cNvSpPr>
          <p:nvPr>
            <p:ph type="body" sz="quarter" idx="17"/>
          </p:nvPr>
        </p:nvSpPr>
        <p:spPr/>
        <p:txBody>
          <a:bodyPr/>
          <a:lstStyle/>
          <a:p>
            <a:r>
              <a:rPr lang="en-US" sz="2400" dirty="0"/>
              <a:t>Employee satisfaction is one of the most important factors in providing high service quality to customers</a:t>
            </a:r>
          </a:p>
          <a:p>
            <a:pPr lvl="1"/>
            <a:r>
              <a:rPr lang="en-US" dirty="0"/>
              <a:t>Service organizations must take steps to understand and meet the needs of </a:t>
            </a:r>
            <a:br>
              <a:rPr lang="en-US" dirty="0"/>
            </a:br>
            <a:r>
              <a:rPr lang="en-US" dirty="0"/>
              <a:t>employees by:</a:t>
            </a:r>
          </a:p>
          <a:p>
            <a:pPr lvl="2"/>
            <a:r>
              <a:rPr lang="en-US" dirty="0"/>
              <a:t>Training them adequately</a:t>
            </a:r>
          </a:p>
          <a:p>
            <a:pPr lvl="2"/>
            <a:r>
              <a:rPr lang="en-US" dirty="0"/>
              <a:t>Empowering them to make decisions</a:t>
            </a:r>
          </a:p>
          <a:p>
            <a:pPr lvl="2"/>
            <a:r>
              <a:rPr lang="en-US" dirty="0"/>
              <a:t>Rewarding them for customer-oriented behavior</a:t>
            </a:r>
          </a:p>
          <a:p>
            <a:endParaRPr lang="en-US" dirty="0"/>
          </a:p>
        </p:txBody>
      </p:sp>
    </p:spTree>
    <p:extLst>
      <p:ext uri="{BB962C8B-B14F-4D97-AF65-F5344CB8AC3E}">
        <p14:creationId xmlns:p14="http://schemas.microsoft.com/office/powerpoint/2010/main" val="260666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61A5-4CD5-4805-BB7B-0DA927F902FF}"/>
              </a:ext>
            </a:extLst>
          </p:cNvPr>
          <p:cNvSpPr>
            <a:spLocks noGrp="1"/>
          </p:cNvSpPr>
          <p:nvPr>
            <p:ph type="title"/>
          </p:nvPr>
        </p:nvSpPr>
        <p:spPr/>
        <p:txBody>
          <a:bodyPr/>
          <a:lstStyle/>
          <a:p>
            <a:r>
              <a:rPr lang="en-US" sz="3200" dirty="0"/>
              <a:t>Table 13.1 – Service Characteristics and Marketing Challenges </a:t>
            </a:r>
            <a:r>
              <a:rPr lang="en-US" sz="1600" dirty="0"/>
              <a:t>(slide 1 of 2)</a:t>
            </a:r>
            <a:endParaRPr lang="en-US" dirty="0"/>
          </a:p>
        </p:txBody>
      </p:sp>
      <p:graphicFrame>
        <p:nvGraphicFramePr>
          <p:cNvPr id="4" name="Table Placeholder 10">
            <a:extLst>
              <a:ext uri="{FF2B5EF4-FFF2-40B4-BE49-F238E27FC236}">
                <a16:creationId xmlns:a16="http://schemas.microsoft.com/office/drawing/2014/main" id="{1881C96C-1BD2-4298-939C-69CE9445BDE5}"/>
              </a:ext>
            </a:extLst>
          </p:cNvPr>
          <p:cNvGraphicFramePr>
            <a:graphicFrameLocks noGrp="1"/>
          </p:cNvGraphicFramePr>
          <p:nvPr>
            <p:ph type="tbl" sz="quarter" idx="10"/>
            <p:extLst/>
          </p:nvPr>
        </p:nvGraphicFramePr>
        <p:xfrm>
          <a:off x="658127" y="1251655"/>
          <a:ext cx="10875746" cy="4554754"/>
        </p:xfrm>
        <a:graphic>
          <a:graphicData uri="http://schemas.openxmlformats.org/drawingml/2006/table">
            <a:tbl>
              <a:tblPr firstRow="1" bandRow="1">
                <a:tableStyleId>{5C22544A-7EE6-4342-B048-85BDC9FD1C3A}</a:tableStyleId>
              </a:tblPr>
              <a:tblGrid>
                <a:gridCol w="3127409">
                  <a:extLst>
                    <a:ext uri="{9D8B030D-6E8A-4147-A177-3AD203B41FA5}">
                      <a16:colId xmlns:a16="http://schemas.microsoft.com/office/drawing/2014/main" val="3532458289"/>
                    </a:ext>
                  </a:extLst>
                </a:gridCol>
                <a:gridCol w="7748337">
                  <a:extLst>
                    <a:ext uri="{9D8B030D-6E8A-4147-A177-3AD203B41FA5}">
                      <a16:colId xmlns:a16="http://schemas.microsoft.com/office/drawing/2014/main" val="2564591482"/>
                    </a:ext>
                  </a:extLst>
                </a:gridCol>
              </a:tblGrid>
              <a:tr h="518075">
                <a:tc>
                  <a:txBody>
                    <a:bodyPr/>
                    <a:lstStyle/>
                    <a:p>
                      <a:pPr algn="ctr"/>
                      <a:r>
                        <a:rPr lang="en-US" dirty="0">
                          <a:latin typeface="Arial" panose="020B0604020202020204" pitchFamily="34" charset="0"/>
                          <a:cs typeface="Arial" panose="020B0604020202020204" pitchFamily="34" charset="0"/>
                        </a:rPr>
                        <a:t>Service Characteristics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Resulting Marketing Challenges</a:t>
                      </a:r>
                    </a:p>
                  </a:txBody>
                  <a:tcPr/>
                </a:tc>
                <a:extLst>
                  <a:ext uri="{0D108BD9-81ED-4DB2-BD59-A6C34878D82A}">
                    <a16:rowId xmlns:a16="http://schemas.microsoft.com/office/drawing/2014/main" val="929213733"/>
                  </a:ext>
                </a:extLst>
              </a:tr>
              <a:tr h="15377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Intangibility</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Difficult for customer to evaluate.</a:t>
                      </a:r>
                    </a:p>
                    <a:p>
                      <a:r>
                        <a:rPr lang="en-US" sz="1800" b="0" i="0" kern="1200" dirty="0">
                          <a:solidFill>
                            <a:srgbClr val="006298"/>
                          </a:solidFill>
                          <a:latin typeface="Arial" panose="020B0604020202020204" pitchFamily="34" charset="0"/>
                          <a:ea typeface="+mn-ea"/>
                          <a:cs typeface="Arial" panose="020B0604020202020204" pitchFamily="34" charset="0"/>
                        </a:rPr>
                        <a:t>Customer does not take physical possession.</a:t>
                      </a:r>
                    </a:p>
                    <a:p>
                      <a:r>
                        <a:rPr lang="en-US" sz="1800" b="0" i="0" kern="1200" dirty="0">
                          <a:solidFill>
                            <a:srgbClr val="006298"/>
                          </a:solidFill>
                          <a:latin typeface="Arial" panose="020B0604020202020204" pitchFamily="34" charset="0"/>
                          <a:ea typeface="+mn-ea"/>
                          <a:cs typeface="Arial" panose="020B0604020202020204" pitchFamily="34" charset="0"/>
                        </a:rPr>
                        <a:t>Difficult to advertise and display.</a:t>
                      </a:r>
                    </a:p>
                    <a:p>
                      <a:r>
                        <a:rPr lang="en-US" sz="1800" b="0" i="0" kern="1200" dirty="0">
                          <a:solidFill>
                            <a:srgbClr val="006298"/>
                          </a:solidFill>
                          <a:latin typeface="Arial" panose="020B0604020202020204" pitchFamily="34" charset="0"/>
                          <a:ea typeface="+mn-ea"/>
                          <a:cs typeface="Arial" panose="020B0604020202020204" pitchFamily="34" charset="0"/>
                        </a:rPr>
                        <a:t>Difficult to set and justify prices.</a:t>
                      </a:r>
                    </a:p>
                    <a:p>
                      <a:r>
                        <a:rPr lang="en-US" sz="1800" b="0" i="0" kern="1200" dirty="0">
                          <a:solidFill>
                            <a:srgbClr val="006298"/>
                          </a:solidFill>
                          <a:latin typeface="Arial" panose="020B0604020202020204" pitchFamily="34" charset="0"/>
                          <a:ea typeface="+mn-ea"/>
                          <a:cs typeface="Arial" panose="020B0604020202020204" pitchFamily="34" charset="0"/>
                        </a:rPr>
                        <a:t>Service process is usually not protectable by patents.</a:t>
                      </a:r>
                    </a:p>
                  </a:txBody>
                  <a:tcPr/>
                </a:tc>
                <a:extLst>
                  <a:ext uri="{0D108BD9-81ED-4DB2-BD59-A6C34878D82A}">
                    <a16:rowId xmlns:a16="http://schemas.microsoft.com/office/drawing/2014/main" val="2017040155"/>
                  </a:ext>
                </a:extLst>
              </a:tr>
              <a:tr h="1249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Inseparability of production and consumption</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Service provider cannot mass-produce services.</a:t>
                      </a:r>
                    </a:p>
                    <a:p>
                      <a:r>
                        <a:rPr lang="en-US" sz="1800" b="0" i="0" kern="1200" dirty="0">
                          <a:solidFill>
                            <a:srgbClr val="006298"/>
                          </a:solidFill>
                          <a:latin typeface="Arial" panose="020B0604020202020204" pitchFamily="34" charset="0"/>
                          <a:ea typeface="+mn-ea"/>
                          <a:cs typeface="Arial" panose="020B0604020202020204" pitchFamily="34" charset="0"/>
                        </a:rPr>
                        <a:t>Customer must participate in production.</a:t>
                      </a:r>
                    </a:p>
                    <a:p>
                      <a:r>
                        <a:rPr lang="en-US" sz="1800" b="0" i="0" kern="1200" dirty="0">
                          <a:solidFill>
                            <a:srgbClr val="006298"/>
                          </a:solidFill>
                          <a:latin typeface="Arial" panose="020B0604020202020204" pitchFamily="34" charset="0"/>
                          <a:ea typeface="+mn-ea"/>
                          <a:cs typeface="Arial" panose="020B0604020202020204" pitchFamily="34" charset="0"/>
                        </a:rPr>
                        <a:t>Other consumers affect service outcomes.</a:t>
                      </a:r>
                    </a:p>
                    <a:p>
                      <a:r>
                        <a:rPr lang="en-US" sz="1800" b="0" i="0" kern="1200" dirty="0">
                          <a:solidFill>
                            <a:srgbClr val="006298"/>
                          </a:solidFill>
                          <a:latin typeface="Arial" panose="020B0604020202020204" pitchFamily="34" charset="0"/>
                          <a:ea typeface="+mn-ea"/>
                          <a:cs typeface="Arial" panose="020B0604020202020204" pitchFamily="34" charset="0"/>
                        </a:rPr>
                        <a:t>Services are difficult to distribute.</a:t>
                      </a:r>
                    </a:p>
                  </a:txBody>
                  <a:tcPr/>
                </a:tc>
                <a:extLst>
                  <a:ext uri="{0D108BD9-81ED-4DB2-BD59-A6C34878D82A}">
                    <a16:rowId xmlns:a16="http://schemas.microsoft.com/office/drawing/2014/main" val="3373640361"/>
                  </a:ext>
                </a:extLst>
              </a:tr>
              <a:tr h="1249448">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Perishability</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Services cannot be stored.</a:t>
                      </a:r>
                    </a:p>
                    <a:p>
                      <a:r>
                        <a:rPr lang="en-US" sz="1800" b="0" i="0" kern="1200" dirty="0">
                          <a:solidFill>
                            <a:srgbClr val="006298"/>
                          </a:solidFill>
                          <a:latin typeface="Arial" panose="020B0604020202020204" pitchFamily="34" charset="0"/>
                          <a:ea typeface="+mn-ea"/>
                          <a:cs typeface="Arial" panose="020B0604020202020204" pitchFamily="34" charset="0"/>
                        </a:rPr>
                        <a:t>Balancing supply and demand is very difficult.</a:t>
                      </a:r>
                    </a:p>
                    <a:p>
                      <a:r>
                        <a:rPr lang="en-US" sz="1800" b="0" i="0" kern="1200" dirty="0">
                          <a:solidFill>
                            <a:srgbClr val="006298"/>
                          </a:solidFill>
                          <a:latin typeface="Arial" panose="020B0604020202020204" pitchFamily="34" charset="0"/>
                          <a:ea typeface="+mn-ea"/>
                          <a:cs typeface="Arial" panose="020B0604020202020204" pitchFamily="34" charset="0"/>
                        </a:rPr>
                        <a:t>Unused capacity is lost forever.</a:t>
                      </a:r>
                    </a:p>
                    <a:p>
                      <a:r>
                        <a:rPr lang="en-US" sz="1800" b="0" i="0" kern="1200" dirty="0">
                          <a:solidFill>
                            <a:srgbClr val="006298"/>
                          </a:solidFill>
                          <a:latin typeface="Arial" panose="020B0604020202020204" pitchFamily="34" charset="0"/>
                          <a:ea typeface="+mn-ea"/>
                          <a:cs typeface="Arial" panose="020B0604020202020204" pitchFamily="34" charset="0"/>
                        </a:rPr>
                        <a:t>Demand may be very time sensitive.</a:t>
                      </a: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248722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ADB27-6188-4187-95A9-BE6876C25568}"/>
              </a:ext>
            </a:extLst>
          </p:cNvPr>
          <p:cNvSpPr>
            <a:spLocks noGrp="1"/>
          </p:cNvSpPr>
          <p:nvPr>
            <p:ph type="title"/>
          </p:nvPr>
        </p:nvSpPr>
        <p:spPr/>
        <p:txBody>
          <a:bodyPr/>
          <a:lstStyle/>
          <a:p>
            <a:r>
              <a:rPr lang="en-US" sz="3600" dirty="0"/>
              <a:t>Table 13.1 – Service Characteristics and Marketing Challenges </a:t>
            </a:r>
            <a:r>
              <a:rPr lang="en-US" sz="1800" dirty="0"/>
              <a:t>(slide 2 of 2)</a:t>
            </a:r>
            <a:endParaRPr lang="en-US" dirty="0"/>
          </a:p>
        </p:txBody>
      </p:sp>
      <p:graphicFrame>
        <p:nvGraphicFramePr>
          <p:cNvPr id="4" name="Table Placeholder 3">
            <a:extLst>
              <a:ext uri="{FF2B5EF4-FFF2-40B4-BE49-F238E27FC236}">
                <a16:creationId xmlns:a16="http://schemas.microsoft.com/office/drawing/2014/main" id="{21EA598E-B9A6-41F3-8BA5-AF5F198407A8}"/>
              </a:ext>
            </a:extLst>
          </p:cNvPr>
          <p:cNvGraphicFramePr>
            <a:graphicFrameLocks noGrp="1"/>
          </p:cNvGraphicFramePr>
          <p:nvPr>
            <p:ph type="tbl" sz="quarter" idx="10"/>
            <p:extLst/>
          </p:nvPr>
        </p:nvGraphicFramePr>
        <p:xfrm>
          <a:off x="658127" y="1680427"/>
          <a:ext cx="10875746" cy="3497146"/>
        </p:xfrm>
        <a:graphic>
          <a:graphicData uri="http://schemas.openxmlformats.org/drawingml/2006/table">
            <a:tbl>
              <a:tblPr firstRow="1" bandRow="1">
                <a:tableStyleId>{5C22544A-7EE6-4342-B048-85BDC9FD1C3A}</a:tableStyleId>
              </a:tblPr>
              <a:tblGrid>
                <a:gridCol w="3127409">
                  <a:extLst>
                    <a:ext uri="{9D8B030D-6E8A-4147-A177-3AD203B41FA5}">
                      <a16:colId xmlns:a16="http://schemas.microsoft.com/office/drawing/2014/main" val="3530573402"/>
                    </a:ext>
                  </a:extLst>
                </a:gridCol>
                <a:gridCol w="7748337">
                  <a:extLst>
                    <a:ext uri="{9D8B030D-6E8A-4147-A177-3AD203B41FA5}">
                      <a16:colId xmlns:a16="http://schemas.microsoft.com/office/drawing/2014/main" val="1120806994"/>
                    </a:ext>
                  </a:extLst>
                </a:gridCol>
              </a:tblGrid>
              <a:tr h="411429">
                <a:tc>
                  <a:txBody>
                    <a:bodyPr/>
                    <a:lstStyle/>
                    <a:p>
                      <a:r>
                        <a:rPr lang="en-US" sz="1800" b="1" kern="1200" dirty="0">
                          <a:solidFill>
                            <a:schemeClr val="lt1"/>
                          </a:solidFill>
                          <a:latin typeface="Arial" panose="020B0604020202020204" pitchFamily="34" charset="0"/>
                          <a:ea typeface="+mn-ea"/>
                          <a:cs typeface="Arial" panose="020B0604020202020204" pitchFamily="34" charset="0"/>
                        </a:rPr>
                        <a:t>Service Characteristics</a:t>
                      </a:r>
                    </a:p>
                  </a:txBody>
                  <a:tcPr/>
                </a:tc>
                <a:tc>
                  <a:txBody>
                    <a:bodyPr/>
                    <a:lstStyle/>
                    <a:p>
                      <a:r>
                        <a:rPr lang="en-US" sz="1800" b="1" kern="1200" dirty="0">
                          <a:solidFill>
                            <a:schemeClr val="lt1"/>
                          </a:solidFill>
                          <a:latin typeface="Arial" panose="020B0604020202020204" pitchFamily="34" charset="0"/>
                          <a:ea typeface="+mn-ea"/>
                          <a:cs typeface="Arial" panose="020B0604020202020204" pitchFamily="34" charset="0"/>
                        </a:rPr>
                        <a:t>Resulting Marketing Challenges</a:t>
                      </a:r>
                    </a:p>
                  </a:txBody>
                  <a:tcPr/>
                </a:tc>
                <a:extLst>
                  <a:ext uri="{0D108BD9-81ED-4DB2-BD59-A6C34878D82A}">
                    <a16:rowId xmlns:a16="http://schemas.microsoft.com/office/drawing/2014/main" val="1208036491"/>
                  </a:ext>
                </a:extLst>
              </a:tr>
              <a:tr h="7200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Heterogeneity</a:t>
                      </a:r>
                    </a:p>
                    <a:p>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Service quality is difficult to control.</a:t>
                      </a:r>
                    </a:p>
                    <a:p>
                      <a:r>
                        <a:rPr lang="en-US" sz="1800" b="0" i="0" kern="1200" dirty="0">
                          <a:solidFill>
                            <a:srgbClr val="006298"/>
                          </a:solidFill>
                          <a:latin typeface="Arial" panose="020B0604020202020204" pitchFamily="34" charset="0"/>
                          <a:ea typeface="+mn-ea"/>
                          <a:cs typeface="Arial" panose="020B0604020202020204" pitchFamily="34" charset="0"/>
                        </a:rPr>
                        <a:t>Service delivery is difficult to standardize.</a:t>
                      </a:r>
                    </a:p>
                  </a:txBody>
                  <a:tcPr/>
                </a:tc>
                <a:extLst>
                  <a:ext uri="{0D108BD9-81ED-4DB2-BD59-A6C34878D82A}">
                    <a16:rowId xmlns:a16="http://schemas.microsoft.com/office/drawing/2014/main" val="495053345"/>
                  </a:ext>
                </a:extLst>
              </a:tr>
              <a:tr h="1028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rgbClr val="006298"/>
                          </a:solidFill>
                          <a:latin typeface="Arial" panose="020B0604020202020204" pitchFamily="34" charset="0"/>
                          <a:ea typeface="+mn-ea"/>
                          <a:cs typeface="Arial" panose="020B0604020202020204" pitchFamily="34" charset="0"/>
                        </a:rPr>
                        <a:t>Client-based relationships</a:t>
                      </a:r>
                    </a:p>
                    <a:p>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Success depends on satisfying and keeping customers over the long term.</a:t>
                      </a:r>
                    </a:p>
                    <a:p>
                      <a:r>
                        <a:rPr lang="en-US" sz="1800" b="0" i="0" kern="1200" dirty="0">
                          <a:solidFill>
                            <a:srgbClr val="006298"/>
                          </a:solidFill>
                          <a:latin typeface="Arial" panose="020B0604020202020204" pitchFamily="34" charset="0"/>
                          <a:ea typeface="+mn-ea"/>
                          <a:cs typeface="Arial" panose="020B0604020202020204" pitchFamily="34" charset="0"/>
                        </a:rPr>
                        <a:t>Generating repeat business is challenging.</a:t>
                      </a:r>
                    </a:p>
                    <a:p>
                      <a:r>
                        <a:rPr lang="en-US" sz="1800" b="0" i="0" kern="1200" dirty="0">
                          <a:solidFill>
                            <a:srgbClr val="006298"/>
                          </a:solidFill>
                          <a:latin typeface="Arial" panose="020B0604020202020204" pitchFamily="34" charset="0"/>
                          <a:ea typeface="+mn-ea"/>
                          <a:cs typeface="Arial" panose="020B0604020202020204" pitchFamily="34" charset="0"/>
                        </a:rPr>
                        <a:t>Relationship marketing becomes critical.</a:t>
                      </a:r>
                    </a:p>
                  </a:txBody>
                  <a:tcPr/>
                </a:tc>
                <a:extLst>
                  <a:ext uri="{0D108BD9-81ED-4DB2-BD59-A6C34878D82A}">
                    <a16:rowId xmlns:a16="http://schemas.microsoft.com/office/drawing/2014/main" val="3915888983"/>
                  </a:ext>
                </a:extLst>
              </a:tr>
              <a:tr h="1337144">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Customer contact</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Service providers are critical to delivery.</a:t>
                      </a:r>
                    </a:p>
                    <a:p>
                      <a:r>
                        <a:rPr lang="en-US" sz="1800" b="0" i="0" kern="1200" dirty="0">
                          <a:solidFill>
                            <a:srgbClr val="006298"/>
                          </a:solidFill>
                          <a:latin typeface="Arial" panose="020B0604020202020204" pitchFamily="34" charset="0"/>
                          <a:ea typeface="+mn-ea"/>
                          <a:cs typeface="Arial" panose="020B0604020202020204" pitchFamily="34" charset="0"/>
                        </a:rPr>
                        <a:t>Requires high levels of service employee training and motivation.</a:t>
                      </a:r>
                    </a:p>
                    <a:p>
                      <a:r>
                        <a:rPr lang="en-US" sz="1800" b="0" i="0" kern="1200" dirty="0">
                          <a:solidFill>
                            <a:srgbClr val="006298"/>
                          </a:solidFill>
                          <a:latin typeface="Arial" panose="020B0604020202020204" pitchFamily="34" charset="0"/>
                          <a:ea typeface="+mn-ea"/>
                          <a:cs typeface="Arial" panose="020B0604020202020204" pitchFamily="34" charset="0"/>
                        </a:rPr>
                        <a:t>Changing a high-contact service into a low-contact service to achieve</a:t>
                      </a:r>
                    </a:p>
                    <a:p>
                      <a:r>
                        <a:rPr lang="en-US" sz="1800" b="0" i="0" kern="1200" dirty="0">
                          <a:solidFill>
                            <a:srgbClr val="006298"/>
                          </a:solidFill>
                          <a:latin typeface="Arial" panose="020B0604020202020204" pitchFamily="34" charset="0"/>
                          <a:ea typeface="+mn-ea"/>
                          <a:cs typeface="Arial" panose="020B0604020202020204" pitchFamily="34" charset="0"/>
                        </a:rPr>
                        <a:t>lower costs is difficult to achieve without reducing customer satisfaction.</a:t>
                      </a:r>
                    </a:p>
                  </a:txBody>
                  <a:tcPr/>
                </a:tc>
                <a:extLst>
                  <a:ext uri="{0D108BD9-81ED-4DB2-BD59-A6C34878D82A}">
                    <a16:rowId xmlns:a16="http://schemas.microsoft.com/office/drawing/2014/main" val="653109940"/>
                  </a:ext>
                </a:extLst>
              </a:tr>
            </a:tbl>
          </a:graphicData>
        </a:graphic>
      </p:graphicFrame>
    </p:spTree>
    <p:extLst>
      <p:ext uri="{BB962C8B-B14F-4D97-AF65-F5344CB8AC3E}">
        <p14:creationId xmlns:p14="http://schemas.microsoft.com/office/powerpoint/2010/main" val="2289651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Development of Services</a:t>
            </a:r>
          </a:p>
        </p:txBody>
      </p:sp>
      <p:sp>
        <p:nvSpPr>
          <p:cNvPr id="2" name="Text Placeholder 1"/>
          <p:cNvSpPr>
            <a:spLocks noGrp="1"/>
          </p:cNvSpPr>
          <p:nvPr>
            <p:ph type="body" sz="quarter" idx="17"/>
          </p:nvPr>
        </p:nvSpPr>
        <p:spPr>
          <a:xfrm>
            <a:off x="743576" y="1037229"/>
            <a:ext cx="10711543" cy="5248067"/>
          </a:xfrm>
        </p:spPr>
        <p:txBody>
          <a:bodyPr>
            <a:normAutofit fontScale="92500"/>
          </a:bodyPr>
          <a:lstStyle/>
          <a:p>
            <a:r>
              <a:rPr lang="en-US" sz="2400" dirty="0"/>
              <a:t>A service offered by an organization is generally a package, or bundle, of services consisting of a core service and one or more supplementary services</a:t>
            </a:r>
          </a:p>
          <a:p>
            <a:pPr lvl="1"/>
            <a:r>
              <a:rPr lang="en-US" i="1" dirty="0"/>
              <a:t>Core service </a:t>
            </a:r>
            <a:r>
              <a:rPr lang="en-US" dirty="0"/>
              <a:t>– The basic service experience or commodity that a customer expects to receive</a:t>
            </a:r>
          </a:p>
          <a:p>
            <a:pPr lvl="1"/>
            <a:r>
              <a:rPr lang="en-US" i="1" dirty="0"/>
              <a:t>Supplementary service </a:t>
            </a:r>
            <a:r>
              <a:rPr lang="en-US" dirty="0"/>
              <a:t>– Supports the core service used to differentiate the service bundle from those of competitors</a:t>
            </a:r>
          </a:p>
          <a:p>
            <a:r>
              <a:rPr lang="en-US" sz="2400" dirty="0"/>
              <a:t>Heterogeneity allows for service marketers to customize their services to match the specific needs of individual customers, which creates a competitive advantage</a:t>
            </a:r>
          </a:p>
          <a:p>
            <a:r>
              <a:rPr lang="en-US" sz="2400" dirty="0"/>
              <a:t>Because customized services can be expensive, some service marketers offer standardized packages in order to provide service at an acceptable level of quality in an efficient and economic manner and still satisfy individual customer needs</a:t>
            </a:r>
          </a:p>
          <a:p>
            <a:r>
              <a:rPr lang="en-US" sz="2400" dirty="0"/>
              <a:t>To cope with the problem of intangibility, marketers employ tangible cues to assure customers about the quality and professionalism of the service</a:t>
            </a:r>
          </a:p>
          <a:p>
            <a:pPr lvl="1"/>
            <a:r>
              <a:rPr lang="en-US" dirty="0"/>
              <a:t>Well-groomed, professional-appearing contact personnel</a:t>
            </a:r>
          </a:p>
          <a:p>
            <a:pPr lvl="1"/>
            <a:r>
              <a:rPr lang="en-US" dirty="0"/>
              <a:t>Clean, attractive physical facilities</a:t>
            </a:r>
          </a:p>
          <a:p>
            <a:endParaRPr lang="en-US" dirty="0"/>
          </a:p>
        </p:txBody>
      </p:sp>
    </p:spTree>
    <p:extLst>
      <p:ext uri="{BB962C8B-B14F-4D97-AF65-F5344CB8AC3E}">
        <p14:creationId xmlns:p14="http://schemas.microsoft.com/office/powerpoint/2010/main" val="3755964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Distribution of Services</a:t>
            </a:r>
          </a:p>
        </p:txBody>
      </p:sp>
      <p:sp>
        <p:nvSpPr>
          <p:cNvPr id="2" name="Text Placeholder 1"/>
          <p:cNvSpPr>
            <a:spLocks noGrp="1"/>
          </p:cNvSpPr>
          <p:nvPr>
            <p:ph type="body" sz="quarter" idx="17"/>
          </p:nvPr>
        </p:nvSpPr>
        <p:spPr>
          <a:xfrm>
            <a:off x="743576" y="1037230"/>
            <a:ext cx="10711543" cy="4995270"/>
          </a:xfrm>
        </p:spPr>
        <p:txBody>
          <a:bodyPr>
            <a:normAutofit/>
          </a:bodyPr>
          <a:lstStyle/>
          <a:p>
            <a:r>
              <a:rPr lang="en-US" sz="2400" dirty="0"/>
              <a:t>Marketers deliver services in various ways</a:t>
            </a:r>
          </a:p>
          <a:p>
            <a:pPr lvl="1"/>
            <a:r>
              <a:rPr lang="en-US" dirty="0"/>
              <a:t>Customers go to the service provider’s facility</a:t>
            </a:r>
          </a:p>
          <a:p>
            <a:pPr lvl="1"/>
            <a:r>
              <a:rPr lang="en-US" dirty="0"/>
              <a:t>Services may be provided at the customer’s home or business</a:t>
            </a:r>
          </a:p>
          <a:p>
            <a:pPr lvl="1"/>
            <a:r>
              <a:rPr lang="en-US" dirty="0"/>
              <a:t>Services may be delivered at “arm’s length,” meaning no face-to-face contact occurs between the customer and service provider</a:t>
            </a:r>
          </a:p>
          <a:p>
            <a:r>
              <a:rPr lang="en-US" sz="2400" dirty="0"/>
              <a:t>Marketing channels for services usually are short and direct</a:t>
            </a:r>
          </a:p>
          <a:p>
            <a:pPr lvl="1"/>
            <a:r>
              <a:rPr lang="en-US" dirty="0"/>
              <a:t>Some services use intermediaries</a:t>
            </a:r>
          </a:p>
          <a:p>
            <a:r>
              <a:rPr lang="en-US" sz="2400" dirty="0"/>
              <a:t>Inventory management, especially balancing supply and demand for services, is a serious concern for service marketers</a:t>
            </a:r>
          </a:p>
          <a:p>
            <a:r>
              <a:rPr lang="en-US" sz="2400" dirty="0"/>
              <a:t>To make delivery more accessible to customers and increase the supply of a service, as well as reduce labor costs, some service providers have replaced some contact personnel with equipment</a:t>
            </a:r>
          </a:p>
          <a:p>
            <a:pPr lvl="1"/>
            <a:r>
              <a:rPr lang="en-US" dirty="0"/>
              <a:t>In other words, they have changed a high-contact service into a low-contact one</a:t>
            </a:r>
          </a:p>
          <a:p>
            <a:pPr lvl="1"/>
            <a:endParaRPr lang="en-US" dirty="0"/>
          </a:p>
        </p:txBody>
      </p:sp>
    </p:spTree>
    <p:extLst>
      <p:ext uri="{BB962C8B-B14F-4D97-AF65-F5344CB8AC3E}">
        <p14:creationId xmlns:p14="http://schemas.microsoft.com/office/powerpoint/2010/main" val="232867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Promotion of Services</a:t>
            </a:r>
          </a:p>
        </p:txBody>
      </p:sp>
      <p:sp>
        <p:nvSpPr>
          <p:cNvPr id="2" name="Text Placeholder 1"/>
          <p:cNvSpPr>
            <a:spLocks noGrp="1"/>
          </p:cNvSpPr>
          <p:nvPr>
            <p:ph type="body" sz="quarter" idx="17"/>
          </p:nvPr>
        </p:nvSpPr>
        <p:spPr/>
        <p:txBody>
          <a:bodyPr>
            <a:normAutofit/>
          </a:bodyPr>
          <a:lstStyle/>
          <a:p>
            <a:r>
              <a:rPr lang="en-US" sz="2400" dirty="0"/>
              <a:t>The intangibility of services results in several promotion-related challenges to service marketers</a:t>
            </a:r>
          </a:p>
          <a:p>
            <a:r>
              <a:rPr lang="en-US" sz="2400" dirty="0"/>
              <a:t>Promotion of services typically includes tangible cues that symbolize the service</a:t>
            </a:r>
          </a:p>
          <a:p>
            <a:r>
              <a:rPr lang="en-US" sz="2400" dirty="0"/>
              <a:t>Compared with goods marketers, service providers are more likely to promote: price, guarantees, performance documentation, availability, and training and certification of personnel.</a:t>
            </a:r>
          </a:p>
          <a:p>
            <a:r>
              <a:rPr lang="en-US" sz="2400" dirty="0"/>
              <a:t>Personal selling can help customers visualize the benefits of a given service</a:t>
            </a:r>
          </a:p>
          <a:p>
            <a:r>
              <a:rPr lang="en-US" sz="2400" dirty="0"/>
              <a:t>Word-of-mouth communication is important in service promotion</a:t>
            </a:r>
          </a:p>
          <a:p>
            <a:endParaRPr lang="en-US" sz="2400" dirty="0"/>
          </a:p>
          <a:p>
            <a:endParaRPr lang="en-US" sz="2400" dirty="0"/>
          </a:p>
        </p:txBody>
      </p:sp>
    </p:spTree>
    <p:extLst>
      <p:ext uri="{BB962C8B-B14F-4D97-AF65-F5344CB8AC3E}">
        <p14:creationId xmlns:p14="http://schemas.microsoft.com/office/powerpoint/2010/main" val="354066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Pricing of Services </a:t>
            </a:r>
            <a:r>
              <a:rPr lang="en-US" sz="1800" dirty="0"/>
              <a:t>(slide 1 of 3)</a:t>
            </a:r>
            <a:endParaRPr lang="en-US" dirty="0"/>
          </a:p>
        </p:txBody>
      </p:sp>
      <p:sp>
        <p:nvSpPr>
          <p:cNvPr id="2" name="Text Placeholder 1"/>
          <p:cNvSpPr>
            <a:spLocks noGrp="1"/>
          </p:cNvSpPr>
          <p:nvPr>
            <p:ph type="body" sz="quarter" idx="17"/>
          </p:nvPr>
        </p:nvSpPr>
        <p:spPr>
          <a:xfrm>
            <a:off x="740228" y="1037230"/>
            <a:ext cx="10711543" cy="4995270"/>
          </a:xfrm>
        </p:spPr>
        <p:txBody>
          <a:bodyPr>
            <a:normAutofit/>
          </a:bodyPr>
          <a:lstStyle/>
          <a:p>
            <a:r>
              <a:rPr lang="en-US" sz="2400" dirty="0"/>
              <a:t>Pricing should consider:</a:t>
            </a:r>
          </a:p>
          <a:p>
            <a:pPr lvl="1"/>
            <a:r>
              <a:rPr lang="en-US" dirty="0"/>
              <a:t>Consumer price sensitivity</a:t>
            </a:r>
          </a:p>
          <a:p>
            <a:pPr lvl="1"/>
            <a:r>
              <a:rPr lang="en-US" dirty="0"/>
              <a:t>The nature of the transaction</a:t>
            </a:r>
          </a:p>
          <a:p>
            <a:pPr lvl="1"/>
            <a:r>
              <a:rPr lang="en-US" dirty="0"/>
              <a:t>Its costs</a:t>
            </a:r>
          </a:p>
          <a:p>
            <a:r>
              <a:rPr lang="en-US" sz="2400" dirty="0"/>
              <a:t>Prices can be based on the:</a:t>
            </a:r>
          </a:p>
          <a:p>
            <a:pPr lvl="1"/>
            <a:r>
              <a:rPr lang="en-US" dirty="0"/>
              <a:t>Performance of specific tasks</a:t>
            </a:r>
          </a:p>
          <a:p>
            <a:pPr lvl="1"/>
            <a:r>
              <a:rPr lang="en-US" dirty="0"/>
              <a:t>Time spent on the task</a:t>
            </a:r>
          </a:p>
          <a:p>
            <a:pPr lvl="1"/>
            <a:r>
              <a:rPr lang="en-US" dirty="0"/>
              <a:t>Level of demand</a:t>
            </a:r>
          </a:p>
          <a:p>
            <a:r>
              <a:rPr lang="en-US" sz="2400" dirty="0"/>
              <a:t>Demand-based pricing</a:t>
            </a:r>
          </a:p>
          <a:p>
            <a:pPr lvl="1"/>
            <a:r>
              <a:rPr lang="en-US" dirty="0"/>
              <a:t>When demand for a service is high, the price is also high</a:t>
            </a:r>
          </a:p>
          <a:p>
            <a:pPr lvl="1"/>
            <a:r>
              <a:rPr lang="en-US" dirty="0"/>
              <a:t>When demand for a service is low, so is the price</a:t>
            </a:r>
          </a:p>
          <a:p>
            <a:r>
              <a:rPr lang="en-US" sz="2400" b="1" dirty="0">
                <a:solidFill>
                  <a:srgbClr val="3083C5"/>
                </a:solidFill>
              </a:rPr>
              <a:t>Off-peak pricing </a:t>
            </a:r>
            <a:r>
              <a:rPr lang="en-US" sz="2400" dirty="0"/>
              <a:t>– The practice of reducing prices of services used during slow periods in order to boost demand</a:t>
            </a:r>
          </a:p>
        </p:txBody>
      </p:sp>
    </p:spTree>
    <p:extLst>
      <p:ext uri="{BB962C8B-B14F-4D97-AF65-F5344CB8AC3E}">
        <p14:creationId xmlns:p14="http://schemas.microsoft.com/office/powerpoint/2010/main" val="3506939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Pricing of Services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400" dirty="0"/>
              <a:t>In cases where customers tend to purchase services in a bundle, marketers must decide whether to offer the services at one price, price them separately, or use a combination of the two methods</a:t>
            </a:r>
          </a:p>
          <a:p>
            <a:r>
              <a:rPr lang="en-US" sz="2400" dirty="0"/>
              <a:t>Consumers sometimes rely heavily on price as an indicator of service quality</a:t>
            </a:r>
          </a:p>
          <a:p>
            <a:r>
              <a:rPr lang="en-US" sz="2400" dirty="0"/>
              <a:t>Market conditions may limit how much can be charged for a specific service</a:t>
            </a:r>
          </a:p>
          <a:p>
            <a:pPr lvl="1"/>
            <a:r>
              <a:rPr lang="en-US" dirty="0"/>
              <a:t>Especially if the services in this category are perceived as generic in nature</a:t>
            </a:r>
          </a:p>
          <a:p>
            <a:r>
              <a:rPr lang="en-US" sz="2400" dirty="0"/>
              <a:t>State and local government regulations may reduce price flexibility in some industries</a:t>
            </a:r>
          </a:p>
          <a:p>
            <a:endParaRPr lang="en-US" dirty="0"/>
          </a:p>
        </p:txBody>
      </p:sp>
    </p:spTree>
    <p:extLst>
      <p:ext uri="{BB962C8B-B14F-4D97-AF65-F5344CB8AC3E}">
        <p14:creationId xmlns:p14="http://schemas.microsoft.com/office/powerpoint/2010/main" val="157555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Service Quality</a:t>
            </a:r>
          </a:p>
        </p:txBody>
      </p:sp>
      <p:sp>
        <p:nvSpPr>
          <p:cNvPr id="2" name="Text Placeholder 1"/>
          <p:cNvSpPr>
            <a:spLocks noGrp="1"/>
          </p:cNvSpPr>
          <p:nvPr>
            <p:ph type="body" sz="quarter" idx="17"/>
          </p:nvPr>
        </p:nvSpPr>
        <p:spPr/>
        <p:txBody>
          <a:bodyPr/>
          <a:lstStyle/>
          <a:p>
            <a:r>
              <a:rPr lang="en-US" sz="2400" b="1" dirty="0">
                <a:solidFill>
                  <a:srgbClr val="3083C5"/>
                </a:solidFill>
              </a:rPr>
              <a:t>Service quality </a:t>
            </a:r>
            <a:r>
              <a:rPr lang="en-US" sz="2400" dirty="0"/>
              <a:t>– Customers’ perceptions of how well a service meets or exceeds their expectations</a:t>
            </a:r>
          </a:p>
          <a:p>
            <a:r>
              <a:rPr lang="en-US" sz="2400" dirty="0"/>
              <a:t>Customers evaluate service quality</a:t>
            </a:r>
          </a:p>
          <a:p>
            <a:r>
              <a:rPr lang="en-US" sz="2400" dirty="0"/>
              <a:t>It is important for service organizations to determine what customers expect and then develop service products that meet or exceed those expectations</a:t>
            </a:r>
          </a:p>
          <a:p>
            <a:endParaRPr lang="en-US" dirty="0"/>
          </a:p>
        </p:txBody>
      </p:sp>
    </p:spTree>
    <p:extLst>
      <p:ext uri="{BB962C8B-B14F-4D97-AF65-F5344CB8AC3E}">
        <p14:creationId xmlns:p14="http://schemas.microsoft.com/office/powerpoint/2010/main" val="1776617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Evaluation of </a:t>
            </a:r>
            <a:br>
              <a:rPr lang="en-US" dirty="0"/>
            </a:br>
            <a:r>
              <a:rPr lang="en-US" dirty="0"/>
              <a:t>Service Quality </a:t>
            </a:r>
            <a:r>
              <a:rPr lang="en-US" sz="1800" dirty="0"/>
              <a:t>(slide 1 of 3)</a:t>
            </a:r>
            <a:endParaRPr lang="en-US" dirty="0"/>
          </a:p>
        </p:txBody>
      </p:sp>
      <p:sp>
        <p:nvSpPr>
          <p:cNvPr id="2" name="Text Placeholder 1"/>
          <p:cNvSpPr>
            <a:spLocks noGrp="1"/>
          </p:cNvSpPr>
          <p:nvPr>
            <p:ph type="body" sz="quarter" idx="17"/>
          </p:nvPr>
        </p:nvSpPr>
        <p:spPr/>
        <p:txBody>
          <a:bodyPr/>
          <a:lstStyle/>
          <a:p>
            <a:r>
              <a:rPr lang="en-US" sz="2400" b="1" dirty="0">
                <a:solidFill>
                  <a:srgbClr val="3083C5"/>
                </a:solidFill>
              </a:rPr>
              <a:t>Search qualities </a:t>
            </a:r>
            <a:r>
              <a:rPr lang="en-US" sz="2400" dirty="0"/>
              <a:t>– Tangible attributes that can be judged before the purchase of a product</a:t>
            </a:r>
          </a:p>
          <a:p>
            <a:r>
              <a:rPr lang="en-US" sz="2400" b="1" dirty="0">
                <a:solidFill>
                  <a:srgbClr val="3083C5"/>
                </a:solidFill>
              </a:rPr>
              <a:t>Experience qualities </a:t>
            </a:r>
            <a:r>
              <a:rPr lang="en-US" sz="2400" dirty="0"/>
              <a:t>– Attributes that can be assessed only during purchase and consumption of a service</a:t>
            </a:r>
          </a:p>
          <a:p>
            <a:r>
              <a:rPr lang="en-US" sz="2400" b="1" dirty="0">
                <a:solidFill>
                  <a:srgbClr val="3083C5"/>
                </a:solidFill>
              </a:rPr>
              <a:t>Credence qualities </a:t>
            </a:r>
            <a:r>
              <a:rPr lang="en-US" sz="2400" dirty="0"/>
              <a:t>– Attributes that customers may be unable to evaluate even after purchasing and consuming a service</a:t>
            </a:r>
          </a:p>
          <a:p>
            <a:endParaRPr lang="en-US" dirty="0"/>
          </a:p>
        </p:txBody>
      </p:sp>
    </p:spTree>
    <p:extLst>
      <p:ext uri="{BB962C8B-B14F-4D97-AF65-F5344CB8AC3E}">
        <p14:creationId xmlns:p14="http://schemas.microsoft.com/office/powerpoint/2010/main" val="2193187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Evaluation of </a:t>
            </a:r>
            <a:br>
              <a:rPr lang="en-US" dirty="0"/>
            </a:br>
            <a:r>
              <a:rPr lang="en-US" dirty="0"/>
              <a:t>Service Quality </a:t>
            </a:r>
            <a:r>
              <a:rPr lang="en-US" sz="1800" dirty="0"/>
              <a:t>(slide 2 of 3)</a:t>
            </a:r>
            <a:endParaRPr lang="en-US" dirty="0"/>
          </a:p>
        </p:txBody>
      </p:sp>
      <p:sp>
        <p:nvSpPr>
          <p:cNvPr id="2" name="Text Placeholder 1"/>
          <p:cNvSpPr>
            <a:spLocks noGrp="1"/>
          </p:cNvSpPr>
          <p:nvPr>
            <p:ph type="body" sz="quarter" idx="17"/>
          </p:nvPr>
        </p:nvSpPr>
        <p:spPr/>
        <p:txBody>
          <a:bodyPr/>
          <a:lstStyle/>
          <a:p>
            <a:r>
              <a:rPr lang="en-US" sz="2400" dirty="0"/>
              <a:t>The biggest obstacle for customers in evaluating service quality is the intangible nature of the service</a:t>
            </a:r>
          </a:p>
          <a:p>
            <a:r>
              <a:rPr lang="en-US" sz="2400" dirty="0"/>
              <a:t>Service quality is sometimes the only way customers can choose one service over another</a:t>
            </a:r>
          </a:p>
          <a:p>
            <a:pPr lvl="1"/>
            <a:r>
              <a:rPr lang="en-US" dirty="0"/>
              <a:t>For this reason, successful service marketers must understand how customers judge service</a:t>
            </a:r>
          </a:p>
          <a:p>
            <a:endParaRPr lang="en-US" dirty="0"/>
          </a:p>
        </p:txBody>
      </p:sp>
    </p:spTree>
    <p:extLst>
      <p:ext uri="{BB962C8B-B14F-4D97-AF65-F5344CB8AC3E}">
        <p14:creationId xmlns:p14="http://schemas.microsoft.com/office/powerpoint/2010/main" val="3874608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74992-26DA-4EDF-9CCB-8E405D19A0C3}"/>
              </a:ext>
            </a:extLst>
          </p:cNvPr>
          <p:cNvSpPr>
            <a:spLocks noGrp="1"/>
          </p:cNvSpPr>
          <p:nvPr>
            <p:ph type="title"/>
          </p:nvPr>
        </p:nvSpPr>
        <p:spPr/>
        <p:txBody>
          <a:bodyPr/>
          <a:lstStyle/>
          <a:p>
            <a:r>
              <a:rPr lang="en-US" dirty="0"/>
              <a:t>Table 13.2 – Dimensions </a:t>
            </a:r>
            <a:br>
              <a:rPr lang="en-US" dirty="0"/>
            </a:br>
            <a:r>
              <a:rPr lang="en-US" dirty="0"/>
              <a:t>of Service Quality </a:t>
            </a:r>
            <a:r>
              <a:rPr lang="en-US" sz="1800" dirty="0"/>
              <a:t>(Slide 1 of 2)</a:t>
            </a:r>
            <a:endParaRPr lang="en-US" dirty="0"/>
          </a:p>
        </p:txBody>
      </p:sp>
      <p:graphicFrame>
        <p:nvGraphicFramePr>
          <p:cNvPr id="4" name="Table Placeholder 10">
            <a:extLst>
              <a:ext uri="{FF2B5EF4-FFF2-40B4-BE49-F238E27FC236}">
                <a16:creationId xmlns:a16="http://schemas.microsoft.com/office/drawing/2014/main" id="{A8AEED12-4C7B-4C6D-B184-3C77657E4025}"/>
              </a:ext>
            </a:extLst>
          </p:cNvPr>
          <p:cNvGraphicFramePr>
            <a:graphicFrameLocks noGrp="1"/>
          </p:cNvGraphicFramePr>
          <p:nvPr>
            <p:ph type="tbl" sz="quarter" idx="10"/>
            <p:extLst/>
          </p:nvPr>
        </p:nvGraphicFramePr>
        <p:xfrm>
          <a:off x="520917" y="1804736"/>
          <a:ext cx="11150166" cy="3248527"/>
        </p:xfrm>
        <a:graphic>
          <a:graphicData uri="http://schemas.openxmlformats.org/drawingml/2006/table">
            <a:tbl>
              <a:tblPr firstRow="1" bandRow="1">
                <a:tableStyleId>{5C22544A-7EE6-4342-B048-85BDC9FD1C3A}</a:tableStyleId>
              </a:tblPr>
              <a:tblGrid>
                <a:gridCol w="2300438">
                  <a:extLst>
                    <a:ext uri="{9D8B030D-6E8A-4147-A177-3AD203B41FA5}">
                      <a16:colId xmlns:a16="http://schemas.microsoft.com/office/drawing/2014/main" val="3532458289"/>
                    </a:ext>
                  </a:extLst>
                </a:gridCol>
                <a:gridCol w="3744860">
                  <a:extLst>
                    <a:ext uri="{9D8B030D-6E8A-4147-A177-3AD203B41FA5}">
                      <a16:colId xmlns:a16="http://schemas.microsoft.com/office/drawing/2014/main" val="2564591482"/>
                    </a:ext>
                  </a:extLst>
                </a:gridCol>
                <a:gridCol w="5104868">
                  <a:extLst>
                    <a:ext uri="{9D8B030D-6E8A-4147-A177-3AD203B41FA5}">
                      <a16:colId xmlns:a16="http://schemas.microsoft.com/office/drawing/2014/main" val="2293618107"/>
                    </a:ext>
                  </a:extLst>
                </a:gridCol>
              </a:tblGrid>
              <a:tr h="596767">
                <a:tc>
                  <a:txBody>
                    <a:bodyPr/>
                    <a:lstStyle/>
                    <a:p>
                      <a:pPr algn="ctr"/>
                      <a:r>
                        <a:rPr lang="en-US" dirty="0">
                          <a:latin typeface="Arial" panose="020B0604020202020204" pitchFamily="34" charset="0"/>
                          <a:cs typeface="Arial" panose="020B0604020202020204" pitchFamily="34" charset="0"/>
                        </a:rPr>
                        <a:t>Dimension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Evaluation Criteria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Examples</a:t>
                      </a:r>
                    </a:p>
                  </a:txBody>
                  <a:tcPr/>
                </a:tc>
                <a:extLst>
                  <a:ext uri="{0D108BD9-81ED-4DB2-BD59-A6C34878D82A}">
                    <a16:rowId xmlns:a16="http://schemas.microsoft.com/office/drawing/2014/main" val="929213733"/>
                  </a:ext>
                </a:extLst>
              </a:tr>
              <a:tr h="471638">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Tangibles: Physical evidence</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of the service</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Appearance of physical facilities</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Appearance of service personnel</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Tools or equipment used to provide</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the service</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clean and professional-looking doctor’s office</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clean and neatly attired repairperson</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The freshness of food in a restaurant</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The equipment used in a medical exam</a:t>
                      </a:r>
                    </a:p>
                  </a:txBody>
                  <a:tcPr/>
                </a:tc>
                <a:extLst>
                  <a:ext uri="{0D108BD9-81ED-4DB2-BD59-A6C34878D82A}">
                    <a16:rowId xmlns:a16="http://schemas.microsoft.com/office/drawing/2014/main" val="2017040155"/>
                  </a:ext>
                </a:extLst>
              </a:tr>
              <a:tr h="404261">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Reliability: Consistency and</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dependability in performing</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the service</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Accuracy of billing or recordkeeping</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Performing services when promised</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An accurate bank statement</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confirmed hotel reservation</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An airline flight departing and arriving on time</a:t>
                      </a:r>
                    </a:p>
                  </a:txBody>
                  <a:tcPr/>
                </a:tc>
                <a:extLst>
                  <a:ext uri="{0D108BD9-81ED-4DB2-BD59-A6C34878D82A}">
                    <a16:rowId xmlns:a16="http://schemas.microsoft.com/office/drawing/2014/main" val="3373640361"/>
                  </a:ext>
                </a:extLst>
              </a:tr>
            </a:tbl>
          </a:graphicData>
        </a:graphic>
      </p:graphicFrame>
    </p:spTree>
    <p:extLst>
      <p:ext uri="{BB962C8B-B14F-4D97-AF65-F5344CB8AC3E}">
        <p14:creationId xmlns:p14="http://schemas.microsoft.com/office/powerpoint/2010/main" val="923742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6EF3F-E64A-421A-BCC3-54F99C0568E5}"/>
              </a:ext>
            </a:extLst>
          </p:cNvPr>
          <p:cNvSpPr>
            <a:spLocks noGrp="1"/>
          </p:cNvSpPr>
          <p:nvPr>
            <p:ph type="title"/>
          </p:nvPr>
        </p:nvSpPr>
        <p:spPr/>
        <p:txBody>
          <a:bodyPr/>
          <a:lstStyle/>
          <a:p>
            <a:r>
              <a:rPr lang="en-US" dirty="0"/>
              <a:t>Table 13.2 – Dimensions </a:t>
            </a:r>
            <a:br>
              <a:rPr lang="en-US" dirty="0"/>
            </a:br>
            <a:r>
              <a:rPr lang="en-US" dirty="0"/>
              <a:t>of Service Quality </a:t>
            </a:r>
            <a:r>
              <a:rPr lang="en-US" sz="1800" dirty="0"/>
              <a:t>(Slide 2 of 2)</a:t>
            </a:r>
            <a:endParaRPr lang="en-US" dirty="0"/>
          </a:p>
        </p:txBody>
      </p:sp>
      <p:graphicFrame>
        <p:nvGraphicFramePr>
          <p:cNvPr id="4" name="Table Placeholder 3">
            <a:extLst>
              <a:ext uri="{FF2B5EF4-FFF2-40B4-BE49-F238E27FC236}">
                <a16:creationId xmlns:a16="http://schemas.microsoft.com/office/drawing/2014/main" id="{33645E88-D38B-4755-B841-ACAB777282C8}"/>
              </a:ext>
            </a:extLst>
          </p:cNvPr>
          <p:cNvGraphicFramePr>
            <a:graphicFrameLocks noGrp="1"/>
          </p:cNvGraphicFramePr>
          <p:nvPr>
            <p:ph type="tbl" sz="quarter" idx="10"/>
            <p:extLst/>
          </p:nvPr>
        </p:nvGraphicFramePr>
        <p:xfrm>
          <a:off x="398245" y="1417320"/>
          <a:ext cx="11395509" cy="4023360"/>
        </p:xfrm>
        <a:graphic>
          <a:graphicData uri="http://schemas.openxmlformats.org/drawingml/2006/table">
            <a:tbl>
              <a:tblPr firstRow="1" bandRow="1">
                <a:tableStyleId>{5C22544A-7EE6-4342-B048-85BDC9FD1C3A}</a:tableStyleId>
              </a:tblPr>
              <a:tblGrid>
                <a:gridCol w="3165909">
                  <a:extLst>
                    <a:ext uri="{9D8B030D-6E8A-4147-A177-3AD203B41FA5}">
                      <a16:colId xmlns:a16="http://schemas.microsoft.com/office/drawing/2014/main" val="2822934448"/>
                    </a:ext>
                  </a:extLst>
                </a:gridCol>
                <a:gridCol w="3840480">
                  <a:extLst>
                    <a:ext uri="{9D8B030D-6E8A-4147-A177-3AD203B41FA5}">
                      <a16:colId xmlns:a16="http://schemas.microsoft.com/office/drawing/2014/main" val="2403676069"/>
                    </a:ext>
                  </a:extLst>
                </a:gridCol>
                <a:gridCol w="4389120">
                  <a:extLst>
                    <a:ext uri="{9D8B030D-6E8A-4147-A177-3AD203B41FA5}">
                      <a16:colId xmlns:a16="http://schemas.microsoft.com/office/drawing/2014/main" val="1297592223"/>
                    </a:ext>
                  </a:extLst>
                </a:gridCol>
              </a:tblGrid>
              <a:tr h="731520">
                <a:tc>
                  <a:txBody>
                    <a:bodyPr/>
                    <a:lstStyle/>
                    <a:p>
                      <a:pPr marL="0" algn="l" defTabSz="914400" rtl="0" eaLnBrk="1" latinLnBrk="0" hangingPunct="1"/>
                      <a:r>
                        <a:rPr lang="en-US" dirty="0">
                          <a:latin typeface="Arial" panose="020B0604020202020204" pitchFamily="34" charset="0"/>
                          <a:cs typeface="Arial" panose="020B0604020202020204" pitchFamily="34" charset="0"/>
                        </a:rPr>
                        <a:t>Dimension</a:t>
                      </a:r>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Evaluation Criteria</a:t>
                      </a:r>
                    </a:p>
                    <a:p>
                      <a:pPr marL="0" algn="l" defTabSz="914400" rtl="0" eaLnBrk="1" latinLnBrk="0" hangingPunct="1"/>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tc>
                  <a:txBody>
                    <a:bodyPr/>
                    <a:lstStyle/>
                    <a:p>
                      <a:pPr marL="0" algn="l" defTabSz="914400" rtl="0" eaLnBrk="1" latinLnBrk="0" hangingPunct="1"/>
                      <a:r>
                        <a:rPr lang="en-US">
                          <a:latin typeface="Arial" panose="020B0604020202020204" pitchFamily="34" charset="0"/>
                          <a:cs typeface="Arial" panose="020B0604020202020204" pitchFamily="34" charset="0"/>
                        </a:rPr>
                        <a:t>Examples</a:t>
                      </a:r>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998911972"/>
                  </a:ext>
                </a:extLst>
              </a:tr>
              <a:tr h="731520">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Responsiveness: Willingness or readiness of employees to provide the service</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Returning customer phone calls</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Providing prompt service</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Handling urgent requests</a:t>
                      </a:r>
                    </a:p>
                  </a:txBody>
                  <a:tcPr/>
                </a:tc>
                <a:tc>
                  <a:txBody>
                    <a:bodyPr/>
                    <a:lstStyle/>
                    <a:p>
                      <a:pPr marL="0" algn="l" defTabSz="914400" rtl="0" eaLnBrk="1" latinLnBrk="0" hangingPunct="1"/>
                      <a:r>
                        <a:rPr lang="en-US" sz="1800" b="0" i="0" kern="1200">
                          <a:solidFill>
                            <a:srgbClr val="006298"/>
                          </a:solidFill>
                          <a:latin typeface="Arial" panose="020B0604020202020204" pitchFamily="34" charset="0"/>
                          <a:ea typeface="+mn-ea"/>
                          <a:cs typeface="Arial" panose="020B0604020202020204" pitchFamily="34" charset="0"/>
                        </a:rPr>
                        <a:t>A server refilling a customer’s cup of coffee without being asked</a:t>
                      </a:r>
                    </a:p>
                    <a:p>
                      <a:pPr marL="0" algn="l" defTabSz="914400" rtl="0" eaLnBrk="1" latinLnBrk="0" hangingPunct="1"/>
                      <a:r>
                        <a:rPr lang="en-US" sz="1800" b="0" i="0" kern="1200">
                          <a:solidFill>
                            <a:srgbClr val="006298"/>
                          </a:solidFill>
                          <a:latin typeface="Arial" panose="020B0604020202020204" pitchFamily="34" charset="0"/>
                          <a:ea typeface="+mn-ea"/>
                          <a:cs typeface="Arial" panose="020B0604020202020204" pitchFamily="34" charset="0"/>
                        </a:rPr>
                        <a:t>An ambulance arriving within 3 minutes</a:t>
                      </a:r>
                    </a:p>
                    <a:p>
                      <a:pPr marL="0" algn="l" defTabSz="914400" rtl="0" eaLnBrk="1" latinLnBrk="0" hangingPunct="1"/>
                      <a:endParaRPr lang="en-US" sz="1800" b="0" i="0" kern="1200" dirty="0">
                        <a:solidFill>
                          <a:srgbClr val="006298"/>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492774469"/>
                  </a:ext>
                </a:extLst>
              </a:tr>
              <a:tr h="339525">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Assurance: Knowledge/</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competence of employees and ability to convey trust and confidence</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Knowledge and skills of employees</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Company name and reputation</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Personal characteristics of employees</a:t>
                      </a:r>
                    </a:p>
                  </a:txBody>
                  <a:tcPr/>
                </a:tc>
                <a:tc>
                  <a:txBody>
                    <a:bodyPr/>
                    <a:lstStyle/>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highly trained financial advisor</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known and respected service provider</a:t>
                      </a:r>
                    </a:p>
                    <a:p>
                      <a:pPr marL="0" algn="l" defTabSz="914400" rtl="0" eaLnBrk="1" latinLnBrk="0" hangingPunct="1"/>
                      <a:r>
                        <a:rPr lang="en-US" sz="1800" b="0" i="0" kern="1200" dirty="0">
                          <a:solidFill>
                            <a:srgbClr val="006298"/>
                          </a:solidFill>
                          <a:latin typeface="Arial" panose="020B0604020202020204" pitchFamily="34" charset="0"/>
                          <a:ea typeface="+mn-ea"/>
                          <a:cs typeface="Arial" panose="020B0604020202020204" pitchFamily="34" charset="0"/>
                        </a:rPr>
                        <a:t>A doctor’s bedside manner</a:t>
                      </a:r>
                    </a:p>
                  </a:txBody>
                  <a:tcPr/>
                </a:tc>
                <a:extLst>
                  <a:ext uri="{0D108BD9-81ED-4DB2-BD59-A6C34878D82A}">
                    <a16:rowId xmlns:a16="http://schemas.microsoft.com/office/drawing/2014/main" val="272384933"/>
                  </a:ext>
                </a:extLst>
              </a:tr>
              <a:tr h="339524">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Empathy: Caring and individual attention provided by employees</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Listening to customer needs</a:t>
                      </a:r>
                    </a:p>
                    <a:p>
                      <a:r>
                        <a:rPr lang="en-US" sz="1800" b="0" i="0" kern="1200" dirty="0">
                          <a:solidFill>
                            <a:srgbClr val="006298"/>
                          </a:solidFill>
                          <a:latin typeface="Arial" panose="020B0604020202020204" pitchFamily="34" charset="0"/>
                          <a:ea typeface="+mn-ea"/>
                          <a:cs typeface="Arial" panose="020B0604020202020204" pitchFamily="34" charset="0"/>
                        </a:rPr>
                        <a:t>Caring about customers’ interests</a:t>
                      </a:r>
                    </a:p>
                    <a:p>
                      <a:r>
                        <a:rPr lang="en-US" sz="1800" b="0" i="0" kern="1200" dirty="0">
                          <a:solidFill>
                            <a:srgbClr val="006298"/>
                          </a:solidFill>
                          <a:latin typeface="Arial" panose="020B0604020202020204" pitchFamily="34" charset="0"/>
                          <a:ea typeface="+mn-ea"/>
                          <a:cs typeface="Arial" panose="020B0604020202020204" pitchFamily="34" charset="0"/>
                        </a:rPr>
                        <a:t>Providing personalized attention</a:t>
                      </a:r>
                    </a:p>
                  </a:txBody>
                  <a:tcPr/>
                </a:tc>
                <a:tc>
                  <a:txBody>
                    <a:bodyPr/>
                    <a:lstStyle/>
                    <a:p>
                      <a:r>
                        <a:rPr lang="en-US" sz="1800" b="0" i="0" kern="1200" dirty="0">
                          <a:solidFill>
                            <a:srgbClr val="006298"/>
                          </a:solidFill>
                          <a:latin typeface="Arial" panose="020B0604020202020204" pitchFamily="34" charset="0"/>
                          <a:ea typeface="+mn-ea"/>
                          <a:cs typeface="Arial" panose="020B0604020202020204" pitchFamily="34" charset="0"/>
                        </a:rPr>
                        <a:t>A store employee listening to and trying to understand a customer’s complaint</a:t>
                      </a:r>
                    </a:p>
                    <a:p>
                      <a:r>
                        <a:rPr lang="en-US" sz="1800" b="0" i="0" kern="1200" dirty="0">
                          <a:solidFill>
                            <a:srgbClr val="006298"/>
                          </a:solidFill>
                          <a:latin typeface="Arial" panose="020B0604020202020204" pitchFamily="34" charset="0"/>
                          <a:ea typeface="+mn-ea"/>
                          <a:cs typeface="Arial" panose="020B0604020202020204" pitchFamily="34" charset="0"/>
                        </a:rPr>
                        <a:t>A nurse counseling a heart patient</a:t>
                      </a:r>
                    </a:p>
                  </a:txBody>
                  <a:tcPr/>
                </a:tc>
                <a:extLst>
                  <a:ext uri="{0D108BD9-81ED-4DB2-BD59-A6C34878D82A}">
                    <a16:rowId xmlns:a16="http://schemas.microsoft.com/office/drawing/2014/main" val="212282988"/>
                  </a:ext>
                </a:extLst>
              </a:tr>
            </a:tbl>
          </a:graphicData>
        </a:graphic>
      </p:graphicFrame>
    </p:spTree>
    <p:extLst>
      <p:ext uri="{BB962C8B-B14F-4D97-AF65-F5344CB8AC3E}">
        <p14:creationId xmlns:p14="http://schemas.microsoft.com/office/powerpoint/2010/main" val="2905524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Evaluation of </a:t>
            </a:r>
            <a:br>
              <a:rPr lang="en-US" dirty="0"/>
            </a:br>
            <a:r>
              <a:rPr lang="en-US" dirty="0"/>
              <a:t>Service Quality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sz="2400" dirty="0"/>
              <a:t>Except for the tangibles dimension, the criteria customers use to judge service quality are intangible</a:t>
            </a:r>
          </a:p>
          <a:p>
            <a:pPr lvl="1"/>
            <a:r>
              <a:rPr lang="en-US" dirty="0"/>
              <a:t>Because these dimensions cannot be examined with the senses, customers must rely on other ways of judging service</a:t>
            </a:r>
          </a:p>
          <a:p>
            <a:pPr lvl="2"/>
            <a:r>
              <a:rPr lang="en-US" dirty="0"/>
              <a:t>One of the most important factors in customer judgments of service quality is service expectations</a:t>
            </a:r>
          </a:p>
          <a:p>
            <a:pPr lvl="3"/>
            <a:r>
              <a:rPr lang="en-US" dirty="0"/>
              <a:t>Service expectations are influenced by:</a:t>
            </a:r>
          </a:p>
          <a:p>
            <a:pPr lvl="4">
              <a:buClr>
                <a:srgbClr val="3083C5"/>
              </a:buClr>
              <a:buFont typeface="Wingdings" panose="05000000000000000000" pitchFamily="2" charset="2"/>
              <a:buChar char="§"/>
            </a:pPr>
            <a:r>
              <a:rPr lang="en-US" dirty="0"/>
              <a:t>Past experiences with the service</a:t>
            </a:r>
          </a:p>
          <a:p>
            <a:pPr lvl="4">
              <a:buClr>
                <a:srgbClr val="3083C5"/>
              </a:buClr>
              <a:buFont typeface="Wingdings" panose="05000000000000000000" pitchFamily="2" charset="2"/>
              <a:buChar char="§"/>
            </a:pPr>
            <a:r>
              <a:rPr lang="en-US" dirty="0"/>
              <a:t>Word-of-mouth communication from other customers</a:t>
            </a:r>
          </a:p>
          <a:p>
            <a:pPr lvl="4">
              <a:buClr>
                <a:srgbClr val="3083C5"/>
              </a:buClr>
              <a:buFont typeface="Wingdings" panose="05000000000000000000" pitchFamily="2" charset="2"/>
              <a:buChar char="§"/>
            </a:pPr>
            <a:r>
              <a:rPr lang="en-US" dirty="0"/>
              <a:t>The service company’s own advertising</a:t>
            </a:r>
          </a:p>
          <a:p>
            <a:endParaRPr lang="en-US" dirty="0"/>
          </a:p>
        </p:txBody>
      </p:sp>
    </p:spTree>
    <p:extLst>
      <p:ext uri="{BB962C8B-B14F-4D97-AF65-F5344CB8AC3E}">
        <p14:creationId xmlns:p14="http://schemas.microsoft.com/office/powerpoint/2010/main" val="3698893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Delivering Exceptional Service Quality</a:t>
            </a:r>
          </a:p>
        </p:txBody>
      </p:sp>
      <p:sp>
        <p:nvSpPr>
          <p:cNvPr id="2" name="Text Placeholder 1"/>
          <p:cNvSpPr>
            <a:spLocks noGrp="1"/>
          </p:cNvSpPr>
          <p:nvPr>
            <p:ph type="body" sz="quarter" idx="17"/>
          </p:nvPr>
        </p:nvSpPr>
        <p:spPr/>
        <p:txBody>
          <a:bodyPr/>
          <a:lstStyle/>
          <a:p>
            <a:r>
              <a:rPr lang="en-US" sz="2400" dirty="0"/>
              <a:t>Providing high-quality service consistently is very difficult</a:t>
            </a:r>
          </a:p>
          <a:p>
            <a:r>
              <a:rPr lang="en-US" sz="2400" dirty="0"/>
              <a:t>Four factors that affect service quality:</a:t>
            </a:r>
          </a:p>
          <a:p>
            <a:pPr lvl="1"/>
            <a:r>
              <a:rPr lang="en-US" dirty="0"/>
              <a:t>Analysis of customer expectations</a:t>
            </a:r>
          </a:p>
          <a:p>
            <a:pPr lvl="1"/>
            <a:r>
              <a:rPr lang="en-US" dirty="0"/>
              <a:t>Service quality specifications</a:t>
            </a:r>
          </a:p>
          <a:p>
            <a:pPr lvl="1"/>
            <a:r>
              <a:rPr lang="en-US" dirty="0"/>
              <a:t>Employee performance</a:t>
            </a:r>
          </a:p>
          <a:p>
            <a:pPr lvl="1"/>
            <a:r>
              <a:rPr lang="en-US" dirty="0"/>
              <a:t>Management of service expectations</a:t>
            </a:r>
          </a:p>
        </p:txBody>
      </p:sp>
    </p:spTree>
    <p:extLst>
      <p:ext uri="{BB962C8B-B14F-4D97-AF65-F5344CB8AC3E}">
        <p14:creationId xmlns:p14="http://schemas.microsoft.com/office/powerpoint/2010/main" val="19536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A3AD9-681F-4B79-AB28-6D2A2FC68E44}"/>
              </a:ext>
            </a:extLst>
          </p:cNvPr>
          <p:cNvSpPr>
            <a:spLocks noGrp="1"/>
          </p:cNvSpPr>
          <p:nvPr>
            <p:ph type="title"/>
          </p:nvPr>
        </p:nvSpPr>
        <p:spPr/>
        <p:txBody>
          <a:bodyPr/>
          <a:lstStyle/>
          <a:p>
            <a:r>
              <a:rPr lang="en-US" dirty="0"/>
              <a:t>Figure 13.2 – Service Quality Model</a:t>
            </a:r>
          </a:p>
        </p:txBody>
      </p:sp>
      <p:pic>
        <p:nvPicPr>
          <p:cNvPr id="6" name="Picture Placeholder 5" descr="A two part horizontal organization chart is captioned, Service Quality Model. In the left part are four vertical rectangles labeled from top to bottom as, Analysis of customer expectations, Marketing research, and Open communication with employees.&#10;Service quality specifications, Service goals&#10; and Management commitment to service quality. Employee performance, Employee training and Evaluation and compensation systems. Management of service expectations, Advertising and Good internal communications. Arrows emanate from the right side of each rectangle, merge into a single arrow, which points to the left side of the rectangle in the right part. This rectangle is labeled, Service quality, Tangibles, Reliability, Responsiveness, Assurance, and Empathy.&#10;&#10;&#10;">
            <a:extLst>
              <a:ext uri="{FF2B5EF4-FFF2-40B4-BE49-F238E27FC236}">
                <a16:creationId xmlns:a16="http://schemas.microsoft.com/office/drawing/2014/main" id="{53DC0C02-1D0A-4F37-B13C-E6AF1D697E32}"/>
              </a:ext>
            </a:extLst>
          </p:cNvPr>
          <p:cNvPicPr>
            <a:picLocks noGrp="1" noChangeAspect="1"/>
          </p:cNvPicPr>
          <p:nvPr>
            <p:ph type="pic" sz="quarter" idx="10"/>
          </p:nvPr>
        </p:nvPicPr>
        <p:blipFill>
          <a:blip r:embed="rId2"/>
          <a:stretch>
            <a:fillRect/>
          </a:stretch>
        </p:blipFill>
        <p:spPr>
          <a:xfrm>
            <a:off x="1580929" y="1037230"/>
            <a:ext cx="9030141" cy="4793514"/>
          </a:xfrm>
        </p:spPr>
      </p:pic>
    </p:spTree>
    <p:extLst>
      <p:ext uri="{BB962C8B-B14F-4D97-AF65-F5344CB8AC3E}">
        <p14:creationId xmlns:p14="http://schemas.microsoft.com/office/powerpoint/2010/main" val="1276775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Analysis of Customer Expectations</a:t>
            </a:r>
          </a:p>
        </p:txBody>
      </p:sp>
      <p:sp>
        <p:nvSpPr>
          <p:cNvPr id="2" name="Text Placeholder 1"/>
          <p:cNvSpPr>
            <a:spLocks noGrp="1"/>
          </p:cNvSpPr>
          <p:nvPr>
            <p:ph type="body" sz="quarter" idx="17"/>
          </p:nvPr>
        </p:nvSpPr>
        <p:spPr/>
        <p:txBody>
          <a:bodyPr/>
          <a:lstStyle/>
          <a:p>
            <a:r>
              <a:rPr lang="en-US" sz="2400" dirty="0"/>
              <a:t>Customers usually have two levels of expectations:</a:t>
            </a:r>
          </a:p>
          <a:p>
            <a:pPr lvl="1"/>
            <a:r>
              <a:rPr lang="en-US" dirty="0"/>
              <a:t>Desired</a:t>
            </a:r>
          </a:p>
          <a:p>
            <a:pPr lvl="2"/>
            <a:r>
              <a:rPr lang="en-US" dirty="0"/>
              <a:t>What the customer really wants</a:t>
            </a:r>
          </a:p>
          <a:p>
            <a:pPr lvl="1"/>
            <a:r>
              <a:rPr lang="en-US" dirty="0"/>
              <a:t>Acceptable</a:t>
            </a:r>
          </a:p>
          <a:p>
            <a:pPr lvl="2"/>
            <a:r>
              <a:rPr lang="en-US" dirty="0"/>
              <a:t>What the customer views as adequate</a:t>
            </a:r>
          </a:p>
          <a:p>
            <a:r>
              <a:rPr lang="en-US" sz="2400" i="1" dirty="0"/>
              <a:t>Zone of tolerance </a:t>
            </a:r>
            <a:r>
              <a:rPr lang="en-US" sz="2400" dirty="0"/>
              <a:t>– The difference between the two levels of expectations</a:t>
            </a:r>
          </a:p>
          <a:p>
            <a:r>
              <a:rPr lang="en-US" sz="2400" dirty="0"/>
              <a:t>Because customer-contact employees interact daily with customers, they are in good positions to learn what consumers want from the company</a:t>
            </a:r>
          </a:p>
          <a:p>
            <a:endParaRPr lang="en-US" dirty="0"/>
          </a:p>
        </p:txBody>
      </p:sp>
    </p:spTree>
    <p:extLst>
      <p:ext uri="{BB962C8B-B14F-4D97-AF65-F5344CB8AC3E}">
        <p14:creationId xmlns:p14="http://schemas.microsoft.com/office/powerpoint/2010/main" val="3393967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Service Quality Specifications</a:t>
            </a:r>
          </a:p>
        </p:txBody>
      </p:sp>
      <p:sp>
        <p:nvSpPr>
          <p:cNvPr id="2" name="Text Placeholder 1"/>
          <p:cNvSpPr>
            <a:spLocks noGrp="1"/>
          </p:cNvSpPr>
          <p:nvPr>
            <p:ph type="body" sz="quarter" idx="17"/>
          </p:nvPr>
        </p:nvSpPr>
        <p:spPr/>
        <p:txBody>
          <a:bodyPr/>
          <a:lstStyle/>
          <a:p>
            <a:r>
              <a:rPr lang="en-US" sz="2400" dirty="0"/>
              <a:t>Once an organization understands its customers’ needs, it must establish goals to help ensure good service delivery</a:t>
            </a:r>
          </a:p>
          <a:p>
            <a:pPr lvl="1"/>
            <a:r>
              <a:rPr lang="en-US" dirty="0"/>
              <a:t>These goals, or service specifications, are typically set in terms of employee or machine performance</a:t>
            </a:r>
          </a:p>
          <a:p>
            <a:r>
              <a:rPr lang="en-US" sz="2400" dirty="0"/>
              <a:t>The most critical aspect of service quality specifications is managers’ commitment to service quality</a:t>
            </a:r>
          </a:p>
          <a:p>
            <a:pPr lvl="1"/>
            <a:r>
              <a:rPr lang="en-US" dirty="0"/>
              <a:t>Service managers who are committed to quality become role models for all employees in the organization</a:t>
            </a:r>
          </a:p>
          <a:p>
            <a:endParaRPr lang="en-US" dirty="0"/>
          </a:p>
        </p:txBody>
      </p:sp>
    </p:spTree>
    <p:extLst>
      <p:ext uri="{BB962C8B-B14F-4D97-AF65-F5344CB8AC3E}">
        <p14:creationId xmlns:p14="http://schemas.microsoft.com/office/powerpoint/2010/main" val="2218380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Employee Performance</a:t>
            </a:r>
          </a:p>
        </p:txBody>
      </p:sp>
      <p:sp>
        <p:nvSpPr>
          <p:cNvPr id="2" name="Text Placeholder 1"/>
          <p:cNvSpPr>
            <a:spLocks noGrp="1"/>
          </p:cNvSpPr>
          <p:nvPr>
            <p:ph type="body" sz="quarter" idx="17"/>
          </p:nvPr>
        </p:nvSpPr>
        <p:spPr/>
        <p:txBody>
          <a:bodyPr/>
          <a:lstStyle/>
          <a:p>
            <a:r>
              <a:rPr lang="en-US" sz="2400" dirty="0"/>
              <a:t>Customer-contact employees in most service industries are often the least-trained and lowest-paid members of the organization</a:t>
            </a:r>
          </a:p>
          <a:p>
            <a:r>
              <a:rPr lang="en-US" sz="2400" dirty="0"/>
              <a:t>There is a direct relationship between the satisfaction of a company’s contact employees, which is manifested in a positive attitude and a good work ethic, and the satisfaction of its customers</a:t>
            </a:r>
          </a:p>
          <a:p>
            <a:pPr lvl="1"/>
            <a:r>
              <a:rPr lang="en-US" dirty="0"/>
              <a:t>Employee and customer satisfaction levels also have a direct relationship with customer retention and loyalty</a:t>
            </a:r>
          </a:p>
          <a:p>
            <a:r>
              <a:rPr lang="en-US" sz="2400" dirty="0"/>
              <a:t>The way to ensure that employees perform well is to train them effectively so they understand how to do their jobs</a:t>
            </a:r>
          </a:p>
          <a:p>
            <a:r>
              <a:rPr lang="en-US" sz="2400" dirty="0"/>
              <a:t>The evaluation and compensation system the organization uses also plays a part in employee performance</a:t>
            </a:r>
          </a:p>
          <a:p>
            <a:endParaRPr lang="en-US" dirty="0"/>
          </a:p>
        </p:txBody>
      </p:sp>
    </p:spTree>
    <p:extLst>
      <p:ext uri="{BB962C8B-B14F-4D97-AF65-F5344CB8AC3E}">
        <p14:creationId xmlns:p14="http://schemas.microsoft.com/office/powerpoint/2010/main" val="2060633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5605-4751-4265-83BA-1AD76231FB91}"/>
              </a:ext>
            </a:extLst>
          </p:cNvPr>
          <p:cNvSpPr>
            <a:spLocks noGrp="1"/>
          </p:cNvSpPr>
          <p:nvPr>
            <p:ph type="title"/>
          </p:nvPr>
        </p:nvSpPr>
        <p:spPr/>
        <p:txBody>
          <a:bodyPr/>
          <a:lstStyle/>
          <a:p>
            <a:r>
              <a:rPr lang="en-US" dirty="0"/>
              <a:t>Management of Service Expectations</a:t>
            </a:r>
          </a:p>
        </p:txBody>
      </p:sp>
      <p:sp>
        <p:nvSpPr>
          <p:cNvPr id="3" name="Text Placeholder 2">
            <a:extLst>
              <a:ext uri="{FF2B5EF4-FFF2-40B4-BE49-F238E27FC236}">
                <a16:creationId xmlns:a16="http://schemas.microsoft.com/office/drawing/2014/main" id="{9BC106A7-8DA4-4AD5-A167-4020B84AC7A1}"/>
              </a:ext>
            </a:extLst>
          </p:cNvPr>
          <p:cNvSpPr>
            <a:spLocks noGrp="1"/>
          </p:cNvSpPr>
          <p:nvPr>
            <p:ph type="body" sz="quarter" idx="17"/>
          </p:nvPr>
        </p:nvSpPr>
        <p:spPr/>
        <p:txBody>
          <a:bodyPr/>
          <a:lstStyle/>
          <a:p>
            <a:r>
              <a:rPr lang="en-US" sz="2400" dirty="0"/>
              <a:t>Service companies must set realistic expectations about the services they provide and deliver on promises made</a:t>
            </a:r>
          </a:p>
          <a:p>
            <a:pPr lvl="1"/>
            <a:r>
              <a:rPr lang="en-US" dirty="0"/>
              <a:t>Advertising</a:t>
            </a:r>
          </a:p>
          <a:p>
            <a:pPr lvl="1"/>
            <a:r>
              <a:rPr lang="en-US" dirty="0"/>
              <a:t>Good internal communication</a:t>
            </a:r>
          </a:p>
          <a:p>
            <a:r>
              <a:rPr lang="en-US" sz="2400" dirty="0"/>
              <a:t>Word-of-mouth communication from other customers shapes expectations</a:t>
            </a:r>
          </a:p>
          <a:p>
            <a:pPr lvl="1"/>
            <a:r>
              <a:rPr lang="en-US" dirty="0"/>
              <a:t>Because service companies cannot manage this “advertising” directly, the best way to ensure positive word-of-mouth communication is to provide exceptional service quality</a:t>
            </a:r>
          </a:p>
          <a:p>
            <a:endParaRPr lang="en-US" dirty="0"/>
          </a:p>
        </p:txBody>
      </p:sp>
    </p:spTree>
    <p:extLst>
      <p:ext uri="{BB962C8B-B14F-4D97-AF65-F5344CB8AC3E}">
        <p14:creationId xmlns:p14="http://schemas.microsoft.com/office/powerpoint/2010/main" val="2438062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41AE-5BEA-4928-8166-824A6ABCD6B8}"/>
              </a:ext>
            </a:extLst>
          </p:cNvPr>
          <p:cNvSpPr>
            <a:spLocks noGrp="1"/>
          </p:cNvSpPr>
          <p:nvPr>
            <p:ph type="title"/>
          </p:nvPr>
        </p:nvSpPr>
        <p:spPr/>
        <p:txBody>
          <a:bodyPr/>
          <a:lstStyle/>
          <a:p>
            <a:r>
              <a:rPr lang="en-US" dirty="0"/>
              <a:t>Nonprofit Marketing</a:t>
            </a:r>
          </a:p>
        </p:txBody>
      </p:sp>
      <p:sp>
        <p:nvSpPr>
          <p:cNvPr id="3" name="Text Placeholder 2">
            <a:extLst>
              <a:ext uri="{FF2B5EF4-FFF2-40B4-BE49-F238E27FC236}">
                <a16:creationId xmlns:a16="http://schemas.microsoft.com/office/drawing/2014/main" id="{939FFBD9-2019-4B20-AA64-1DEEDA07BEBB}"/>
              </a:ext>
            </a:extLst>
          </p:cNvPr>
          <p:cNvSpPr>
            <a:spLocks noGrp="1"/>
          </p:cNvSpPr>
          <p:nvPr>
            <p:ph type="body" sz="quarter" idx="17"/>
          </p:nvPr>
        </p:nvSpPr>
        <p:spPr/>
        <p:txBody>
          <a:bodyPr/>
          <a:lstStyle/>
          <a:p>
            <a:r>
              <a:rPr lang="en-US" sz="2400" b="1" dirty="0">
                <a:solidFill>
                  <a:srgbClr val="3083C5"/>
                </a:solidFill>
              </a:rPr>
              <a:t>Nonprofit marketing </a:t>
            </a:r>
            <a:r>
              <a:rPr lang="en-US" sz="2400" dirty="0"/>
              <a:t>– Marketing activities conducted to achieve some </a:t>
            </a:r>
            <a:br>
              <a:rPr lang="en-US" sz="2400" dirty="0"/>
            </a:br>
            <a:r>
              <a:rPr lang="en-US" sz="2400" dirty="0"/>
              <a:t>goal other than ordinary business goals such as profit, market share, or return on investment</a:t>
            </a:r>
          </a:p>
          <a:p>
            <a:r>
              <a:rPr lang="en-US" sz="2400" dirty="0"/>
              <a:t>Divided into two categories:</a:t>
            </a:r>
          </a:p>
          <a:p>
            <a:pPr lvl="1"/>
            <a:r>
              <a:rPr lang="en-US" dirty="0"/>
              <a:t>Nonprofit-organization marketing</a:t>
            </a:r>
          </a:p>
          <a:p>
            <a:pPr lvl="2"/>
            <a:r>
              <a:rPr lang="en-US" dirty="0"/>
              <a:t>The use of marketing concepts and techniques by organizations whose goals do not include making profits</a:t>
            </a:r>
          </a:p>
          <a:p>
            <a:pPr lvl="1"/>
            <a:r>
              <a:rPr lang="en-US" dirty="0"/>
              <a:t>Social marketing</a:t>
            </a:r>
          </a:p>
          <a:p>
            <a:pPr lvl="2"/>
            <a:r>
              <a:rPr lang="en-US" dirty="0"/>
              <a:t>Promotes social causes</a:t>
            </a:r>
          </a:p>
        </p:txBody>
      </p:sp>
    </p:spTree>
    <p:extLst>
      <p:ext uri="{BB962C8B-B14F-4D97-AF65-F5344CB8AC3E}">
        <p14:creationId xmlns:p14="http://schemas.microsoft.com/office/powerpoint/2010/main" val="1180017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1F07-BA16-40F3-BFA3-D17150AE43B7}"/>
              </a:ext>
            </a:extLst>
          </p:cNvPr>
          <p:cNvSpPr>
            <a:spLocks noGrp="1"/>
          </p:cNvSpPr>
          <p:nvPr>
            <p:ph type="title"/>
          </p:nvPr>
        </p:nvSpPr>
        <p:spPr/>
        <p:txBody>
          <a:bodyPr/>
          <a:lstStyle/>
          <a:p>
            <a:r>
              <a:rPr lang="en-US" dirty="0"/>
              <a:t>How Is Nonprofit </a:t>
            </a:r>
            <a:br>
              <a:rPr lang="en-US" dirty="0"/>
            </a:br>
            <a:r>
              <a:rPr lang="en-US" dirty="0"/>
              <a:t>Marketing Different?</a:t>
            </a:r>
          </a:p>
        </p:txBody>
      </p:sp>
      <p:sp>
        <p:nvSpPr>
          <p:cNvPr id="3" name="Text Placeholder 2">
            <a:extLst>
              <a:ext uri="{FF2B5EF4-FFF2-40B4-BE49-F238E27FC236}">
                <a16:creationId xmlns:a16="http://schemas.microsoft.com/office/drawing/2014/main" id="{D8CF5986-B994-4217-911F-2C842944CF9B}"/>
              </a:ext>
            </a:extLst>
          </p:cNvPr>
          <p:cNvSpPr>
            <a:spLocks noGrp="1"/>
          </p:cNvSpPr>
          <p:nvPr>
            <p:ph type="body" sz="quarter" idx="17"/>
          </p:nvPr>
        </p:nvSpPr>
        <p:spPr/>
        <p:txBody>
          <a:bodyPr>
            <a:normAutofit/>
          </a:bodyPr>
          <a:lstStyle/>
          <a:p>
            <a:r>
              <a:rPr lang="en-US" sz="2400" dirty="0">
                <a:latin typeface="Arial" panose="020B0604020202020204" pitchFamily="34" charset="0"/>
                <a:cs typeface="Arial" panose="020B0604020202020204" pitchFamily="34" charset="0"/>
              </a:rPr>
              <a:t>Activities benefit clients, members, or public </a:t>
            </a:r>
          </a:p>
          <a:p>
            <a:r>
              <a:rPr lang="en-US" sz="2400" dirty="0">
                <a:latin typeface="Arial" panose="020B0604020202020204" pitchFamily="34" charset="0"/>
                <a:cs typeface="Arial" panose="020B0604020202020204" pitchFamily="34" charset="0"/>
              </a:rPr>
              <a:t>Greater opportunities for creativity</a:t>
            </a:r>
          </a:p>
          <a:p>
            <a:r>
              <a:rPr lang="en-US" sz="2400" dirty="0">
                <a:latin typeface="Arial" panose="020B0604020202020204" pitchFamily="34" charset="0"/>
                <a:cs typeface="Arial" panose="020B0604020202020204" pitchFamily="34" charset="0"/>
              </a:rPr>
              <a:t>Goal is not profit-driven</a:t>
            </a:r>
          </a:p>
          <a:p>
            <a:r>
              <a:rPr lang="en-US" sz="2400" dirty="0">
                <a:latin typeface="Arial" panose="020B0604020202020204" pitchFamily="34" charset="0"/>
                <a:cs typeface="Arial" panose="020B0604020202020204" pitchFamily="34" charset="0"/>
              </a:rPr>
              <a:t>More difficult to judge performance</a:t>
            </a:r>
          </a:p>
          <a:p>
            <a:r>
              <a:rPr lang="en-US" sz="2400" dirty="0">
                <a:latin typeface="Arial" panose="020B0604020202020204" pitchFamily="34" charset="0"/>
                <a:cs typeface="Arial" panose="020B0604020202020204" pitchFamily="34" charset="0"/>
              </a:rPr>
              <a:t>Sometimes controversial</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p>
          <a:p>
            <a:endParaRPr lang="en-US" sz="2400" dirty="0"/>
          </a:p>
        </p:txBody>
      </p:sp>
    </p:spTree>
    <p:extLst>
      <p:ext uri="{BB962C8B-B14F-4D97-AF65-F5344CB8AC3E}">
        <p14:creationId xmlns:p14="http://schemas.microsoft.com/office/powerpoint/2010/main" val="3908501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BFB3C-B9EA-4CDB-B97E-8A57C848BC82}"/>
              </a:ext>
            </a:extLst>
          </p:cNvPr>
          <p:cNvSpPr>
            <a:spLocks noGrp="1"/>
          </p:cNvSpPr>
          <p:nvPr>
            <p:ph type="title"/>
          </p:nvPr>
        </p:nvSpPr>
        <p:spPr/>
        <p:txBody>
          <a:bodyPr/>
          <a:lstStyle/>
          <a:p>
            <a:r>
              <a:rPr lang="en-US" dirty="0"/>
              <a:t>Nonprofit Marketing Objectives</a:t>
            </a:r>
          </a:p>
        </p:txBody>
      </p:sp>
      <p:sp>
        <p:nvSpPr>
          <p:cNvPr id="3" name="Text Placeholder 2">
            <a:extLst>
              <a:ext uri="{FF2B5EF4-FFF2-40B4-BE49-F238E27FC236}">
                <a16:creationId xmlns:a16="http://schemas.microsoft.com/office/drawing/2014/main" id="{1E74B756-0D81-4DFF-8C8C-D6E6748983A1}"/>
              </a:ext>
            </a:extLst>
          </p:cNvPr>
          <p:cNvSpPr>
            <a:spLocks noGrp="1"/>
          </p:cNvSpPr>
          <p:nvPr>
            <p:ph type="body" sz="quarter" idx="17"/>
          </p:nvPr>
        </p:nvSpPr>
        <p:spPr/>
        <p:txBody>
          <a:bodyPr/>
          <a:lstStyle/>
          <a:p>
            <a:r>
              <a:rPr lang="en-US" sz="2400" dirty="0"/>
              <a:t>The basic aim of nonprofit organizations is to obtain a desired response from a target market</a:t>
            </a:r>
          </a:p>
          <a:p>
            <a:pPr lvl="1"/>
            <a:r>
              <a:rPr lang="en-US" dirty="0"/>
              <a:t>Change in values</a:t>
            </a:r>
          </a:p>
          <a:p>
            <a:pPr lvl="1"/>
            <a:r>
              <a:rPr lang="en-US" dirty="0"/>
              <a:t>Financial contribution</a:t>
            </a:r>
          </a:p>
          <a:p>
            <a:pPr lvl="1"/>
            <a:r>
              <a:rPr lang="en-US" dirty="0"/>
              <a:t>Donation of services</a:t>
            </a:r>
          </a:p>
          <a:p>
            <a:r>
              <a:rPr lang="en-US" sz="2400" dirty="0"/>
              <a:t>Nonprofit marketing objectives are shaped by the nature of the exchange and goals of the organization</a:t>
            </a:r>
          </a:p>
          <a:p>
            <a:endParaRPr lang="en-US" dirty="0"/>
          </a:p>
        </p:txBody>
      </p:sp>
    </p:spTree>
    <p:extLst>
      <p:ext uri="{BB962C8B-B14F-4D97-AF65-F5344CB8AC3E}">
        <p14:creationId xmlns:p14="http://schemas.microsoft.com/office/powerpoint/2010/main" val="2654016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BFFB-E545-4B80-A0D5-E64255D079DB}"/>
              </a:ext>
            </a:extLst>
          </p:cNvPr>
          <p:cNvSpPr>
            <a:spLocks noGrp="1"/>
          </p:cNvSpPr>
          <p:nvPr>
            <p:ph type="title"/>
          </p:nvPr>
        </p:nvSpPr>
        <p:spPr/>
        <p:txBody>
          <a:bodyPr/>
          <a:lstStyle/>
          <a:p>
            <a:r>
              <a:rPr lang="en-US" dirty="0"/>
              <a:t>Developing Nonprofit </a:t>
            </a:r>
            <a:br>
              <a:rPr lang="en-US" dirty="0"/>
            </a:br>
            <a:r>
              <a:rPr lang="en-US" dirty="0"/>
              <a:t>Marketing Strategies</a:t>
            </a:r>
          </a:p>
        </p:txBody>
      </p:sp>
      <p:sp>
        <p:nvSpPr>
          <p:cNvPr id="3" name="Text Placeholder 2">
            <a:extLst>
              <a:ext uri="{FF2B5EF4-FFF2-40B4-BE49-F238E27FC236}">
                <a16:creationId xmlns:a16="http://schemas.microsoft.com/office/drawing/2014/main" id="{4779BC21-3838-4C50-BB4B-D1B5E514739D}"/>
              </a:ext>
            </a:extLst>
          </p:cNvPr>
          <p:cNvSpPr>
            <a:spLocks noGrp="1"/>
          </p:cNvSpPr>
          <p:nvPr>
            <p:ph type="body" sz="quarter" idx="17"/>
          </p:nvPr>
        </p:nvSpPr>
        <p:spPr/>
        <p:txBody>
          <a:bodyPr/>
          <a:lstStyle/>
          <a:p>
            <a:r>
              <a:rPr lang="en-US" sz="2400" dirty="0"/>
              <a:t>Nonprofit organizations develop marketing strategies by defining and analyzing a target market and creating and maintaining a total marketing mix that appeals to that market</a:t>
            </a:r>
          </a:p>
          <a:p>
            <a:endParaRPr lang="en-US" dirty="0"/>
          </a:p>
        </p:txBody>
      </p:sp>
    </p:spTree>
    <p:extLst>
      <p:ext uri="{BB962C8B-B14F-4D97-AF65-F5344CB8AC3E}">
        <p14:creationId xmlns:p14="http://schemas.microsoft.com/office/powerpoint/2010/main" val="3306457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BE9A-A0F1-43C0-B756-8C83D256FA1C}"/>
              </a:ext>
            </a:extLst>
          </p:cNvPr>
          <p:cNvSpPr>
            <a:spLocks noGrp="1"/>
          </p:cNvSpPr>
          <p:nvPr>
            <p:ph type="title"/>
          </p:nvPr>
        </p:nvSpPr>
        <p:spPr/>
        <p:txBody>
          <a:bodyPr/>
          <a:lstStyle/>
          <a:p>
            <a:r>
              <a:rPr lang="en-US" dirty="0"/>
              <a:t>Target Markets</a:t>
            </a:r>
          </a:p>
        </p:txBody>
      </p:sp>
      <p:sp>
        <p:nvSpPr>
          <p:cNvPr id="3" name="Text Placeholder 2">
            <a:extLst>
              <a:ext uri="{FF2B5EF4-FFF2-40B4-BE49-F238E27FC236}">
                <a16:creationId xmlns:a16="http://schemas.microsoft.com/office/drawing/2014/main" id="{42820A51-5217-413F-A63D-AC068139BBEE}"/>
              </a:ext>
            </a:extLst>
          </p:cNvPr>
          <p:cNvSpPr>
            <a:spLocks noGrp="1"/>
          </p:cNvSpPr>
          <p:nvPr>
            <p:ph type="body" sz="quarter" idx="17"/>
          </p:nvPr>
        </p:nvSpPr>
        <p:spPr/>
        <p:txBody>
          <a:bodyPr/>
          <a:lstStyle/>
          <a:p>
            <a:r>
              <a:rPr lang="en-US" sz="2400" b="1" dirty="0">
                <a:solidFill>
                  <a:srgbClr val="3083C5"/>
                </a:solidFill>
              </a:rPr>
              <a:t>Target public </a:t>
            </a:r>
            <a:r>
              <a:rPr lang="en-US" sz="2400" dirty="0"/>
              <a:t>– A collective of individuals who have an interest in or a concern about an organization, a product, or a social cause</a:t>
            </a:r>
          </a:p>
          <a:p>
            <a:r>
              <a:rPr lang="en-US" sz="2400" b="1" dirty="0">
                <a:solidFill>
                  <a:srgbClr val="3083C5"/>
                </a:solidFill>
              </a:rPr>
              <a:t>Client publics </a:t>
            </a:r>
            <a:r>
              <a:rPr lang="en-US" sz="2400" dirty="0"/>
              <a:t>– Direct consumers of a product of a nonprofit organization</a:t>
            </a:r>
          </a:p>
          <a:p>
            <a:r>
              <a:rPr lang="en-US" sz="2400" b="1" dirty="0">
                <a:solidFill>
                  <a:srgbClr val="3083C5"/>
                </a:solidFill>
              </a:rPr>
              <a:t>General publics </a:t>
            </a:r>
            <a:r>
              <a:rPr lang="en-US" sz="2400" dirty="0"/>
              <a:t>– Indirect consumers of a product of a nonprofit organization</a:t>
            </a:r>
          </a:p>
          <a:p>
            <a:endParaRPr lang="en-US" dirty="0"/>
          </a:p>
        </p:txBody>
      </p:sp>
    </p:spTree>
    <p:extLst>
      <p:ext uri="{BB962C8B-B14F-4D97-AF65-F5344CB8AC3E}">
        <p14:creationId xmlns:p14="http://schemas.microsoft.com/office/powerpoint/2010/main" val="4130438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D379-F409-42DC-9703-005CA8C3D0AF}"/>
              </a:ext>
            </a:extLst>
          </p:cNvPr>
          <p:cNvSpPr>
            <a:spLocks noGrp="1"/>
          </p:cNvSpPr>
          <p:nvPr>
            <p:ph type="title"/>
          </p:nvPr>
        </p:nvSpPr>
        <p:spPr/>
        <p:txBody>
          <a:bodyPr/>
          <a:lstStyle/>
          <a:p>
            <a:r>
              <a:rPr lang="en-US" dirty="0"/>
              <a:t>Developing Marketing Mixes </a:t>
            </a:r>
            <a:r>
              <a:rPr lang="en-US" sz="1800" dirty="0"/>
              <a:t>(slide 1 of 2)</a:t>
            </a:r>
          </a:p>
        </p:txBody>
      </p:sp>
      <p:sp>
        <p:nvSpPr>
          <p:cNvPr id="3" name="Text Placeholder 2">
            <a:extLst>
              <a:ext uri="{FF2B5EF4-FFF2-40B4-BE49-F238E27FC236}">
                <a16:creationId xmlns:a16="http://schemas.microsoft.com/office/drawing/2014/main" id="{9800379F-32C7-46E5-8A44-796E85C93EB3}"/>
              </a:ext>
            </a:extLst>
          </p:cNvPr>
          <p:cNvSpPr>
            <a:spLocks noGrp="1"/>
          </p:cNvSpPr>
          <p:nvPr>
            <p:ph type="body" sz="quarter" idx="17"/>
          </p:nvPr>
        </p:nvSpPr>
        <p:spPr>
          <a:xfrm>
            <a:off x="740228" y="1416919"/>
            <a:ext cx="10711543" cy="4394200"/>
          </a:xfrm>
        </p:spPr>
        <p:txBody>
          <a:bodyPr/>
          <a:lstStyle/>
          <a:p>
            <a:r>
              <a:rPr lang="en-US" sz="2400" dirty="0"/>
              <a:t>A marketing strategy should include a blueprint for making decisions about product, distribution, promotion, and price</a:t>
            </a:r>
          </a:p>
          <a:p>
            <a:r>
              <a:rPr lang="en-US" sz="2400" dirty="0"/>
              <a:t>Organizations must define what they are providing</a:t>
            </a:r>
          </a:p>
          <a:p>
            <a:pPr lvl="1"/>
            <a:r>
              <a:rPr lang="en-US" dirty="0"/>
              <a:t>Nonprofit organizations usually deal with ideas and concepts, which require more effort to present benefits than the marketing of tangibles</a:t>
            </a:r>
          </a:p>
          <a:p>
            <a:r>
              <a:rPr lang="en-US" sz="2400" dirty="0"/>
              <a:t>Distribution decisions in nonprofit organizations relate to how ideas and services will be made available to clients</a:t>
            </a:r>
          </a:p>
          <a:p>
            <a:pPr lvl="1"/>
            <a:r>
              <a:rPr lang="en-US" dirty="0"/>
              <a:t>In a nonprofit setting, marketers may need to revise the traditional concept of the marketing channel</a:t>
            </a:r>
          </a:p>
          <a:p>
            <a:r>
              <a:rPr lang="en-US" sz="2400" dirty="0"/>
              <a:t>Nonprofits use advertising and publicity to communicate with clients and the public</a:t>
            </a:r>
          </a:p>
          <a:p>
            <a:endParaRPr lang="en-US" dirty="0"/>
          </a:p>
        </p:txBody>
      </p:sp>
    </p:spTree>
    <p:extLst>
      <p:ext uri="{BB962C8B-B14F-4D97-AF65-F5344CB8AC3E}">
        <p14:creationId xmlns:p14="http://schemas.microsoft.com/office/powerpoint/2010/main" val="2720837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0F24-5962-4453-8AF0-AB866676CAEC}"/>
              </a:ext>
            </a:extLst>
          </p:cNvPr>
          <p:cNvSpPr>
            <a:spLocks noGrp="1"/>
          </p:cNvSpPr>
          <p:nvPr>
            <p:ph type="title"/>
          </p:nvPr>
        </p:nvSpPr>
        <p:spPr/>
        <p:txBody>
          <a:bodyPr/>
          <a:lstStyle/>
          <a:p>
            <a:r>
              <a:rPr lang="en-US" dirty="0"/>
              <a:t>Developing Marketing Mixes </a:t>
            </a:r>
            <a:r>
              <a:rPr lang="en-US" sz="1800" dirty="0"/>
              <a:t>(slide 2 of 2)</a:t>
            </a:r>
            <a:endParaRPr lang="en-US" dirty="0"/>
          </a:p>
        </p:txBody>
      </p:sp>
      <p:sp>
        <p:nvSpPr>
          <p:cNvPr id="3" name="Text Placeholder 2">
            <a:extLst>
              <a:ext uri="{FF2B5EF4-FFF2-40B4-BE49-F238E27FC236}">
                <a16:creationId xmlns:a16="http://schemas.microsoft.com/office/drawing/2014/main" id="{6041D419-1366-43FA-8F34-F94D770D058D}"/>
              </a:ext>
            </a:extLst>
          </p:cNvPr>
          <p:cNvSpPr>
            <a:spLocks noGrp="1"/>
          </p:cNvSpPr>
          <p:nvPr>
            <p:ph type="body" sz="quarter" idx="17"/>
          </p:nvPr>
        </p:nvSpPr>
        <p:spPr/>
        <p:txBody>
          <a:bodyPr/>
          <a:lstStyle/>
          <a:p>
            <a:r>
              <a:rPr lang="en-US" sz="2400" dirty="0"/>
              <a:t>Nonprofit organizations must determine pricing in user and donor markets</a:t>
            </a:r>
          </a:p>
          <a:p>
            <a:pPr lvl="1"/>
            <a:r>
              <a:rPr lang="en-US" dirty="0"/>
              <a:t>May have fixed fees for users</a:t>
            </a:r>
          </a:p>
          <a:p>
            <a:pPr lvl="1"/>
            <a:r>
              <a:rPr lang="en-US" dirty="0"/>
              <a:t>Variable fees change depending on the user’s ability to pay</a:t>
            </a:r>
          </a:p>
          <a:p>
            <a:r>
              <a:rPr lang="en-US" sz="2400" b="1" dirty="0">
                <a:solidFill>
                  <a:srgbClr val="3083C5"/>
                </a:solidFill>
              </a:rPr>
              <a:t>Opportunity cost </a:t>
            </a:r>
            <a:r>
              <a:rPr lang="en-US" sz="2400" dirty="0"/>
              <a:t>– The value of the benefit given up by choosing one alternative over another</a:t>
            </a:r>
          </a:p>
          <a:p>
            <a:endParaRPr lang="en-US" dirty="0"/>
          </a:p>
        </p:txBody>
      </p:sp>
    </p:spTree>
    <p:extLst>
      <p:ext uri="{BB962C8B-B14F-4D97-AF65-F5344CB8AC3E}">
        <p14:creationId xmlns:p14="http://schemas.microsoft.com/office/powerpoint/2010/main" val="3504496847"/>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d5280b9f-0d25-4ffb-96bc-3c5ae659ff52"/>
    <ds:schemaRef ds:uri="http://schemas.microsoft.com/office/2006/documentManagement/types"/>
    <ds:schemaRef ds:uri="105ced8a-af0e-4ad8-9238-2f7ff36232f4"/>
    <ds:schemaRef ds:uri="105CED8A-AF0E-4AD8-9238-2F7FF36232F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146</TotalTime>
  <Words>2398</Words>
  <Application>Microsoft Office PowerPoint</Application>
  <PresentationFormat>Widescreen</PresentationFormat>
  <Paragraphs>287</Paragraphs>
  <Slides>39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Arial</vt:lpstr>
      <vt:lpstr>Calibri</vt:lpstr>
      <vt:lpstr>Helvetica</vt:lpstr>
      <vt:lpstr>LucidaGrande</vt:lpstr>
      <vt:lpstr>Open Sans</vt:lpstr>
      <vt:lpstr>Summer Font</vt:lpstr>
      <vt:lpstr>Wingdings</vt:lpstr>
      <vt:lpstr>Office Theme</vt:lpstr>
      <vt:lpstr>Service Marketing  </vt:lpstr>
      <vt:lpstr>Learning Objectives</vt:lpstr>
      <vt:lpstr>The Growth and Importance  of Services (slide 1 of 2)</vt:lpstr>
      <vt:lpstr>The Growth and Importance  of Services (slide 2 of 2)</vt:lpstr>
      <vt:lpstr>Characteristics of Services</vt:lpstr>
      <vt:lpstr>Intangibility</vt:lpstr>
      <vt:lpstr>Figure 13.1 – The  Tangibility Continuum</vt:lpstr>
      <vt:lpstr>Inseparability of Production  and Consumption (slide 1 of 2)</vt:lpstr>
      <vt:lpstr>Perishability</vt:lpstr>
      <vt:lpstr>Heterogeneity</vt:lpstr>
      <vt:lpstr>Client-Based Relationships</vt:lpstr>
      <vt:lpstr>Customer Contact (slide 1 of 2)</vt:lpstr>
      <vt:lpstr>Customer Contact (slide 2 of 2)</vt:lpstr>
      <vt:lpstr>Table 13.1 – Service Characteristics and Marketing Challenges (slide 1 of 2)</vt:lpstr>
      <vt:lpstr>Table 13.1 – Service Characteristics and Marketing Challenges (slide 2 of 2)</vt:lpstr>
      <vt:lpstr>Development of Services</vt:lpstr>
      <vt:lpstr>Distribution of Services</vt:lpstr>
      <vt:lpstr>Promotion of Services</vt:lpstr>
      <vt:lpstr>Pricing of Services (slide 1 of 3)</vt:lpstr>
      <vt:lpstr>Pricing of Services (slide 3 of 3)</vt:lpstr>
      <vt:lpstr>Service Quality</vt:lpstr>
      <vt:lpstr>Customer Evaluation of  Service Quality (slide 1 of 3)</vt:lpstr>
      <vt:lpstr>Customer Evaluation of  Service Quality (slide 2 of 3)</vt:lpstr>
      <vt:lpstr>Table 13.2 – Dimensions  of Service Quality (Slide 1 of 2)</vt:lpstr>
      <vt:lpstr>Table 13.2 – Dimensions  of Service Quality (Slide 2 of 2)</vt:lpstr>
      <vt:lpstr>Customer Evaluation of  Service Quality (slide 3 of 3)</vt:lpstr>
      <vt:lpstr>Delivering Exceptional Service Quality</vt:lpstr>
      <vt:lpstr>Figure 13.2 – Service Quality Model</vt:lpstr>
      <vt:lpstr>Analysis of Customer Expectations</vt:lpstr>
      <vt:lpstr>Service Quality Specifications</vt:lpstr>
      <vt:lpstr>Employee Performance</vt:lpstr>
      <vt:lpstr>Management of Service Expectations</vt:lpstr>
      <vt:lpstr>Nonprofit Marketing</vt:lpstr>
      <vt:lpstr>How Is Nonprofit  Marketing Different?</vt:lpstr>
      <vt:lpstr>Nonprofit Marketing Objectives</vt:lpstr>
      <vt:lpstr>Developing Nonprofit  Marketing Strategies</vt:lpstr>
      <vt:lpstr>Target Markets</vt:lpstr>
      <vt:lpstr>Developing Marketing Mixes (slide 1 of 2)</vt:lpstr>
      <vt:lpstr>Developing Marketing Mixes (slide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21</cp:revision>
  <cp:lastPrinted>2016-10-03T15:29:39Z</cp:lastPrinted>
  <dcterms:created xsi:type="dcterms:W3CDTF">2017-12-08T21:17:47Z</dcterms:created>
  <dcterms:modified xsi:type="dcterms:W3CDTF">2018-11-29T17:22:18Z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