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1"/>
  </p:notesMasterIdLst>
  <p:sldIdLst>
    <p:sldId id="264" r:id="rId2"/>
    <p:sldId id="257" r:id="rId3"/>
    <p:sldId id="258" r:id="rId4"/>
    <p:sldId id="259" r:id="rId5"/>
    <p:sldId id="260" r:id="rId6"/>
    <p:sldId id="261" r:id="rId7"/>
    <p:sldId id="262" r:id="rId8"/>
    <p:sldId id="263" r:id="rId9"/>
    <p:sldId id="265"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5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3D217D6-96B5-45D3-9AAC-663FFFCC0BB2}" type="datetimeFigureOut">
              <a:rPr lang="en-GB" smtClean="0"/>
              <a:t>08/02/2020</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2759B57-FBF9-434E-A312-93576AC2E45D}" type="slidenum">
              <a:rPr lang="en-GB" smtClean="0"/>
              <a:t>‹#›</a:t>
            </a:fld>
            <a:endParaRPr lang="en-GB"/>
          </a:p>
        </p:txBody>
      </p:sp>
    </p:spTree>
    <p:extLst>
      <p:ext uri="{BB962C8B-B14F-4D97-AF65-F5344CB8AC3E}">
        <p14:creationId xmlns:p14="http://schemas.microsoft.com/office/powerpoint/2010/main" val="312642150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Statistical</a:t>
            </a:r>
            <a:r>
              <a:rPr lang="en-US" baseline="0" dirty="0" smtClean="0"/>
              <a:t> data from the FBI shows that despite decline in crime from 1960s, 1970s, and 1980s, there has been significant increase in certain crimes such as homicide and violent crimes. However, James (2018) explains that this is a new development because it contradicts the initial perception that crime had decreased since the 1960s. The above data shows evidently that crime is on the rise again and something must be done. </a:t>
            </a:r>
            <a:endParaRPr lang="en-GB" dirty="0"/>
          </a:p>
        </p:txBody>
      </p:sp>
      <p:sp>
        <p:nvSpPr>
          <p:cNvPr id="4" name="Slide Number Placeholder 3"/>
          <p:cNvSpPr>
            <a:spLocks noGrp="1"/>
          </p:cNvSpPr>
          <p:nvPr>
            <p:ph type="sldNum" sz="quarter" idx="10"/>
          </p:nvPr>
        </p:nvSpPr>
        <p:spPr/>
        <p:txBody>
          <a:bodyPr/>
          <a:lstStyle/>
          <a:p>
            <a:fld id="{12759B57-FBF9-434E-A312-93576AC2E45D}" type="slidenum">
              <a:rPr lang="en-GB" smtClean="0"/>
              <a:t>2</a:t>
            </a:fld>
            <a:endParaRPr lang="en-GB"/>
          </a:p>
        </p:txBody>
      </p:sp>
    </p:spTree>
    <p:extLst>
      <p:ext uri="{BB962C8B-B14F-4D97-AF65-F5344CB8AC3E}">
        <p14:creationId xmlns:p14="http://schemas.microsoft.com/office/powerpoint/2010/main" val="29313313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James (2018) explains that if one examines crime rate trends</a:t>
            </a:r>
            <a:r>
              <a:rPr lang="en-US" baseline="0" dirty="0" smtClean="0"/>
              <a:t> from a single crime perspective, it is difficult to get a clear and accurate perspective of crime rate. James examines crime rate across 48 major cities in the United States and he comes up with a conclusion that crime has been on the rise despite claims that contradicts that. </a:t>
            </a:r>
            <a:endParaRPr lang="en-GB" dirty="0"/>
          </a:p>
        </p:txBody>
      </p:sp>
      <p:sp>
        <p:nvSpPr>
          <p:cNvPr id="4" name="Slide Number Placeholder 3"/>
          <p:cNvSpPr>
            <a:spLocks noGrp="1"/>
          </p:cNvSpPr>
          <p:nvPr>
            <p:ph type="sldNum" sz="quarter" idx="10"/>
          </p:nvPr>
        </p:nvSpPr>
        <p:spPr/>
        <p:txBody>
          <a:bodyPr/>
          <a:lstStyle/>
          <a:p>
            <a:fld id="{12759B57-FBF9-434E-A312-93576AC2E45D}" type="slidenum">
              <a:rPr lang="en-GB" smtClean="0"/>
              <a:t>3</a:t>
            </a:fld>
            <a:endParaRPr lang="en-GB"/>
          </a:p>
        </p:txBody>
      </p:sp>
    </p:spTree>
    <p:extLst>
      <p:ext uri="{BB962C8B-B14F-4D97-AF65-F5344CB8AC3E}">
        <p14:creationId xmlns:p14="http://schemas.microsoft.com/office/powerpoint/2010/main" val="266313295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a:t>
            </a:r>
            <a:r>
              <a:rPr lang="en-US" baseline="0" dirty="0" smtClean="0"/>
              <a:t> are many factors related to the rise in crime rate in the United States. The above research questions will help in understanding why crime has been increasing in the past recent years and measures that have been put in place to control it. </a:t>
            </a:r>
            <a:endParaRPr lang="en-GB" dirty="0"/>
          </a:p>
        </p:txBody>
      </p:sp>
      <p:sp>
        <p:nvSpPr>
          <p:cNvPr id="4" name="Slide Number Placeholder 3"/>
          <p:cNvSpPr>
            <a:spLocks noGrp="1"/>
          </p:cNvSpPr>
          <p:nvPr>
            <p:ph type="sldNum" sz="quarter" idx="10"/>
          </p:nvPr>
        </p:nvSpPr>
        <p:spPr/>
        <p:txBody>
          <a:bodyPr/>
          <a:lstStyle/>
          <a:p>
            <a:fld id="{12759B57-FBF9-434E-A312-93576AC2E45D}" type="slidenum">
              <a:rPr lang="en-GB" smtClean="0"/>
              <a:t>4</a:t>
            </a:fld>
            <a:endParaRPr lang="en-GB"/>
          </a:p>
        </p:txBody>
      </p:sp>
    </p:spTree>
    <p:extLst>
      <p:ext uri="{BB962C8B-B14F-4D97-AF65-F5344CB8AC3E}">
        <p14:creationId xmlns:p14="http://schemas.microsoft.com/office/powerpoint/2010/main" val="7441985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research questions given in the previous section provides valid assessment criteria for measuring and understanding crime rate in the United States. This slide provides some of the potential outcomes based on those criteria. </a:t>
            </a:r>
            <a:endParaRPr lang="en-GB" dirty="0"/>
          </a:p>
        </p:txBody>
      </p:sp>
      <p:sp>
        <p:nvSpPr>
          <p:cNvPr id="4" name="Slide Number Placeholder 3"/>
          <p:cNvSpPr>
            <a:spLocks noGrp="1"/>
          </p:cNvSpPr>
          <p:nvPr>
            <p:ph type="sldNum" sz="quarter" idx="10"/>
          </p:nvPr>
        </p:nvSpPr>
        <p:spPr/>
        <p:txBody>
          <a:bodyPr/>
          <a:lstStyle/>
          <a:p>
            <a:fld id="{12759B57-FBF9-434E-A312-93576AC2E45D}" type="slidenum">
              <a:rPr lang="en-GB" smtClean="0"/>
              <a:t>5</a:t>
            </a:fld>
            <a:endParaRPr lang="en-GB"/>
          </a:p>
        </p:txBody>
      </p:sp>
    </p:spTree>
    <p:extLst>
      <p:ext uri="{BB962C8B-B14F-4D97-AF65-F5344CB8AC3E}">
        <p14:creationId xmlns:p14="http://schemas.microsoft.com/office/powerpoint/2010/main" val="8149053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James (2018) explains that the government has been engaged in various strategies</a:t>
            </a:r>
            <a:r>
              <a:rPr lang="en-US" baseline="0" dirty="0" smtClean="0"/>
              <a:t> aimed at reducing the crime rate. These initiatives include policy improvements and combating crime. </a:t>
            </a:r>
            <a:endParaRPr lang="en-GB" dirty="0"/>
          </a:p>
        </p:txBody>
      </p:sp>
      <p:sp>
        <p:nvSpPr>
          <p:cNvPr id="4" name="Slide Number Placeholder 3"/>
          <p:cNvSpPr>
            <a:spLocks noGrp="1"/>
          </p:cNvSpPr>
          <p:nvPr>
            <p:ph type="sldNum" sz="quarter" idx="10"/>
          </p:nvPr>
        </p:nvSpPr>
        <p:spPr/>
        <p:txBody>
          <a:bodyPr/>
          <a:lstStyle/>
          <a:p>
            <a:fld id="{12759B57-FBF9-434E-A312-93576AC2E45D}" type="slidenum">
              <a:rPr lang="en-GB" smtClean="0"/>
              <a:t>6</a:t>
            </a:fld>
            <a:endParaRPr lang="en-GB"/>
          </a:p>
        </p:txBody>
      </p:sp>
    </p:spTree>
    <p:extLst>
      <p:ext uri="{BB962C8B-B14F-4D97-AF65-F5344CB8AC3E}">
        <p14:creationId xmlns:p14="http://schemas.microsoft.com/office/powerpoint/2010/main" val="1141235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Despite</a:t>
            </a:r>
            <a:r>
              <a:rPr lang="en-US" baseline="0" dirty="0" smtClean="0"/>
              <a:t> the new strategies and policies that the government continue to put in place to curb crime rate, research shows that crime is still on the rise. This is because some of the existing measures including policing have failed or become ineffective to be applied. As such, the government, through justice department, should design measures and strategies that reflect the changing aspects of the American society. </a:t>
            </a:r>
            <a:endParaRPr lang="en-GB" dirty="0"/>
          </a:p>
        </p:txBody>
      </p:sp>
      <p:sp>
        <p:nvSpPr>
          <p:cNvPr id="4" name="Slide Number Placeholder 3"/>
          <p:cNvSpPr>
            <a:spLocks noGrp="1"/>
          </p:cNvSpPr>
          <p:nvPr>
            <p:ph type="sldNum" sz="quarter" idx="10"/>
          </p:nvPr>
        </p:nvSpPr>
        <p:spPr/>
        <p:txBody>
          <a:bodyPr/>
          <a:lstStyle/>
          <a:p>
            <a:fld id="{12759B57-FBF9-434E-A312-93576AC2E45D}" type="slidenum">
              <a:rPr lang="en-GB" smtClean="0"/>
              <a:t>7</a:t>
            </a:fld>
            <a:endParaRPr lang="en-GB"/>
          </a:p>
        </p:txBody>
      </p:sp>
    </p:spTree>
    <p:extLst>
      <p:ext uri="{BB962C8B-B14F-4D97-AF65-F5344CB8AC3E}">
        <p14:creationId xmlns:p14="http://schemas.microsoft.com/office/powerpoint/2010/main" val="17572666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Gramlich</a:t>
            </a:r>
            <a:r>
              <a:rPr lang="en-US" dirty="0" smtClean="0"/>
              <a:t> (2019)</a:t>
            </a:r>
            <a:r>
              <a:rPr lang="en-US" baseline="0" dirty="0" smtClean="0"/>
              <a:t> explains that most crimes go unreported and unsolved. The fact that these crimes are not reported or solved does not mean that the crime rate has been declining. Most of the lessons learned in this study show that crime is a serious social issue in the United States that require the attention of the government and other key stakeholders including the communities. Better policies such as community policing should be embraced to ensure that certain crimes recorded to be on the rise such as violent crimes can be reduced. </a:t>
            </a:r>
            <a:endParaRPr lang="en-GB" dirty="0"/>
          </a:p>
        </p:txBody>
      </p:sp>
      <p:sp>
        <p:nvSpPr>
          <p:cNvPr id="4" name="Slide Number Placeholder 3"/>
          <p:cNvSpPr>
            <a:spLocks noGrp="1"/>
          </p:cNvSpPr>
          <p:nvPr>
            <p:ph type="sldNum" sz="quarter" idx="10"/>
          </p:nvPr>
        </p:nvSpPr>
        <p:spPr/>
        <p:txBody>
          <a:bodyPr/>
          <a:lstStyle/>
          <a:p>
            <a:fld id="{12759B57-FBF9-434E-A312-93576AC2E45D}" type="slidenum">
              <a:rPr lang="en-GB" smtClean="0"/>
              <a:t>8</a:t>
            </a:fld>
            <a:endParaRPr lang="en-GB"/>
          </a:p>
        </p:txBody>
      </p:sp>
    </p:spTree>
    <p:extLst>
      <p:ext uri="{BB962C8B-B14F-4D97-AF65-F5344CB8AC3E}">
        <p14:creationId xmlns:p14="http://schemas.microsoft.com/office/powerpoint/2010/main" val="27401762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8" name="Title 7"/>
          <p:cNvSpPr>
            <a:spLocks noGrp="1"/>
          </p:cNvSpPr>
          <p:nvPr>
            <p:ph type="ctrTitle"/>
          </p:nvPr>
        </p:nvSpPr>
        <p:spPr>
          <a:xfrm>
            <a:off x="422030" y="1371600"/>
            <a:ext cx="8229600" cy="1828800"/>
          </a:xfrm>
        </p:spPr>
        <p:txBody>
          <a:bodyPr vert="horz" lIns="45720" tIns="0" rIns="45720" bIns="0" anchor="b">
            <a:normAutofit/>
            <a:scene3d>
              <a:camera prst="orthographicFront"/>
              <a:lightRig rig="soft" dir="t">
                <a:rot lat="0" lon="0" rev="17220000"/>
              </a:lightRig>
            </a:scene3d>
            <a:sp3d prstMaterial="softEdge">
              <a:bevelT w="38100" h="38100"/>
            </a:sp3d>
          </a:bodyPr>
          <a:lstStyle>
            <a:lvl1pPr>
              <a:defRPr sz="4800" b="1" cap="all"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27000" dist="200000" dir="2700000" algn="tl" rotWithShape="0">
                    <a:srgbClr val="000000">
                      <a:alpha val="30000"/>
                    </a:srgbClr>
                  </a:outerShdw>
                </a:effectLst>
              </a:defRPr>
            </a:lvl1pPr>
          </a:lstStyle>
          <a:p>
            <a:r>
              <a:rPr kumimoji="0" lang="en-US" smtClean="0"/>
              <a:t>Click to edit Master title style</a:t>
            </a:r>
            <a:endParaRPr kumimoji="0" lang="en-US"/>
          </a:p>
        </p:txBody>
      </p:sp>
      <p:sp>
        <p:nvSpPr>
          <p:cNvPr id="28" name="Date Placeholder 27"/>
          <p:cNvSpPr>
            <a:spLocks noGrp="1"/>
          </p:cNvSpPr>
          <p:nvPr>
            <p:ph type="dt" sz="half" idx="10"/>
          </p:nvPr>
        </p:nvSpPr>
        <p:spPr/>
        <p:txBody>
          <a:bodyPr/>
          <a:lstStyle/>
          <a:p>
            <a:fld id="{5D1D309A-084C-494A-8243-47CA8C4806DA}" type="datetimeFigureOut">
              <a:rPr lang="en-GB" smtClean="0"/>
              <a:t>08/02/2020</a:t>
            </a:fld>
            <a:endParaRPr lang="en-GB"/>
          </a:p>
        </p:txBody>
      </p:sp>
      <p:sp>
        <p:nvSpPr>
          <p:cNvPr id="17" name="Footer Placeholder 16"/>
          <p:cNvSpPr>
            <a:spLocks noGrp="1"/>
          </p:cNvSpPr>
          <p:nvPr>
            <p:ph type="ftr" sz="quarter" idx="11"/>
          </p:nvPr>
        </p:nvSpPr>
        <p:spPr/>
        <p:txBody>
          <a:bodyPr/>
          <a:lstStyle/>
          <a:p>
            <a:endParaRPr lang="en-GB"/>
          </a:p>
        </p:txBody>
      </p:sp>
      <p:sp>
        <p:nvSpPr>
          <p:cNvPr id="29" name="Slide Number Placeholder 28"/>
          <p:cNvSpPr>
            <a:spLocks noGrp="1"/>
          </p:cNvSpPr>
          <p:nvPr>
            <p:ph type="sldNum" sz="quarter" idx="12"/>
          </p:nvPr>
        </p:nvSpPr>
        <p:spPr/>
        <p:txBody>
          <a:bodyPr/>
          <a:lstStyle/>
          <a:p>
            <a:fld id="{25661610-9369-496F-9868-ADFD11C08008}" type="slidenum">
              <a:rPr lang="en-GB" smtClean="0"/>
              <a:t>‹#›</a:t>
            </a:fld>
            <a:endParaRPr lang="en-GB"/>
          </a:p>
        </p:txBody>
      </p:sp>
      <p:sp>
        <p:nvSpPr>
          <p:cNvPr id="9" name="Subtitle 8"/>
          <p:cNvSpPr>
            <a:spLocks noGrp="1"/>
          </p:cNvSpPr>
          <p:nvPr>
            <p:ph type="subTitle" idx="1"/>
          </p:nvPr>
        </p:nvSpPr>
        <p:spPr>
          <a:xfrm>
            <a:off x="1371600" y="3331698"/>
            <a:ext cx="6400800" cy="1752600"/>
          </a:xfrm>
        </p:spPr>
        <p:txBody>
          <a:bodyPr/>
          <a:lstStyle>
            <a:lvl1pPr marL="0" indent="0" algn="ct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1D309A-084C-494A-8243-47CA8C4806DA}" type="datetimeFigureOut">
              <a:rPr lang="en-GB" smtClean="0"/>
              <a:t>08/02/2020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661610-9369-496F-9868-ADFD11C08008}" type="slidenum">
              <a:rPr lang="en-GB" smtClean="0"/>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1600200" y="609600"/>
            <a:ext cx="7086600" cy="1828800"/>
          </a:xfrm>
        </p:spPr>
        <p:txBody>
          <a:bodyPr vert="horz" bIns="0" anchor="b">
            <a:noAutofit/>
            <a:scene3d>
              <a:camera prst="orthographicFront"/>
              <a:lightRig rig="soft" dir="t">
                <a:rot lat="0" lon="0" rev="17220000"/>
              </a:lightRig>
            </a:scene3d>
            <a:sp3d prstMaterial="softEdge">
              <a:bevelT w="38100" h="38100"/>
              <a:contourClr>
                <a:schemeClr val="tx2">
                  <a:shade val="50000"/>
                </a:schemeClr>
              </a:contourClr>
            </a:sp3d>
          </a:bodyPr>
          <a:lstStyle>
            <a:lvl1pPr algn="l" rtl="0">
              <a:spcBef>
                <a:spcPct val="0"/>
              </a:spcBef>
              <a:buNone/>
              <a:defRPr sz="4800" b="1" cap="none" baseline="0">
                <a:ln w="6350">
                  <a:noFill/>
                </a:ln>
                <a:solidFill>
                  <a:schemeClr val="accent1">
                    <a:tint val="90000"/>
                    <a:satMod val="120000"/>
                  </a:schemeClr>
                </a:solidFill>
                <a:effectLst>
                  <a:outerShdw blurRad="114300" dist="101600" dir="2700000" algn="tl" rotWithShape="0">
                    <a:srgbClr val="000000">
                      <a:alpha val="40000"/>
                    </a:srgbClr>
                  </a:outerShdw>
                </a:effectLst>
                <a:latin typeface="+mj-lt"/>
                <a:ea typeface="+mj-ea"/>
                <a:cs typeface="+mj-cs"/>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600200" y="2507786"/>
            <a:ext cx="7086600" cy="1509712"/>
          </a:xfrm>
        </p:spPr>
        <p:txBody>
          <a:bodyPr anchor="t"/>
          <a:lstStyle>
            <a:lvl1pPr marL="73152" indent="0" algn="l">
              <a:buNone/>
              <a:defRPr sz="20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5D1D309A-084C-494A-8243-47CA8C4806DA}" type="datetimeFigureOut">
              <a:rPr lang="en-GB" smtClean="0"/>
              <a:t>08/02/2020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7924800" y="6416675"/>
            <a:ext cx="762000" cy="365125"/>
          </a:xfrm>
        </p:spPr>
        <p:txBody>
          <a:bodyPr/>
          <a:lstStyle/>
          <a:p>
            <a:fld id="{25661610-9369-496F-9868-ADFD11C08008}" type="slidenum">
              <a:rPr lang="en-GB" smtClean="0"/>
              <a:t>‹#›</a:t>
            </a:fld>
            <a:endParaRPr lang="en-GB"/>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600200"/>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1D309A-084C-494A-8243-47CA8C4806DA}" type="datetimeFigureOut">
              <a:rPr lang="en-GB" smtClean="0"/>
              <a:t>08/02/2020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661610-9369-496F-9868-ADFD11C08008}" type="slidenum">
              <a:rPr lang="en-GB" smtClean="0"/>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535112"/>
            <a:ext cx="4040188"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535112"/>
            <a:ext cx="4041775" cy="750887"/>
          </a:xfrm>
        </p:spPr>
        <p:txBody>
          <a:bodyPr anchor="ctr"/>
          <a:lstStyle>
            <a:lvl1pPr marL="0" indent="0">
              <a:buNone/>
              <a:defRPr sz="2400" b="0" cap="all" baseline="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362200"/>
            <a:ext cx="4040188"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362200"/>
            <a:ext cx="4041775" cy="37639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5D1D309A-084C-494A-8243-47CA8C4806DA}" type="datetimeFigureOut">
              <a:rPr lang="en-GB" smtClean="0"/>
              <a:t>08/02/2020</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5661610-9369-496F-9868-ADFD11C08008}" type="slidenum">
              <a:rPr lang="en-GB" smtClean="0"/>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5D1D309A-084C-494A-8243-47CA8C4806DA}" type="datetimeFigureOut">
              <a:rPr lang="en-GB" smtClean="0"/>
              <a:t>08/02/2020</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5661610-9369-496F-9868-ADFD11C08008}" type="slidenum">
              <a:rPr lang="en-GB" smtClean="0"/>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1D309A-084C-494A-8243-47CA8C4806DA}" type="datetimeFigureOut">
              <a:rPr lang="en-GB" smtClean="0"/>
              <a:t>08/02/2020</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5661610-9369-496F-9868-ADFD11C08008}" type="slidenum">
              <a:rPr lang="en-GB" smtClean="0"/>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vert="horz" anchor="b">
            <a:normAutofit/>
            <a:sp3d prstMaterial="softEdge"/>
          </a:bodyPr>
          <a:lstStyle>
            <a:lvl1pPr algn="l">
              <a:buNone/>
              <a:defRPr sz="2200" b="0">
                <a:ln w="6350">
                  <a:noFill/>
                </a:ln>
                <a:solidFill>
                  <a:schemeClr val="accent1">
                    <a:tint val="73000"/>
                    <a:satMod val="180000"/>
                  </a:schemeClr>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1524000"/>
            <a:ext cx="3008313" cy="4602163"/>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575050" y="273050"/>
            <a:ext cx="5111750" cy="5853113"/>
          </a:xfrm>
        </p:spPr>
        <p:txBody>
          <a:bodyPr/>
          <a:lstStyle>
            <a:lvl1pPr>
              <a:defRPr sz="2600"/>
            </a:lvl1pPr>
            <a:lvl2pPr>
              <a:defRPr sz="2400"/>
            </a:lvl2pPr>
            <a:lvl3pPr>
              <a:defRPr sz="2200"/>
            </a:lvl3pPr>
            <a:lvl4pPr>
              <a:defRPr sz="20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5D1D309A-084C-494A-8243-47CA8C4806DA}" type="datetimeFigureOut">
              <a:rPr lang="en-GB" smtClean="0"/>
              <a:t>08/02/2020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661610-9369-496F-9868-ADFD11C08008}" type="slidenum">
              <a:rPr lang="en-GB" smtClean="0"/>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828800" y="609600"/>
            <a:ext cx="5486400" cy="522288"/>
          </a:xfrm>
        </p:spPr>
        <p:txBody>
          <a:bodyPr lIns="45720" rIns="45720" bIns="0" anchor="b">
            <a:sp3d prstMaterial="softEdge"/>
          </a:bodyPr>
          <a:lstStyle>
            <a:lvl1pPr algn="ctr">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828800" y="1831975"/>
            <a:ext cx="5486400" cy="3962400"/>
          </a:xfrm>
          <a:solidFill>
            <a:schemeClr val="bg2"/>
          </a:solidFill>
          <a:ln w="44450" cap="sq" cmpd="sng" algn="ctr">
            <a:solidFill>
              <a:srgbClr val="FFFFFF"/>
            </a:solidFill>
            <a:prstDash val="solid"/>
            <a:miter lim="800000"/>
          </a:ln>
          <a:effectLst>
            <a:outerShdw blurRad="190500" dist="228600" dir="2700000" sy="90000">
              <a:srgbClr val="000000">
                <a:alpha val="25000"/>
              </a:srgbClr>
            </a:outerShdw>
          </a:effectLst>
          <a:scene3d>
            <a:camera prst="orthographicFront">
              <a:rot lat="0" lon="0" rev="0"/>
            </a:camera>
            <a:lightRig rig="balanced" dir="tr">
              <a:rot lat="0" lon="0" rev="2700000"/>
            </a:lightRig>
          </a:scene3d>
          <a:sp3d prstMaterial="matte">
            <a:contourClr>
              <a:schemeClr val="tx2">
                <a:shade val="50000"/>
              </a:schemeClr>
            </a:contourClr>
          </a:sp3d>
        </p:spPr>
        <p:style>
          <a:lnRef idx="3">
            <a:schemeClr val="lt1"/>
          </a:lnRef>
          <a:fillRef idx="1">
            <a:schemeClr val="accent1"/>
          </a:fillRef>
          <a:effectRef idx="1">
            <a:schemeClr val="accent1"/>
          </a:effectRef>
          <a:fontRef idx="minor">
            <a:schemeClr val="lt1"/>
          </a:fontRef>
        </p:style>
        <p:txBody>
          <a:bodyPr anchor="t"/>
          <a:lstStyle>
            <a:lvl1pPr indent="0">
              <a:buNone/>
              <a:defRPr sz="3200"/>
            </a:lvl1pPr>
          </a:lstStyle>
          <a:p>
            <a:pPr marL="0" algn="l" rtl="0" eaLnBrk="1" latinLnBrk="0" hangingPunct="1"/>
            <a:r>
              <a:rPr kumimoji="0" lang="en-US" smtClean="0">
                <a:solidFill>
                  <a:schemeClr val="lt1"/>
                </a:solidFill>
                <a:latin typeface="+mn-lt"/>
                <a:ea typeface="+mn-ea"/>
                <a:cs typeface="+mn-cs"/>
              </a:rPr>
              <a:t>Click icon to add picture</a:t>
            </a:r>
            <a:endParaRPr kumimoji="0" lang="en-US" dirty="0">
              <a:solidFill>
                <a:schemeClr val="lt1"/>
              </a:solidFill>
              <a:latin typeface="+mn-lt"/>
              <a:ea typeface="+mn-ea"/>
              <a:cs typeface="+mn-cs"/>
            </a:endParaRPr>
          </a:p>
        </p:txBody>
      </p:sp>
      <p:sp>
        <p:nvSpPr>
          <p:cNvPr id="4" name="Text Placeholder 3"/>
          <p:cNvSpPr>
            <a:spLocks noGrp="1"/>
          </p:cNvSpPr>
          <p:nvPr>
            <p:ph type="body" sz="half" idx="2"/>
          </p:nvPr>
        </p:nvSpPr>
        <p:spPr>
          <a:xfrm>
            <a:off x="1828800" y="1166787"/>
            <a:ext cx="5486400" cy="530352"/>
          </a:xfrm>
        </p:spPr>
        <p:txBody>
          <a:bodyPr lIns="45720" tIns="45720" rIns="45720" anchor="t"/>
          <a:lstStyle>
            <a:lvl1pPr marL="0" indent="0" algn="ct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5D1D309A-084C-494A-8243-47CA8C4806DA}" type="datetimeFigureOut">
              <a:rPr lang="en-GB" smtClean="0"/>
              <a:t>08/02/2020</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5661610-9369-496F-9868-ADFD11C08008}" type="slidenum">
              <a:rPr lang="en-GB" smtClean="0"/>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1D309A-084C-494A-8243-47CA8C4806DA}" type="datetimeFigureOut">
              <a:rPr lang="en-GB" smtClean="0"/>
              <a:t>08/02/2020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661610-9369-496F-9868-ADFD11C08008}" type="slidenum">
              <a:rPr lang="en-GB" smtClean="0"/>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D1D309A-084C-494A-8243-47CA8C4806DA}" type="datetimeFigureOut">
              <a:rPr lang="en-GB" smtClean="0"/>
              <a:t>08/02/2020</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5661610-9369-496F-9868-ADFD11C08008}" type="slidenum">
              <a:rPr lang="en-GB" smtClean="0"/>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Title Placeholder 21"/>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rot lat="0" lon="0" rev="16800000"/>
              </a:lightRig>
            </a:scene3d>
            <a:sp3d prstMaterial="softEdge">
              <a:bevelT w="38100" h="38100"/>
            </a:sp3d>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8229600" cy="4709160"/>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457200" y="6416675"/>
            <a:ext cx="2133600" cy="365125"/>
          </a:xfrm>
          <a:prstGeom prst="rect">
            <a:avLst/>
          </a:prstGeom>
        </p:spPr>
        <p:txBody>
          <a:bodyPr vert="horz" anchor="b"/>
          <a:lstStyle>
            <a:lvl1pPr algn="l" eaLnBrk="1" latinLnBrk="0" hangingPunct="1">
              <a:defRPr kumimoji="0" sz="1200">
                <a:solidFill>
                  <a:schemeClr val="tx1">
                    <a:shade val="50000"/>
                  </a:schemeClr>
                </a:solidFill>
              </a:defRPr>
            </a:lvl1pPr>
          </a:lstStyle>
          <a:p>
            <a:fld id="{5D1D309A-084C-494A-8243-47CA8C4806DA}" type="datetimeFigureOut">
              <a:rPr lang="en-GB" smtClean="0"/>
              <a:t>08/02/2020</a:t>
            </a:fld>
            <a:endParaRPr lang="en-GB"/>
          </a:p>
        </p:txBody>
      </p:sp>
      <p:sp>
        <p:nvSpPr>
          <p:cNvPr id="3" name="Footer Placeholder 2"/>
          <p:cNvSpPr>
            <a:spLocks noGrp="1"/>
          </p:cNvSpPr>
          <p:nvPr>
            <p:ph type="ftr" sz="quarter" idx="3"/>
          </p:nvPr>
        </p:nvSpPr>
        <p:spPr>
          <a:xfrm>
            <a:off x="3124200" y="6416675"/>
            <a:ext cx="2895600" cy="365125"/>
          </a:xfrm>
          <a:prstGeom prst="rect">
            <a:avLst/>
          </a:prstGeom>
        </p:spPr>
        <p:txBody>
          <a:bodyPr vert="horz" anchor="b"/>
          <a:lstStyle>
            <a:lvl1pPr algn="ctr" eaLnBrk="1" latinLnBrk="0" hangingPunct="1">
              <a:defRPr kumimoji="0" sz="1200">
                <a:solidFill>
                  <a:schemeClr val="tx1">
                    <a:shade val="50000"/>
                  </a:schemeClr>
                </a:solidFill>
              </a:defRPr>
            </a:lvl1pPr>
          </a:lstStyle>
          <a:p>
            <a:endParaRPr lang="en-GB"/>
          </a:p>
        </p:txBody>
      </p:sp>
      <p:sp>
        <p:nvSpPr>
          <p:cNvPr id="23" name="Slide Number Placeholder 22"/>
          <p:cNvSpPr>
            <a:spLocks noGrp="1"/>
          </p:cNvSpPr>
          <p:nvPr>
            <p:ph type="sldNum" sz="quarter" idx="4"/>
          </p:nvPr>
        </p:nvSpPr>
        <p:spPr>
          <a:xfrm>
            <a:off x="7924800" y="6416675"/>
            <a:ext cx="762000" cy="365125"/>
          </a:xfrm>
          <a:prstGeom prst="rect">
            <a:avLst/>
          </a:prstGeom>
        </p:spPr>
        <p:txBody>
          <a:bodyPr vert="horz" lIns="0" rIns="0" anchor="b"/>
          <a:lstStyle>
            <a:lvl1pPr algn="r" eaLnBrk="1" latinLnBrk="0" hangingPunct="1">
              <a:defRPr kumimoji="0" sz="1200">
                <a:solidFill>
                  <a:schemeClr val="tx1">
                    <a:shade val="50000"/>
                  </a:schemeClr>
                </a:solidFill>
              </a:defRPr>
            </a:lvl1pPr>
          </a:lstStyle>
          <a:p>
            <a:fld id="{25661610-9369-496F-9868-ADFD11C08008}" type="slidenum">
              <a:rPr lang="en-GB" smtClean="0"/>
              <a:t>‹#›</a:t>
            </a:fld>
            <a:endParaRPr lang="en-GB"/>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rtl="0" eaLnBrk="1" latinLnBrk="0" hangingPunct="1">
        <a:spcBef>
          <a:spcPct val="0"/>
        </a:spcBef>
        <a:buNone/>
        <a:defRPr kumimoji="0" sz="4100" b="1" kern="1200" cap="none" baseline="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latin typeface="+mj-lt"/>
          <a:ea typeface="+mj-ea"/>
          <a:cs typeface="+mj-cs"/>
        </a:defRPr>
      </a:lvl1pPr>
    </p:titleStyle>
    <p:bodyStyle>
      <a:lvl1pPr marL="548640" indent="-411480" algn="l" rtl="0" eaLnBrk="1" latinLnBrk="0" hangingPunct="1">
        <a:spcBef>
          <a:spcPct val="20000"/>
        </a:spcBef>
        <a:buClr>
          <a:schemeClr val="tx1">
            <a:shade val="95000"/>
          </a:schemeClr>
        </a:buClr>
        <a:buSzPct val="65000"/>
        <a:buFont typeface="Wingdings 2"/>
        <a:buChar char=""/>
        <a:defRPr kumimoji="0" sz="2800" kern="1200">
          <a:solidFill>
            <a:schemeClr val="tx1"/>
          </a:solidFill>
          <a:latin typeface="+mn-lt"/>
          <a:ea typeface="+mn-ea"/>
          <a:cs typeface="+mn-cs"/>
        </a:defRPr>
      </a:lvl1pPr>
      <a:lvl2pPr marL="868680" indent="-283464" algn="l" rtl="0" eaLnBrk="1" latinLnBrk="0" hangingPunct="1">
        <a:spcBef>
          <a:spcPct val="20000"/>
        </a:spcBef>
        <a:buClr>
          <a:schemeClr val="tx1"/>
        </a:buClr>
        <a:buSzPct val="80000"/>
        <a:buFont typeface="Wingdings 2"/>
        <a:buChar char=""/>
        <a:defRPr kumimoji="0" sz="2400" kern="1200">
          <a:solidFill>
            <a:schemeClr val="tx1"/>
          </a:solidFill>
          <a:latin typeface="+mn-lt"/>
          <a:ea typeface="+mn-ea"/>
          <a:cs typeface="+mn-cs"/>
        </a:defRPr>
      </a:lvl2pPr>
      <a:lvl3pPr marL="1133856" indent="-228600" algn="l" rtl="0" eaLnBrk="1" latinLnBrk="0" hangingPunct="1">
        <a:spcBef>
          <a:spcPct val="20000"/>
        </a:spcBef>
        <a:buClr>
          <a:schemeClr val="tx1"/>
        </a:buClr>
        <a:buSzPct val="95000"/>
        <a:buFont typeface="Wingdings"/>
        <a:buChar char=""/>
        <a:defRPr kumimoji="0" sz="2200" kern="1200">
          <a:solidFill>
            <a:schemeClr val="tx1"/>
          </a:solidFill>
          <a:latin typeface="+mn-lt"/>
          <a:ea typeface="+mn-ea"/>
          <a:cs typeface="+mn-cs"/>
        </a:defRPr>
      </a:lvl3pPr>
      <a:lvl4pPr marL="1353312" indent="-182880" algn="l" rtl="0" eaLnBrk="1" latinLnBrk="0" hangingPunct="1">
        <a:spcBef>
          <a:spcPct val="20000"/>
        </a:spcBef>
        <a:buClr>
          <a:schemeClr val="tx1"/>
        </a:buClr>
        <a:buSzPct val="100000"/>
        <a:buFont typeface="Wingdings 3"/>
        <a:buChar char=""/>
        <a:defRPr kumimoji="0" sz="2000" kern="1200">
          <a:solidFill>
            <a:schemeClr val="tx1"/>
          </a:solidFill>
          <a:latin typeface="+mn-lt"/>
          <a:ea typeface="+mn-ea"/>
          <a:cs typeface="+mn-cs"/>
        </a:defRPr>
      </a:lvl4pPr>
      <a:lvl5pPr marL="1545336" indent="-182880" algn="l" rtl="0" eaLnBrk="1" latinLnBrk="0" hangingPunct="1">
        <a:spcBef>
          <a:spcPct val="20000"/>
        </a:spcBef>
        <a:buClr>
          <a:schemeClr val="tx1"/>
        </a:buClr>
        <a:buFont typeface="Wingdings 2"/>
        <a:buChar char=""/>
        <a:defRPr kumimoji="0" sz="2000" kern="1200">
          <a:solidFill>
            <a:schemeClr val="tx1"/>
          </a:solidFill>
          <a:latin typeface="+mn-lt"/>
          <a:ea typeface="+mn-ea"/>
          <a:cs typeface="+mn-cs"/>
        </a:defRPr>
      </a:lvl5pPr>
      <a:lvl6pPr marL="1764792" indent="-182880" algn="l" rtl="0" eaLnBrk="1" latinLnBrk="0" hangingPunct="1">
        <a:spcBef>
          <a:spcPct val="20000"/>
        </a:spcBef>
        <a:buClr>
          <a:schemeClr val="tx1"/>
        </a:buClr>
        <a:buFont typeface="Wingdings 3"/>
        <a:buChar char=""/>
        <a:defRPr kumimoji="0" sz="1800" kern="1200">
          <a:solidFill>
            <a:schemeClr val="tx1"/>
          </a:solidFill>
          <a:latin typeface="+mn-lt"/>
          <a:ea typeface="+mn-ea"/>
          <a:cs typeface="+mn-cs"/>
        </a:defRPr>
      </a:lvl6pPr>
      <a:lvl7pPr marL="1965960" indent="-182880" algn="l" rtl="0" eaLnBrk="1" latinLnBrk="0" hangingPunct="1">
        <a:spcBef>
          <a:spcPct val="20000"/>
        </a:spcBef>
        <a:buClr>
          <a:schemeClr val="tx1"/>
        </a:buClr>
        <a:buFont typeface="Wingdings 2"/>
        <a:buChar char=""/>
        <a:defRPr kumimoji="0" sz="1600" kern="1200">
          <a:solidFill>
            <a:schemeClr val="tx1"/>
          </a:solidFill>
          <a:latin typeface="+mn-lt"/>
          <a:ea typeface="+mn-ea"/>
          <a:cs typeface="+mn-cs"/>
        </a:defRPr>
      </a:lvl7pPr>
      <a:lvl8pPr marL="2167128" indent="-182880" algn="l" rtl="0" eaLnBrk="1" latinLnBrk="0" hangingPunct="1">
        <a:spcBef>
          <a:spcPct val="20000"/>
        </a:spcBef>
        <a:buClr>
          <a:schemeClr val="tx1"/>
        </a:buClr>
        <a:buFont typeface="Wingdings 2"/>
        <a:buChar char=""/>
        <a:defRPr kumimoji="0" sz="1400" kern="1200">
          <a:solidFill>
            <a:schemeClr val="tx1"/>
          </a:solidFill>
          <a:latin typeface="+mn-lt"/>
          <a:ea typeface="+mn-ea"/>
          <a:cs typeface="+mn-cs"/>
        </a:defRPr>
      </a:lvl8pPr>
      <a:lvl9pPr marL="2368296" indent="-182880" algn="l" rtl="0" eaLnBrk="1" latinLnBrk="0" hangingPunct="1">
        <a:spcBef>
          <a:spcPct val="20000"/>
        </a:spcBef>
        <a:buClr>
          <a:schemeClr val="tx1"/>
        </a:buClr>
        <a:buFont typeface="Wingdings 2"/>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2544762"/>
          </a:xfrm>
        </p:spPr>
        <p:txBody>
          <a:bodyPr>
            <a:normAutofit/>
          </a:bodyPr>
          <a:lstStyle/>
          <a:p>
            <a:r>
              <a:rPr lang="en-US" dirty="0" smtClean="0"/>
              <a:t>Increased Crime </a:t>
            </a:r>
            <a:endParaRPr lang="en-GB" dirty="0"/>
          </a:p>
        </p:txBody>
      </p:sp>
      <p:sp>
        <p:nvSpPr>
          <p:cNvPr id="3" name="Content Placeholder 2"/>
          <p:cNvSpPr>
            <a:spLocks noGrp="1"/>
          </p:cNvSpPr>
          <p:nvPr>
            <p:ph idx="1"/>
          </p:nvPr>
        </p:nvSpPr>
        <p:spPr>
          <a:xfrm>
            <a:off x="457200" y="2514600"/>
            <a:ext cx="8229600" cy="3794760"/>
          </a:xfrm>
        </p:spPr>
        <p:txBody>
          <a:bodyPr/>
          <a:lstStyle/>
          <a:p>
            <a:pPr algn="ctr"/>
            <a:r>
              <a:rPr lang="en-US" dirty="0" smtClean="0"/>
              <a:t>Student’s Name </a:t>
            </a:r>
          </a:p>
          <a:p>
            <a:pPr algn="ctr"/>
            <a:r>
              <a:rPr lang="en-US" dirty="0" smtClean="0"/>
              <a:t>Institutional Affiliation </a:t>
            </a:r>
            <a:endParaRPr lang="en-GB" dirty="0"/>
          </a:p>
        </p:txBody>
      </p:sp>
    </p:spTree>
    <p:extLst>
      <p:ext uri="{BB962C8B-B14F-4D97-AF65-F5344CB8AC3E}">
        <p14:creationId xmlns:p14="http://schemas.microsoft.com/office/powerpoint/2010/main" val="3019760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685800"/>
          </a:xfrm>
        </p:spPr>
        <p:txBody>
          <a:bodyPr>
            <a:normAutofit fontScale="90000"/>
          </a:bodyPr>
          <a:lstStyle/>
          <a:p>
            <a:r>
              <a:rPr lang="en-US" dirty="0" smtClean="0"/>
              <a:t>Problem </a:t>
            </a:r>
            <a:endParaRPr lang="en-GB" dirty="0"/>
          </a:p>
        </p:txBody>
      </p:sp>
      <p:sp>
        <p:nvSpPr>
          <p:cNvPr id="3" name="Content Placeholder 2"/>
          <p:cNvSpPr>
            <a:spLocks noGrp="1"/>
          </p:cNvSpPr>
          <p:nvPr>
            <p:ph idx="1"/>
          </p:nvPr>
        </p:nvSpPr>
        <p:spPr>
          <a:xfrm>
            <a:off x="0" y="685800"/>
            <a:ext cx="9144000" cy="6172200"/>
          </a:xfrm>
        </p:spPr>
        <p:txBody>
          <a:bodyPr>
            <a:normAutofit/>
          </a:bodyPr>
          <a:lstStyle/>
          <a:p>
            <a:r>
              <a:rPr lang="en-US" dirty="0" smtClean="0"/>
              <a:t>Crime rate trends show increased crime since 1960s</a:t>
            </a:r>
          </a:p>
          <a:p>
            <a:r>
              <a:rPr lang="en-US" dirty="0" smtClean="0"/>
              <a:t>The most increased crime is violent crimes </a:t>
            </a:r>
          </a:p>
          <a:p>
            <a:r>
              <a:rPr lang="en-US" dirty="0" smtClean="0"/>
              <a:t>However, other crimes has increased over the recent years</a:t>
            </a:r>
          </a:p>
          <a:p>
            <a:r>
              <a:rPr lang="en-US" dirty="0" smtClean="0"/>
              <a:t>Data from Federal Bureau of Investigations shows that:</a:t>
            </a:r>
          </a:p>
          <a:p>
            <a:pPr marL="0" indent="0">
              <a:buNone/>
            </a:pPr>
            <a:r>
              <a:rPr lang="en-US" dirty="0" smtClean="0"/>
              <a:t>-Violent crimes have increased by 361.6 per 100, 0000 people between 2014 and 2016</a:t>
            </a:r>
          </a:p>
          <a:p>
            <a:pPr marL="0" indent="0">
              <a:buNone/>
            </a:pPr>
            <a:r>
              <a:rPr lang="en-US" dirty="0" smtClean="0"/>
              <a:t>-Homicide crimes also increased from 4.4 to 5.3 per 100,000 in the same period </a:t>
            </a:r>
          </a:p>
          <a:p>
            <a:pPr marL="0" indent="0">
              <a:buNone/>
            </a:pPr>
            <a:r>
              <a:rPr lang="en-US" dirty="0" smtClean="0"/>
              <a:t>-Violent crimes have increased significantly since 1960s</a:t>
            </a:r>
          </a:p>
        </p:txBody>
      </p:sp>
    </p:spTree>
    <p:extLst>
      <p:ext uri="{BB962C8B-B14F-4D97-AF65-F5344CB8AC3E}">
        <p14:creationId xmlns:p14="http://schemas.microsoft.com/office/powerpoint/2010/main" val="19741741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3446"/>
            <a:ext cx="9144000" cy="586154"/>
          </a:xfrm>
        </p:spPr>
        <p:txBody>
          <a:bodyPr>
            <a:normAutofit fontScale="90000"/>
          </a:bodyPr>
          <a:lstStyle/>
          <a:p>
            <a:r>
              <a:rPr lang="en-US" dirty="0" smtClean="0"/>
              <a:t>Purpose of Evaluation </a:t>
            </a:r>
            <a:endParaRPr lang="en-GB" dirty="0"/>
          </a:p>
        </p:txBody>
      </p:sp>
      <p:sp>
        <p:nvSpPr>
          <p:cNvPr id="3" name="Content Placeholder 2"/>
          <p:cNvSpPr>
            <a:spLocks noGrp="1"/>
          </p:cNvSpPr>
          <p:nvPr>
            <p:ph idx="1"/>
          </p:nvPr>
        </p:nvSpPr>
        <p:spPr>
          <a:xfrm>
            <a:off x="0" y="609600"/>
            <a:ext cx="9144000" cy="6248400"/>
          </a:xfrm>
        </p:spPr>
        <p:txBody>
          <a:bodyPr>
            <a:normAutofit/>
          </a:bodyPr>
          <a:lstStyle/>
          <a:p>
            <a:r>
              <a:rPr lang="en-US" dirty="0" smtClean="0"/>
              <a:t>In the past, studies have focused on specific crimes</a:t>
            </a:r>
          </a:p>
          <a:p>
            <a:r>
              <a:rPr lang="en-US" dirty="0" smtClean="0"/>
              <a:t>This explains the notion that crime has been decreasing </a:t>
            </a:r>
          </a:p>
          <a:p>
            <a:r>
              <a:rPr lang="en-US" dirty="0" smtClean="0"/>
              <a:t>This evaluation looks at the crime trends across different types of crimes including:</a:t>
            </a:r>
          </a:p>
          <a:p>
            <a:pPr marL="0" indent="0">
              <a:buNone/>
            </a:pPr>
            <a:r>
              <a:rPr lang="en-US" dirty="0" smtClean="0"/>
              <a:t>-Homicide</a:t>
            </a:r>
          </a:p>
          <a:p>
            <a:pPr marL="0" indent="0">
              <a:buNone/>
            </a:pPr>
            <a:r>
              <a:rPr lang="en-US" dirty="0" smtClean="0"/>
              <a:t>-Violent crimes such as:</a:t>
            </a:r>
          </a:p>
          <a:p>
            <a:pPr marL="0" indent="0">
              <a:buNone/>
            </a:pPr>
            <a:r>
              <a:rPr lang="en-US" dirty="0" smtClean="0"/>
              <a:t>-Rape </a:t>
            </a:r>
          </a:p>
          <a:p>
            <a:pPr marL="0" indent="0">
              <a:buNone/>
            </a:pPr>
            <a:r>
              <a:rPr lang="en-US" dirty="0" smtClean="0"/>
              <a:t>-Robbery </a:t>
            </a:r>
          </a:p>
          <a:p>
            <a:pPr marL="0" indent="0">
              <a:buNone/>
            </a:pPr>
            <a:r>
              <a:rPr lang="en-US" dirty="0" smtClean="0"/>
              <a:t>-Aggravated Assault (James, 2018)</a:t>
            </a:r>
          </a:p>
          <a:p>
            <a:r>
              <a:rPr lang="en-US" dirty="0" smtClean="0"/>
              <a:t>Looking at these trends will help form a clear understanding on crime rate in the United States </a:t>
            </a:r>
            <a:endParaRPr lang="en-GB" dirty="0"/>
          </a:p>
        </p:txBody>
      </p:sp>
    </p:spTree>
    <p:extLst>
      <p:ext uri="{BB962C8B-B14F-4D97-AF65-F5344CB8AC3E}">
        <p14:creationId xmlns:p14="http://schemas.microsoft.com/office/powerpoint/2010/main" val="1224724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22" y="-17585"/>
            <a:ext cx="9132277" cy="703385"/>
          </a:xfrm>
        </p:spPr>
        <p:txBody>
          <a:bodyPr>
            <a:normAutofit fontScale="90000"/>
          </a:bodyPr>
          <a:lstStyle/>
          <a:p>
            <a:r>
              <a:rPr lang="en-US" dirty="0" smtClean="0"/>
              <a:t>Research Questions</a:t>
            </a:r>
            <a:endParaRPr lang="en-GB" dirty="0"/>
          </a:p>
        </p:txBody>
      </p:sp>
      <p:sp>
        <p:nvSpPr>
          <p:cNvPr id="3" name="Content Placeholder 2"/>
          <p:cNvSpPr>
            <a:spLocks noGrp="1"/>
          </p:cNvSpPr>
          <p:nvPr>
            <p:ph idx="1"/>
          </p:nvPr>
        </p:nvSpPr>
        <p:spPr>
          <a:xfrm>
            <a:off x="0" y="685800"/>
            <a:ext cx="9144000" cy="6172200"/>
          </a:xfrm>
        </p:spPr>
        <p:txBody>
          <a:bodyPr/>
          <a:lstStyle/>
          <a:p>
            <a:r>
              <a:rPr lang="en-US" dirty="0" smtClean="0"/>
              <a:t>This research will be guided by the following questions:</a:t>
            </a:r>
          </a:p>
          <a:p>
            <a:pPr marL="514350" indent="-514350">
              <a:buAutoNum type="arabicPeriod"/>
            </a:pPr>
            <a:r>
              <a:rPr lang="en-US" dirty="0" smtClean="0"/>
              <a:t>What are the economic conditions related to crime increase?</a:t>
            </a:r>
          </a:p>
          <a:p>
            <a:pPr marL="514350" indent="-514350">
              <a:buAutoNum type="arabicPeriod"/>
            </a:pPr>
            <a:r>
              <a:rPr lang="en-US" dirty="0" smtClean="0"/>
              <a:t>How does family conditions affect crime rate?</a:t>
            </a:r>
          </a:p>
          <a:p>
            <a:pPr marL="514350" indent="-514350">
              <a:buAutoNum type="arabicPeriod"/>
            </a:pPr>
            <a:r>
              <a:rPr lang="en-US" dirty="0" smtClean="0"/>
              <a:t>What is the relationship between crime and citizens’ attitudes towards crime?</a:t>
            </a:r>
          </a:p>
          <a:p>
            <a:pPr marL="514350" indent="-514350">
              <a:buAutoNum type="arabicPeriod"/>
            </a:pPr>
            <a:r>
              <a:rPr lang="en-US" dirty="0" smtClean="0"/>
              <a:t>What are crime reporting practices of the citizenry? </a:t>
            </a:r>
          </a:p>
          <a:p>
            <a:pPr marL="514350" indent="-514350">
              <a:buAutoNum type="arabicPeriod"/>
            </a:pPr>
            <a:r>
              <a:rPr lang="en-US" dirty="0" smtClean="0"/>
              <a:t>What cultural factors influence crime rate in the United States?</a:t>
            </a:r>
          </a:p>
        </p:txBody>
      </p:sp>
    </p:spTree>
    <p:extLst>
      <p:ext uri="{BB962C8B-B14F-4D97-AF65-F5344CB8AC3E}">
        <p14:creationId xmlns:p14="http://schemas.microsoft.com/office/powerpoint/2010/main" val="7987841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1723"/>
            <a:ext cx="9144000" cy="750277"/>
          </a:xfrm>
        </p:spPr>
        <p:txBody>
          <a:bodyPr>
            <a:normAutofit/>
          </a:bodyPr>
          <a:lstStyle/>
          <a:p>
            <a:r>
              <a:rPr lang="en-US" dirty="0" smtClean="0"/>
              <a:t>Desired Outcome </a:t>
            </a:r>
            <a:endParaRPr lang="en-GB" dirty="0"/>
          </a:p>
        </p:txBody>
      </p:sp>
      <p:sp>
        <p:nvSpPr>
          <p:cNvPr id="3" name="Content Placeholder 2"/>
          <p:cNvSpPr>
            <a:spLocks noGrp="1"/>
          </p:cNvSpPr>
          <p:nvPr>
            <p:ph idx="1"/>
          </p:nvPr>
        </p:nvSpPr>
        <p:spPr>
          <a:xfrm>
            <a:off x="0" y="762000"/>
            <a:ext cx="9144000" cy="6096000"/>
          </a:xfrm>
        </p:spPr>
        <p:txBody>
          <a:bodyPr/>
          <a:lstStyle/>
          <a:p>
            <a:r>
              <a:rPr lang="en-US" dirty="0" smtClean="0"/>
              <a:t>Economic conditions such as poverty, median income, and job availability are directly linked with increased crime</a:t>
            </a:r>
          </a:p>
          <a:p>
            <a:r>
              <a:rPr lang="en-US" dirty="0" smtClean="0"/>
              <a:t>Poor or inadequate crime reporting practices of the citizenry are also associated with increased crime</a:t>
            </a:r>
          </a:p>
          <a:p>
            <a:r>
              <a:rPr lang="en-US" dirty="0" smtClean="0"/>
              <a:t>Family conditions like divorce also have direct impact in crime rate</a:t>
            </a:r>
          </a:p>
          <a:p>
            <a:r>
              <a:rPr lang="en-US" dirty="0" smtClean="0"/>
              <a:t>Cultural factors such as educational, recreational, and religious characteristics can have direct impact on crime rate  </a:t>
            </a:r>
            <a:endParaRPr lang="en-GB" dirty="0"/>
          </a:p>
        </p:txBody>
      </p:sp>
    </p:spTree>
    <p:extLst>
      <p:ext uri="{BB962C8B-B14F-4D97-AF65-F5344CB8AC3E}">
        <p14:creationId xmlns:p14="http://schemas.microsoft.com/office/powerpoint/2010/main" val="17399448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838200"/>
          </a:xfrm>
        </p:spPr>
        <p:txBody>
          <a:bodyPr/>
          <a:lstStyle/>
          <a:p>
            <a:r>
              <a:rPr lang="en-US" dirty="0" smtClean="0"/>
              <a:t>What has been done</a:t>
            </a:r>
            <a:endParaRPr lang="en-GB" dirty="0"/>
          </a:p>
        </p:txBody>
      </p:sp>
      <p:sp>
        <p:nvSpPr>
          <p:cNvPr id="3" name="Content Placeholder 2"/>
          <p:cNvSpPr>
            <a:spLocks noGrp="1"/>
          </p:cNvSpPr>
          <p:nvPr>
            <p:ph idx="1"/>
          </p:nvPr>
        </p:nvSpPr>
        <p:spPr>
          <a:xfrm>
            <a:off x="0" y="838200"/>
            <a:ext cx="9144000" cy="6019800"/>
          </a:xfrm>
        </p:spPr>
        <p:txBody>
          <a:bodyPr/>
          <a:lstStyle/>
          <a:p>
            <a:r>
              <a:rPr lang="en-US" dirty="0" smtClean="0"/>
              <a:t>Some of the measures that have been placed in the past include:</a:t>
            </a:r>
            <a:endParaRPr lang="en-US" dirty="0"/>
          </a:p>
          <a:p>
            <a:r>
              <a:rPr lang="en-US" dirty="0" smtClean="0"/>
              <a:t>Policing- As James (2018) explain, the government has been focused on improving the national public safety partnership through initiatives such as:</a:t>
            </a:r>
          </a:p>
          <a:p>
            <a:pPr marL="514350" indent="-514350">
              <a:buAutoNum type="arabicPeriod"/>
            </a:pPr>
            <a:r>
              <a:rPr lang="en-US" dirty="0" smtClean="0"/>
              <a:t>PSP response established in 2017</a:t>
            </a:r>
          </a:p>
          <a:p>
            <a:pPr marL="514350" indent="-514350">
              <a:buAutoNum type="arabicPeriod"/>
            </a:pPr>
            <a:r>
              <a:rPr lang="en-US" dirty="0" smtClean="0"/>
              <a:t>DOJ initiative </a:t>
            </a:r>
          </a:p>
          <a:p>
            <a:pPr marL="514350" indent="-514350">
              <a:buAutoNum type="arabicPeriod"/>
            </a:pPr>
            <a:r>
              <a:rPr lang="en-US" dirty="0" smtClean="0"/>
              <a:t>Violence reduction network </a:t>
            </a:r>
          </a:p>
          <a:p>
            <a:pPr marL="0" indent="0">
              <a:buNone/>
            </a:pPr>
            <a:r>
              <a:rPr lang="en-US" dirty="0" smtClean="0"/>
              <a:t>Grant funding- Created under justice assistance grant, congress is mandated to allocate some appropriation to help the local authorities to combat crime </a:t>
            </a:r>
          </a:p>
        </p:txBody>
      </p:sp>
    </p:spTree>
    <p:extLst>
      <p:ext uri="{BB962C8B-B14F-4D97-AF65-F5344CB8AC3E}">
        <p14:creationId xmlns:p14="http://schemas.microsoft.com/office/powerpoint/2010/main" val="3376759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dirty="0" smtClean="0"/>
              <a:t>What has not worked </a:t>
            </a:r>
            <a:endParaRPr lang="en-GB" dirty="0"/>
          </a:p>
        </p:txBody>
      </p:sp>
      <p:sp>
        <p:nvSpPr>
          <p:cNvPr id="3" name="Content Placeholder 2"/>
          <p:cNvSpPr>
            <a:spLocks noGrp="1"/>
          </p:cNvSpPr>
          <p:nvPr>
            <p:ph idx="1"/>
          </p:nvPr>
        </p:nvSpPr>
        <p:spPr>
          <a:xfrm>
            <a:off x="23446" y="762000"/>
            <a:ext cx="9120554" cy="6096000"/>
          </a:xfrm>
        </p:spPr>
        <p:txBody>
          <a:bodyPr/>
          <a:lstStyle/>
          <a:p>
            <a:r>
              <a:rPr lang="en-US" dirty="0" smtClean="0"/>
              <a:t>There are many policies that have been enacted in regards to crime reduction</a:t>
            </a:r>
          </a:p>
          <a:p>
            <a:r>
              <a:rPr lang="en-US" dirty="0" smtClean="0"/>
              <a:t>However, not all the policies have worked</a:t>
            </a:r>
          </a:p>
          <a:p>
            <a:r>
              <a:rPr lang="en-US" dirty="0" smtClean="0"/>
              <a:t>For instance, the existing policies have failed to:</a:t>
            </a:r>
          </a:p>
          <a:p>
            <a:pPr marL="0" indent="0">
              <a:buNone/>
            </a:pPr>
            <a:r>
              <a:rPr lang="en-US" dirty="0" smtClean="0"/>
              <a:t>-Create avenues for reporting all cases</a:t>
            </a:r>
          </a:p>
          <a:p>
            <a:pPr marL="0" indent="0">
              <a:buNone/>
            </a:pPr>
            <a:r>
              <a:rPr lang="en-US" dirty="0" smtClean="0"/>
              <a:t>-Create better ways for citizens to report crime </a:t>
            </a:r>
          </a:p>
          <a:p>
            <a:pPr marL="0" indent="0">
              <a:buNone/>
            </a:pPr>
            <a:r>
              <a:rPr lang="en-US" dirty="0" smtClean="0"/>
              <a:t>Research shows that most crimes are not report (</a:t>
            </a:r>
            <a:r>
              <a:rPr lang="en-US" dirty="0" err="1" smtClean="0"/>
              <a:t>Gramlich</a:t>
            </a:r>
            <a:r>
              <a:rPr lang="en-US" dirty="0" smtClean="0"/>
              <a:t>, 2019)</a:t>
            </a:r>
          </a:p>
          <a:p>
            <a:pPr marL="0" indent="0">
              <a:buNone/>
            </a:pPr>
            <a:r>
              <a:rPr lang="en-US" dirty="0" smtClean="0"/>
              <a:t>Therefore, they remain unsolved despite that they occur</a:t>
            </a:r>
            <a:endParaRPr lang="en-GB" dirty="0"/>
          </a:p>
        </p:txBody>
      </p:sp>
    </p:spTree>
    <p:extLst>
      <p:ext uri="{BB962C8B-B14F-4D97-AF65-F5344CB8AC3E}">
        <p14:creationId xmlns:p14="http://schemas.microsoft.com/office/powerpoint/2010/main" val="30639102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762000"/>
          </a:xfrm>
        </p:spPr>
        <p:txBody>
          <a:bodyPr/>
          <a:lstStyle/>
          <a:p>
            <a:r>
              <a:rPr lang="en-US" dirty="0" smtClean="0"/>
              <a:t>Lessons Learned </a:t>
            </a:r>
            <a:endParaRPr lang="en-GB" dirty="0"/>
          </a:p>
        </p:txBody>
      </p:sp>
      <p:sp>
        <p:nvSpPr>
          <p:cNvPr id="3" name="Content Placeholder 2"/>
          <p:cNvSpPr>
            <a:spLocks noGrp="1"/>
          </p:cNvSpPr>
          <p:nvPr>
            <p:ph idx="1"/>
          </p:nvPr>
        </p:nvSpPr>
        <p:spPr>
          <a:xfrm>
            <a:off x="0" y="762000"/>
            <a:ext cx="9144000" cy="6096000"/>
          </a:xfrm>
        </p:spPr>
        <p:txBody>
          <a:bodyPr>
            <a:normAutofit/>
          </a:bodyPr>
          <a:lstStyle/>
          <a:p>
            <a:r>
              <a:rPr lang="en-US" dirty="0" smtClean="0"/>
              <a:t>The following lessons have been highlighted in regards to increased crime rate:</a:t>
            </a:r>
          </a:p>
          <a:p>
            <a:pPr marL="514350" indent="-514350">
              <a:buAutoNum type="arabicPeriod"/>
            </a:pPr>
            <a:r>
              <a:rPr lang="en-US" dirty="0" smtClean="0"/>
              <a:t>It is true that crime rate has generally fallen since the late 1990s</a:t>
            </a:r>
          </a:p>
          <a:p>
            <a:pPr marL="514350" indent="-514350">
              <a:buAutoNum type="arabicPeriod"/>
            </a:pPr>
            <a:r>
              <a:rPr lang="en-US" dirty="0" smtClean="0"/>
              <a:t>But, that was a short-term decline. Long-term decline has been uninterrupted as the FBI reported increase in violent and homicide crimes </a:t>
            </a:r>
          </a:p>
          <a:p>
            <a:pPr marL="514350" indent="-514350">
              <a:buAutoNum type="arabicPeriod"/>
            </a:pPr>
            <a:r>
              <a:rPr lang="en-US" dirty="0" smtClean="0"/>
              <a:t>Public perception or attitude about crime rate does not reflect the actual data</a:t>
            </a:r>
          </a:p>
          <a:p>
            <a:pPr marL="514350" indent="-514350">
              <a:buAutoNum type="arabicPeriod"/>
            </a:pPr>
            <a:r>
              <a:rPr lang="en-US" dirty="0" smtClean="0"/>
              <a:t>There are significant geographical variations in crime rates across major cities in the U.S. </a:t>
            </a:r>
          </a:p>
          <a:p>
            <a:pPr marL="514350" indent="-514350">
              <a:buAutoNum type="arabicPeriod"/>
            </a:pPr>
            <a:r>
              <a:rPr lang="en-US" dirty="0" smtClean="0"/>
              <a:t>Most crimes are unreported and go unsolved </a:t>
            </a:r>
          </a:p>
        </p:txBody>
      </p:sp>
    </p:spTree>
    <p:extLst>
      <p:ext uri="{BB962C8B-B14F-4D97-AF65-F5344CB8AC3E}">
        <p14:creationId xmlns:p14="http://schemas.microsoft.com/office/powerpoint/2010/main" val="19152642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a:t>
            </a:r>
            <a:endParaRPr lang="en-GB" dirty="0"/>
          </a:p>
        </p:txBody>
      </p:sp>
      <p:sp>
        <p:nvSpPr>
          <p:cNvPr id="3" name="Content Placeholder 2"/>
          <p:cNvSpPr>
            <a:spLocks noGrp="1"/>
          </p:cNvSpPr>
          <p:nvPr>
            <p:ph idx="1"/>
          </p:nvPr>
        </p:nvSpPr>
        <p:spPr/>
        <p:txBody>
          <a:bodyPr/>
          <a:lstStyle/>
          <a:p>
            <a:r>
              <a:rPr lang="en-GB" dirty="0" err="1"/>
              <a:t>Gramlich</a:t>
            </a:r>
            <a:r>
              <a:rPr lang="en-GB" dirty="0"/>
              <a:t>, J. (2019 October, 17). “5 Factors about Crime in the U.S.” </a:t>
            </a:r>
            <a:r>
              <a:rPr lang="en-GB" i="1" dirty="0"/>
              <a:t>Pew Research </a:t>
            </a:r>
            <a:r>
              <a:rPr lang="en-GB" i="1" dirty="0" err="1"/>
              <a:t>Center</a:t>
            </a:r>
            <a:r>
              <a:rPr lang="en-GB" i="1" dirty="0"/>
              <a:t>.</a:t>
            </a:r>
            <a:r>
              <a:rPr lang="en-GB" dirty="0"/>
              <a:t> Retrieved from https://www.pewresearch.org/fact-tank/2019/10/17/facts-about-crime-in-the-u-s/</a:t>
            </a:r>
          </a:p>
          <a:p>
            <a:r>
              <a:rPr lang="en-GB" dirty="0"/>
              <a:t>James, N. (2018 June, 20). Recent Violent Crime trends in the United States. </a:t>
            </a:r>
            <a:r>
              <a:rPr lang="en-GB" i="1" dirty="0"/>
              <a:t>Congressional Research Service. </a:t>
            </a:r>
            <a:endParaRPr lang="en-GB" dirty="0"/>
          </a:p>
          <a:p>
            <a:endParaRPr lang="en-GB" dirty="0"/>
          </a:p>
        </p:txBody>
      </p:sp>
    </p:spTree>
    <p:extLst>
      <p:ext uri="{BB962C8B-B14F-4D97-AF65-F5344CB8AC3E}">
        <p14:creationId xmlns:p14="http://schemas.microsoft.com/office/powerpoint/2010/main" val="27673482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pex">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Apex">
      <a:majorFont>
        <a:latin typeface="Lucida Sans"/>
        <a:ea typeface=""/>
        <a:cs typeface=""/>
        <a:font script="Grek" typeface="Arial"/>
        <a:font script="Cyrl" typeface="Arial"/>
        <a:font script="Jpan" typeface="HG丸ｺﾞｼｯｸM-PRO"/>
        <a:font script="Hang" typeface="휴먼옛체"/>
        <a:font script="Hans" typeface="黑体"/>
        <a:font script="Hant" typeface="微軟正黑體"/>
        <a:font script="Arab" typeface="Tahoma"/>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Book Antiqua"/>
        <a:ea typeface=""/>
        <a:cs typeface=""/>
        <a:font script="Grek" typeface="Times New Roman"/>
        <a:font script="Cyrl" typeface="Times New Roman"/>
        <a:font script="Jpan" typeface="HG明朝B"/>
        <a:font script="Hang" typeface="돋움"/>
        <a:font script="Hans" typeface="宋体"/>
        <a:font script="Hant" typeface="新細明體"/>
        <a:font script="Arab" typeface="Times New Roman"/>
        <a:font script="Hebr" typeface="David"/>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tint val="50000"/>
                <a:satMod val="180000"/>
              </a:schemeClr>
            </a:gs>
            <a:gs pos="100000">
              <a:schemeClr val="phClr">
                <a:shade val="45000"/>
                <a:satMod val="120000"/>
              </a:schemeClr>
            </a:gs>
          </a:gsLst>
          <a:path path="circle">
            <a:fillToRect r="100000" b="100000"/>
          </a:path>
        </a:gradFill>
        <a:blipFill>
          <a:blip xmlns:r="http://schemas.openxmlformats.org/officeDocument/2006/relationships" r:embed="rId1">
            <a:duotone>
              <a:schemeClr val="phClr">
                <a:shade val="3000"/>
                <a:satMod val="110000"/>
              </a:schemeClr>
              <a:schemeClr val="phClr">
                <a:tint val="60000"/>
                <a:satMod val="425000"/>
              </a:schemeClr>
            </a:duotone>
          </a:blip>
          <a:stretch>
            <a:fillRect/>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Apex</Template>
  <TotalTime>331</TotalTime>
  <Words>999</Words>
  <Application>Microsoft Office PowerPoint</Application>
  <PresentationFormat>On-screen Show (4:3)</PresentationFormat>
  <Paragraphs>72</Paragraphs>
  <Slides>9</Slides>
  <Notes>7</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Apex</vt:lpstr>
      <vt:lpstr>Increased Crime </vt:lpstr>
      <vt:lpstr>Problem </vt:lpstr>
      <vt:lpstr>Purpose of Evaluation </vt:lpstr>
      <vt:lpstr>Research Questions</vt:lpstr>
      <vt:lpstr>Desired Outcome </vt:lpstr>
      <vt:lpstr>What has been done</vt:lpstr>
      <vt:lpstr>What has not worked </vt:lpstr>
      <vt:lpstr>Lessons Learned </vt:lpstr>
      <vt:lpstr>References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Problem</dc:title>
  <dc:creator>Hp</dc:creator>
  <cp:lastModifiedBy>Hp</cp:lastModifiedBy>
  <cp:revision>11</cp:revision>
  <dcterms:created xsi:type="dcterms:W3CDTF">2020-02-08T05:55:40Z</dcterms:created>
  <dcterms:modified xsi:type="dcterms:W3CDTF">2020-02-08T11:27:11Z</dcterms:modified>
</cp:coreProperties>
</file>