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6" r:id="rId2"/>
    <p:sldId id="257" r:id="rId3"/>
    <p:sldId id="258" r:id="rId4"/>
    <p:sldId id="259" r:id="rId5"/>
    <p:sldId id="260" r:id="rId6"/>
    <p:sldId id="261" r:id="rId7"/>
    <p:sldId id="263" r:id="rId8"/>
    <p:sldId id="264" r:id="rId9"/>
    <p:sldId id="262"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87567" autoAdjust="0"/>
  </p:normalViewPr>
  <p:slideViewPr>
    <p:cSldViewPr>
      <p:cViewPr>
        <p:scale>
          <a:sx n="100" d="100"/>
          <a:sy n="100" d="100"/>
        </p:scale>
        <p:origin x="-516" y="-5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267A4-536A-4DCA-B907-94150355BA6E}" type="datetimeFigureOut">
              <a:rPr lang="en-US" smtClean="0"/>
              <a:pPr/>
              <a:t>08-Oct-18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9B87B1C-14DB-4F40-992A-EBEA4132BD92}" type="slidenum">
              <a:rPr lang="en-US" smtClean="0"/>
              <a:pPr/>
              <a:t>‹#›</a:t>
            </a:fld>
            <a:endParaRPr lang="en-US" dirty="0"/>
          </a:p>
        </p:txBody>
      </p:sp>
    </p:spTree>
    <p:extLst>
      <p:ext uri="{BB962C8B-B14F-4D97-AF65-F5344CB8AC3E}">
        <p14:creationId xmlns:p14="http://schemas.microsoft.com/office/powerpoint/2010/main" xmlns="" val="3382211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With the process of technological improvement, the majority of the factors regarding our everyday routine has become more comfortable and sufficient; however, the recent developments have also caused the growing number of risk factors in regard to humans’ mental and physical health. One of the threats to become more noticeable in the modern society is interwoven with the growing popularity of video games, especially among the youth, and the negative consequences caused by the process. There are a plethora of potential minor adjustments to reduce the negative effects of video games and thus, improve the overall state of mental health of the society. Despite the fact that the negative effects video games may have on the youth, including the development of addiction and behavior issues, such solutions as parental control over the children’s interests in gaming and implementation of outdoor activities in schools will influence the tendencies positively and result in the overall improvement of the youth’s behaviors. </a:t>
            </a:r>
          </a:p>
          <a:p>
            <a:endParaRPr lang="en-US" dirty="0"/>
          </a:p>
        </p:txBody>
      </p:sp>
      <p:sp>
        <p:nvSpPr>
          <p:cNvPr id="4" name="Slide Number Placeholder 3"/>
          <p:cNvSpPr>
            <a:spLocks noGrp="1"/>
          </p:cNvSpPr>
          <p:nvPr>
            <p:ph type="sldNum" sz="quarter" idx="10"/>
          </p:nvPr>
        </p:nvSpPr>
        <p:spPr/>
        <p:txBody>
          <a:bodyPr/>
          <a:lstStyle/>
          <a:p>
            <a:fld id="{79B87B1C-14DB-4F40-992A-EBEA4132BD92}" type="slidenum">
              <a:rPr lang="en-US" smtClean="0"/>
              <a:pPr/>
              <a:t>2</a:t>
            </a:fld>
            <a:endParaRPr lang="en-US" dirty="0"/>
          </a:p>
        </p:txBody>
      </p:sp>
    </p:spTree>
    <p:extLst>
      <p:ext uri="{BB962C8B-B14F-4D97-AF65-F5344CB8AC3E}">
        <p14:creationId xmlns:p14="http://schemas.microsoft.com/office/powerpoint/2010/main" xmlns="" val="16932514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First of all, one of the most crucial issues caused by the growing popularity of video games is the developing addiction to them. According to the study conducted by Douglas Gentile, over 3 million Americans between the ages of 8 and 18 play video games (597). Thus, the fact that video games affect a vast audience of the modern youth is evident, and the possibility of the multiplicity of negative consequences occurring is apparent in case of not implementing any changes with the purpose of improving the current situation. One of the most evident results of video games being popular among the youth is the probability of the developed addiction to the activity among a certain number of individuals among the vast population involved in gaming.</a:t>
            </a:r>
            <a:endParaRPr lang="en-US" dirty="0"/>
          </a:p>
        </p:txBody>
      </p:sp>
      <p:sp>
        <p:nvSpPr>
          <p:cNvPr id="4" name="Slide Number Placeholder 3"/>
          <p:cNvSpPr>
            <a:spLocks noGrp="1"/>
          </p:cNvSpPr>
          <p:nvPr>
            <p:ph type="sldNum" sz="quarter" idx="10"/>
          </p:nvPr>
        </p:nvSpPr>
        <p:spPr/>
        <p:txBody>
          <a:bodyPr/>
          <a:lstStyle/>
          <a:p>
            <a:fld id="{79B87B1C-14DB-4F40-992A-EBEA4132BD92}" type="slidenum">
              <a:rPr lang="en-US" smtClean="0"/>
              <a:pPr/>
              <a:t>3</a:t>
            </a:fld>
            <a:endParaRPr lang="en-US" dirty="0"/>
          </a:p>
        </p:txBody>
      </p:sp>
    </p:spTree>
    <p:extLst>
      <p:ext uri="{BB962C8B-B14F-4D97-AF65-F5344CB8AC3E}">
        <p14:creationId xmlns:p14="http://schemas.microsoft.com/office/powerpoint/2010/main" xmlns="" val="904203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smtClean="0">
                <a:solidFill>
                  <a:schemeClr val="tx1"/>
                </a:solidFill>
                <a:effectLst/>
                <a:latin typeface="Times New Roman" pitchFamily="18" charset="0"/>
                <a:ea typeface="+mn-ea"/>
                <a:cs typeface="Times New Roman" pitchFamily="18" charset="0"/>
              </a:rPr>
              <a:t>Despite the potential skepticism of certain people regarding the issue being fictitious and resulting from the older generation being overprotective of the youth and not understanding the modern tendencies, the World Health Organization has recognized gaming addiction to be a medical disorder and included it in the newest version of International Classification of Diseases (Wakefield, 2018). Such a step is crucial for the modern society as it acknowledges the fact of the apparition of mental health conditions, which are primarily caused by the development and popularization of technology.</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4</a:t>
            </a:fld>
            <a:endParaRPr lang="en-US" dirty="0"/>
          </a:p>
        </p:txBody>
      </p:sp>
    </p:spTree>
    <p:extLst>
      <p:ext uri="{BB962C8B-B14F-4D97-AF65-F5344CB8AC3E}">
        <p14:creationId xmlns:p14="http://schemas.microsoft.com/office/powerpoint/2010/main" xmlns="" val="4061867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smtClean="0">
                <a:solidFill>
                  <a:schemeClr val="tx1"/>
                </a:solidFill>
                <a:effectLst/>
                <a:latin typeface="Times New Roman" pitchFamily="18" charset="0"/>
                <a:ea typeface="+mn-ea"/>
                <a:cs typeface="Times New Roman" pitchFamily="18" charset="0"/>
              </a:rPr>
              <a:t>Admittedly, there is a drastic difference between the addiction disorder and a child’s interest in video games. With the official recognition of the condition, it would be easier for the parents to understand the issues their children are undergoing, for the troubled youth to seek and receive help, and for the doctors to be able to determine the disorder and cure it. </a:t>
            </a:r>
          </a:p>
          <a:p>
            <a:pPr>
              <a:lnSpc>
                <a:spcPct val="200000"/>
              </a:lnSpc>
            </a:pPr>
            <a:r>
              <a:rPr lang="en-US" sz="1200" kern="1200" dirty="0" smtClean="0">
                <a:solidFill>
                  <a:schemeClr val="tx1"/>
                </a:solidFill>
                <a:effectLst/>
                <a:latin typeface="Times New Roman" pitchFamily="18" charset="0"/>
                <a:ea typeface="+mn-ea"/>
                <a:cs typeface="Times New Roman" pitchFamily="18" charset="0"/>
              </a:rPr>
              <a:t>Aside from the determined above the risk of youth becoming addicted to video games, there are multiple other negative consequences brought about by the popularization of gaming. The most evident for the general population issue is the increasing level of aggression and hostility among the gamers. Such a fact has been supported by multiple studies.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5</a:t>
            </a:fld>
            <a:endParaRPr lang="en-US" dirty="0"/>
          </a:p>
        </p:txBody>
      </p:sp>
    </p:spTree>
    <p:extLst>
      <p:ext uri="{BB962C8B-B14F-4D97-AF65-F5344CB8AC3E}">
        <p14:creationId xmlns:p14="http://schemas.microsoft.com/office/powerpoint/2010/main" xmlns="" val="21411323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smtClean="0">
                <a:solidFill>
                  <a:schemeClr val="tx1"/>
                </a:solidFill>
                <a:effectLst/>
                <a:latin typeface="Times New Roman" pitchFamily="18" charset="0"/>
                <a:ea typeface="+mn-ea"/>
                <a:cs typeface="Times New Roman" pitchFamily="18" charset="0"/>
              </a:rPr>
              <a:t>For instance, Anderson and Bushman have conducted both experimental and non-experimental studies with different age groups in various setting to conclude that the violent behavior among children and young adults is increased by long-term involvement in video games (358). The study also determines the correlation between violence in video games and increase in aggressive thoughts, as well as acquired lack of social skills. More than that, the study to analyze the level of physiological demonstration of hostile tendencies related to video games has been conducted recently, and it concluded that aggression and heart rate levels increase drastically relatively to the time spent playing (Barlett, Harris, &amp; Baldassaro, 495).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6</a:t>
            </a:fld>
            <a:endParaRPr lang="en-US" dirty="0"/>
          </a:p>
        </p:txBody>
      </p:sp>
    </p:spTree>
    <p:extLst>
      <p:ext uri="{BB962C8B-B14F-4D97-AF65-F5344CB8AC3E}">
        <p14:creationId xmlns:p14="http://schemas.microsoft.com/office/powerpoint/2010/main" xmlns="" val="548531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smtClean="0">
                <a:solidFill>
                  <a:schemeClr val="tx1"/>
                </a:solidFill>
                <a:effectLst/>
                <a:latin typeface="Times New Roman" pitchFamily="18" charset="0"/>
                <a:ea typeface="+mn-ea"/>
                <a:cs typeface="Times New Roman" pitchFamily="18" charset="0"/>
              </a:rPr>
              <a:t>All of the presented studies on the topic suggest the correlation between the redundant interest in video games and the negative consequences in multiple aspects of the humans’ lives. Thus, the necessity to influence the presence of video gaming in the routine is a crucial step in order to reduce the negative consequences. </a:t>
            </a:r>
          </a:p>
          <a:p>
            <a:pPr>
              <a:lnSpc>
                <a:spcPct val="200000"/>
              </a:lnSpc>
            </a:pPr>
            <a:r>
              <a:rPr lang="en-US" sz="1200" kern="1200" dirty="0" smtClean="0">
                <a:solidFill>
                  <a:schemeClr val="tx1"/>
                </a:solidFill>
                <a:effectLst/>
                <a:latin typeface="Times New Roman" pitchFamily="18" charset="0"/>
                <a:ea typeface="+mn-ea"/>
                <a:cs typeface="Times New Roman" pitchFamily="18" charset="0"/>
              </a:rPr>
              <a:t>Among the possible ways to influence the negative tendencies of video games and their effects on the society and particular individuals are the steps to aim at children and youth, who are the most likely to become addicted to gaming. The steps should focus on providing the younger audience with the alternative ways of spending their spare time.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7</a:t>
            </a:fld>
            <a:endParaRPr lang="en-US" dirty="0"/>
          </a:p>
        </p:txBody>
      </p:sp>
    </p:spTree>
    <p:extLst>
      <p:ext uri="{BB962C8B-B14F-4D97-AF65-F5344CB8AC3E}">
        <p14:creationId xmlns:p14="http://schemas.microsoft.com/office/powerpoint/2010/main" xmlns="" val="2136940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smtClean="0">
                <a:solidFill>
                  <a:schemeClr val="tx1"/>
                </a:solidFill>
                <a:effectLst/>
                <a:latin typeface="Times New Roman" pitchFamily="18" charset="0"/>
                <a:ea typeface="+mn-ea"/>
                <a:cs typeface="Times New Roman" pitchFamily="18" charset="0"/>
              </a:rPr>
              <a:t>Despite the fact that the above studies mostly focus on the influence video games have on children and young adults, the adverse effects gaming has on the elders have also been examined. For instance, one report suggests that though gaming itself does not directly influence the mood and behavior alterations in adults, those who experience states relatively close to addiction are more likely to struggle from depression, heavy episodic drinking, and degradation of educational skills (Brunborg, Mentzoni, &amp; Frøyland, 30). All of the presented studies on the topic suggest the correlation between the redundant interest in video games and the negative consequences in multiple aspects of the humans’ lives. Thus, the necessity to influence the presence of video gaming in the routine is a crucial step in order to reduce the negative consequences.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8</a:t>
            </a:fld>
            <a:endParaRPr lang="en-US" dirty="0"/>
          </a:p>
        </p:txBody>
      </p:sp>
    </p:spTree>
    <p:extLst>
      <p:ext uri="{BB962C8B-B14F-4D97-AF65-F5344CB8AC3E}">
        <p14:creationId xmlns:p14="http://schemas.microsoft.com/office/powerpoint/2010/main" xmlns="" val="3385775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sz="1200" kern="1200" dirty="0" smtClean="0">
                <a:solidFill>
                  <a:schemeClr val="tx1"/>
                </a:solidFill>
                <a:effectLst/>
                <a:latin typeface="Times New Roman" pitchFamily="18" charset="0"/>
                <a:ea typeface="+mn-ea"/>
                <a:cs typeface="Times New Roman" pitchFamily="18" charset="0"/>
              </a:rPr>
              <a:t>Among the possible ways to influence the negative tendencies of video games and their effects on the society and particular individuals are the steps to aim at children and youth, who are the most likely to become addicted to gaming. The steps should focus on providing the younger audience with the alternative ways of spending their spare time. For instance, in schools, it would be reasonable to organize a more significant number of outdoor activities, promote an active lifestyle, and focus on the encouragement of the students who are interested in participating in sports clubs or other types of after-school occupations provided. In such a way, the children who could potentially become negatively influenced by video games, experience their negative consequences, and struggle from addiction would be less likely to spend the majority of their time at home. </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9</a:t>
            </a:fld>
            <a:endParaRPr lang="en-US" dirty="0"/>
          </a:p>
        </p:txBody>
      </p:sp>
    </p:spTree>
    <p:extLst>
      <p:ext uri="{BB962C8B-B14F-4D97-AF65-F5344CB8AC3E}">
        <p14:creationId xmlns:p14="http://schemas.microsoft.com/office/powerpoint/2010/main" xmlns="" val="2307728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200000"/>
              </a:lnSpc>
            </a:pPr>
            <a:r>
              <a:rPr lang="en-US" dirty="0" smtClean="0">
                <a:latin typeface="Times New Roman" pitchFamily="18" charset="0"/>
                <a:cs typeface="Times New Roman" pitchFamily="18" charset="0"/>
              </a:rPr>
              <a:t>However, it is natural that children communicate with their parents and usually view them as role models. Therefore, a great suggestion would be to address parents regarding the potential negative consequences of violent video games, so that they are interested in limiting their children’s involvement in the activity. In such a way, the youth would still be able to enjoy gaming during a limited time, and the adults would have control over the negative results. Overall, the responsibility of controlling and limiting the children’s interest and involvement in video games depends on adults, as they are able to analyze the potential risks and ways to decrease them. </a:t>
            </a:r>
          </a:p>
          <a:p>
            <a:pPr>
              <a:lnSpc>
                <a:spcPct val="200000"/>
              </a:lnSpc>
            </a:pPr>
            <a:endParaRPr lang="en-US" dirty="0" smtClean="0">
              <a:latin typeface="Times New Roman" pitchFamily="18" charset="0"/>
              <a:cs typeface="Times New Roman" pitchFamily="18" charset="0"/>
            </a:endParaRP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10</a:t>
            </a:fld>
            <a:endParaRPr lang="en-US" dirty="0"/>
          </a:p>
        </p:txBody>
      </p:sp>
    </p:spTree>
    <p:extLst>
      <p:ext uri="{BB962C8B-B14F-4D97-AF65-F5344CB8AC3E}">
        <p14:creationId xmlns:p14="http://schemas.microsoft.com/office/powerpoint/2010/main" xmlns="" val="40340893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sz="1200" kern="1200" dirty="0" smtClean="0">
                <a:solidFill>
                  <a:schemeClr val="tx1"/>
                </a:solidFill>
                <a:effectLst/>
                <a:latin typeface="Times New Roman" pitchFamily="18" charset="0"/>
                <a:ea typeface="+mn-ea"/>
                <a:cs typeface="Times New Roman" pitchFamily="18" charset="0"/>
              </a:rPr>
              <a:t>To conclude, the issue of video gaming is becoming more crucial nowadays as a result of technological development, its popularization, and easy access of teens to the activity. Among the multiplicity of the adverse effects, gaming may have on the youth are the increasing levels of hostility and aggression, degradation of socialization skills, and the risk of obtaining an addiction. More than that, access video games also may poorly affect adults and result in the higher chances of developing depression, drinking problems, and lack of learning skills. To prevent the potential spreading of the negative consequences, the society should mostly focus on teens who are the most likely to be affected. Among the ways of the issue’s solution are the increasing control of the children’s parents over their gaming interest and the implementation of a more significant number of outdoor activities in schools.</a:t>
            </a:r>
          </a:p>
          <a:p>
            <a:pPr>
              <a:lnSpc>
                <a:spcPct val="200000"/>
              </a:lnSpc>
            </a:pP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79B87B1C-14DB-4F40-992A-EBEA4132BD92}" type="slidenum">
              <a:rPr lang="en-US" smtClean="0"/>
              <a:pPr/>
              <a:t>11</a:t>
            </a:fld>
            <a:endParaRPr lang="en-US" dirty="0"/>
          </a:p>
        </p:txBody>
      </p:sp>
    </p:spTree>
    <p:extLst>
      <p:ext uri="{BB962C8B-B14F-4D97-AF65-F5344CB8AC3E}">
        <p14:creationId xmlns:p14="http://schemas.microsoft.com/office/powerpoint/2010/main" xmlns="" val="6502768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3EB05AC-5ADC-497C-81F3-744D824742CF}" type="datetimeFigureOut">
              <a:rPr lang="en-US" smtClean="0"/>
              <a:pPr/>
              <a:t>08-Oct-18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ACE50F9-3EEE-4220-8D71-6B4A04CBFB6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ACE50F9-3EEE-4220-8D71-6B4A04CBFB60}"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ACE50F9-3EEE-4220-8D71-6B4A04CBFB60}"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ACE50F9-3EEE-4220-8D71-6B4A04CBFB60}"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1ACE50F9-3EEE-4220-8D71-6B4A04CBFB6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1ACE50F9-3EEE-4220-8D71-6B4A04CBFB60}"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1ACE50F9-3EEE-4220-8D71-6B4A04CBFB6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3EB05AC-5ADC-497C-81F3-744D824742CF}" type="datetimeFigureOut">
              <a:rPr lang="en-US" smtClean="0"/>
              <a:pPr/>
              <a:t>08-Oct-18</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1ACE50F9-3EEE-4220-8D71-6B4A04CBFB60}"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3EB05AC-5ADC-497C-81F3-744D824742CF}" type="datetimeFigureOut">
              <a:rPr lang="en-US" smtClean="0"/>
              <a:pPr/>
              <a:t>08-Oct-18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ACE50F9-3EEE-4220-8D71-6B4A04CBFB60}"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ACE50F9-3EEE-4220-8D71-6B4A04CBFB6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3EB05AC-5ADC-497C-81F3-744D824742CF}" type="datetimeFigureOut">
              <a:rPr lang="en-US" smtClean="0"/>
              <a:pPr/>
              <a:t>08-Oct-18</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1ACE50F9-3EEE-4220-8D71-6B4A04CBFB6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3EB05AC-5ADC-497C-81F3-744D824742CF}" type="datetimeFigureOut">
              <a:rPr lang="en-US" smtClean="0"/>
              <a:pPr/>
              <a:t>08-Oct-18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1ACE50F9-3EEE-4220-8D71-6B4A04CBFB6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543800" cy="3371850"/>
          </a:xfrm>
        </p:spPr>
        <p:txBody>
          <a:bodyPr>
            <a:normAutofit fontScale="90000"/>
          </a:bodyPr>
          <a:lstStyle/>
          <a:p>
            <a:pPr algn="l">
              <a:lnSpc>
                <a:spcPct val="200000"/>
              </a:lnSpc>
            </a:pPr>
            <a:r>
              <a:rPr lang="en-US" sz="2400" dirty="0">
                <a:latin typeface="Times New Roman" pitchFamily="18" charset="0"/>
                <a:cs typeface="Times New Roman" pitchFamily="18" charset="0"/>
              </a:rPr>
              <a:t>Professor</a:t>
            </a: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Name </a:t>
            </a:r>
            <a:br>
              <a:rPr lang="en-US" sz="2400" dirty="0">
                <a:latin typeface="Times New Roman" pitchFamily="18" charset="0"/>
                <a:cs typeface="Times New Roman" pitchFamily="18" charset="0"/>
              </a:rPr>
            </a:br>
            <a:r>
              <a:rPr lang="en-US" sz="2400" dirty="0">
                <a:latin typeface="Times New Roman" pitchFamily="18" charset="0"/>
                <a:cs typeface="Times New Roman" pitchFamily="18" charset="0"/>
              </a:rPr>
              <a:t>Institution </a:t>
            </a:r>
            <a:r>
              <a:rPr lang="en-US" dirty="0"/>
              <a:t/>
            </a:r>
            <a:br>
              <a:rPr lang="en-US" dirty="0"/>
            </a:br>
            <a:endParaRPr lang="en-US" dirty="0"/>
          </a:p>
        </p:txBody>
      </p:sp>
      <p:sp>
        <p:nvSpPr>
          <p:cNvPr id="3" name="Subtitle 2"/>
          <p:cNvSpPr>
            <a:spLocks noGrp="1"/>
          </p:cNvSpPr>
          <p:nvPr>
            <p:ph type="subTitle" idx="1"/>
          </p:nvPr>
        </p:nvSpPr>
        <p:spPr/>
        <p:txBody>
          <a:bodyPr/>
          <a:lstStyle/>
          <a:p>
            <a:pPr algn="ctr">
              <a:lnSpc>
                <a:spcPct val="200000"/>
              </a:lnSpc>
            </a:pPr>
            <a:r>
              <a:rPr lang="en-US" sz="2400" dirty="0"/>
              <a:t>Video Games</a:t>
            </a:r>
          </a:p>
          <a:p>
            <a:endParaRPr lang="en-US" dirty="0"/>
          </a:p>
        </p:txBody>
      </p:sp>
    </p:spTree>
    <p:extLst>
      <p:ext uri="{BB962C8B-B14F-4D97-AF65-F5344CB8AC3E}">
        <p14:creationId xmlns:p14="http://schemas.microsoft.com/office/powerpoint/2010/main" xmlns="" val="3187942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pPr marL="0" indent="0">
              <a:buNone/>
            </a:pPr>
            <a:endParaRPr lang="en-US" dirty="0"/>
          </a:p>
          <a:p>
            <a:endParaRPr lang="en-US" dirty="0"/>
          </a:p>
        </p:txBody>
      </p:sp>
      <p:sp>
        <p:nvSpPr>
          <p:cNvPr id="6" name="Content Placeholder 5"/>
          <p:cNvSpPr>
            <a:spLocks noGrp="1"/>
          </p:cNvSpPr>
          <p:nvPr>
            <p:ph sz="half" idx="2"/>
          </p:nvPr>
        </p:nvSpPr>
        <p:spPr>
          <a:xfrm>
            <a:off x="4648200" y="1295400"/>
            <a:ext cx="4114800" cy="4648200"/>
          </a:xfrm>
        </p:spPr>
        <p:txBody>
          <a:bodyPr>
            <a:noAutofit/>
          </a:bodyPr>
          <a:lstStyle/>
          <a:p>
            <a:pPr>
              <a:lnSpc>
                <a:spcPct val="200000"/>
              </a:lnSpc>
              <a:buFont typeface="Wingdings" pitchFamily="2" charset="2"/>
              <a:buChar char="§"/>
            </a:pPr>
            <a:r>
              <a:rPr lang="en-US" sz="1200" dirty="0" smtClean="0">
                <a:latin typeface="Times New Roman" pitchFamily="18" charset="0"/>
                <a:cs typeface="Times New Roman" pitchFamily="18" charset="0"/>
              </a:rPr>
              <a:t> Technological improvement has come up the majority of the factors regarding our everyday routine has become more comfortable and sufficient</a:t>
            </a:r>
          </a:p>
          <a:p>
            <a:pPr>
              <a:lnSpc>
                <a:spcPct val="200000"/>
              </a:lnSpc>
              <a:buFont typeface="Wingdings" pitchFamily="2" charset="2"/>
              <a:buChar char="§"/>
            </a:pPr>
            <a:r>
              <a:rPr lang="en-US" sz="1200" dirty="0" smtClean="0">
                <a:latin typeface="Times New Roman" pitchFamily="18" charset="0"/>
                <a:cs typeface="Times New Roman" pitchFamily="18" charset="0"/>
              </a:rPr>
              <a:t> Recent developments have caused the growing number of risk factors in regard to humans’ mental and physical health. </a:t>
            </a:r>
          </a:p>
          <a:p>
            <a:pPr>
              <a:lnSpc>
                <a:spcPct val="200000"/>
              </a:lnSpc>
              <a:buFont typeface="Wingdings" pitchFamily="2" charset="2"/>
              <a:buChar char="§"/>
            </a:pPr>
            <a:r>
              <a:rPr lang="en-US" sz="1200" dirty="0">
                <a:latin typeface="Times New Roman" pitchFamily="18" charset="0"/>
                <a:cs typeface="Times New Roman" pitchFamily="18" charset="0"/>
              </a:rPr>
              <a:t>T</a:t>
            </a:r>
            <a:r>
              <a:rPr lang="en-US" sz="1200" dirty="0" smtClean="0">
                <a:latin typeface="Times New Roman" pitchFamily="18" charset="0"/>
                <a:cs typeface="Times New Roman" pitchFamily="18" charset="0"/>
              </a:rPr>
              <a:t>here are  negative consequences caused video game. </a:t>
            </a:r>
          </a:p>
          <a:p>
            <a:pPr>
              <a:lnSpc>
                <a:spcPct val="200000"/>
              </a:lnSpc>
              <a:buFont typeface="Wingdings" pitchFamily="2" charset="2"/>
              <a:buChar char="§"/>
            </a:pPr>
            <a:r>
              <a:rPr lang="en-US" sz="1200" dirty="0" smtClean="0">
                <a:latin typeface="Times New Roman" pitchFamily="18" charset="0"/>
                <a:cs typeface="Times New Roman" pitchFamily="18" charset="0"/>
              </a:rPr>
              <a:t>Video game development of addiction and behavior issues, like parental control over the children’s interests in gaming</a:t>
            </a:r>
          </a:p>
          <a:p>
            <a:pPr>
              <a:lnSpc>
                <a:spcPct val="200000"/>
              </a:lnSpc>
              <a:buFont typeface="Wingdings" pitchFamily="2" charset="2"/>
              <a:buChar char="§"/>
            </a:pPr>
            <a:r>
              <a:rPr lang="en-US" sz="1200" dirty="0">
                <a:latin typeface="Times New Roman" pitchFamily="18" charset="0"/>
                <a:cs typeface="Times New Roman" pitchFamily="18" charset="0"/>
              </a:rPr>
              <a:t>I</a:t>
            </a:r>
            <a:r>
              <a:rPr lang="en-US" sz="1200" dirty="0" smtClean="0">
                <a:latin typeface="Times New Roman" pitchFamily="18" charset="0"/>
                <a:cs typeface="Times New Roman" pitchFamily="18" charset="0"/>
              </a:rPr>
              <a:t>mplementation of outdoor activities in schools will result in the overall improvement of the youth’s behaviors. </a:t>
            </a:r>
          </a:p>
          <a:p>
            <a:pPr marL="0" indent="0">
              <a:lnSpc>
                <a:spcPct val="200000"/>
              </a:lnSpc>
              <a:buNone/>
            </a:pPr>
            <a:endParaRPr lang="en-US" sz="1200" dirty="0">
              <a:latin typeface="Times New Roman" pitchFamily="18" charset="0"/>
              <a:cs typeface="Times New Roman" pitchFamily="18" charset="0"/>
            </a:endParaRPr>
          </a:p>
        </p:txBody>
      </p:sp>
      <p:sp>
        <p:nvSpPr>
          <p:cNvPr id="5" name="Title 4"/>
          <p:cNvSpPr>
            <a:spLocks noGrp="1"/>
          </p:cNvSpPr>
          <p:nvPr>
            <p:ph type="title"/>
          </p:nvPr>
        </p:nvSpPr>
        <p:spPr/>
        <p:txBody>
          <a:bodyPr>
            <a:normAutofit/>
          </a:bodyPr>
          <a:lstStyle/>
          <a:p>
            <a:pPr algn="ctr"/>
            <a:r>
              <a:rPr lang="en-US" sz="2400" dirty="0" smtClean="0">
                <a:latin typeface="Times New Roman" pitchFamily="18" charset="0"/>
                <a:cs typeface="Times New Roman" pitchFamily="18" charset="0"/>
              </a:rPr>
              <a:t>Video game </a:t>
            </a:r>
            <a:endParaRPr lang="en-US" sz="2400" dirty="0">
              <a:latin typeface="Times New Roman" pitchFamily="18" charset="0"/>
              <a:cs typeface="Times New Roman" pitchFamily="18" charset="0"/>
            </a:endParaRPr>
          </a:p>
        </p:txBody>
      </p:sp>
      <p:pic>
        <p:nvPicPr>
          <p:cNvPr id="7" name="Picture 6" descr="Image result for effects of video games"/>
          <p:cNvPicPr/>
          <p:nvPr/>
        </p:nvPicPr>
        <p:blipFill>
          <a:blip r:embed="rId3">
            <a:extLst>
              <a:ext uri="{28A0092B-C50C-407E-A947-70E740481C1C}">
                <a14:useLocalDpi xmlns:a14="http://schemas.microsoft.com/office/drawing/2010/main" xmlns="" val="0"/>
              </a:ext>
            </a:extLst>
          </a:blip>
          <a:srcRect/>
          <a:stretch>
            <a:fillRect/>
          </a:stretch>
        </p:blipFill>
        <p:spPr bwMode="auto">
          <a:xfrm>
            <a:off x="76200" y="1371600"/>
            <a:ext cx="4495800" cy="4419600"/>
          </a:xfrm>
          <a:prstGeom prst="rect">
            <a:avLst/>
          </a:prstGeom>
          <a:noFill/>
          <a:ln>
            <a:noFill/>
          </a:ln>
        </p:spPr>
      </p:pic>
    </p:spTree>
    <p:extLst>
      <p:ext uri="{BB962C8B-B14F-4D97-AF65-F5344CB8AC3E}">
        <p14:creationId xmlns:p14="http://schemas.microsoft.com/office/powerpoint/2010/main" xmlns="" val="2387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https://farm2.staticflickr.com/1885/43841921734_bc1277c8cd_b.jpg"/>
          <p:cNvPicPr>
            <a:picLocks noGrp="1"/>
          </p:cNvPicPr>
          <p:nvPr>
            <p:ph sz="half" idx="1"/>
          </p:nvPr>
        </p:nvPicPr>
        <p:blipFill>
          <a:blip r:embed="rId3">
            <a:extLst>
              <a:ext uri="{28A0092B-C50C-407E-A947-70E740481C1C}">
                <a14:useLocalDpi xmlns:a14="http://schemas.microsoft.com/office/drawing/2010/main" xmlns="" val="0"/>
              </a:ext>
            </a:extLst>
          </a:blip>
          <a:srcRect/>
          <a:stretch>
            <a:fillRect/>
          </a:stretch>
        </p:blipFill>
        <p:spPr bwMode="auto">
          <a:xfrm>
            <a:off x="457200" y="1600200"/>
            <a:ext cx="3352800" cy="3398837"/>
          </a:xfrm>
          <a:prstGeom prst="rect">
            <a:avLst/>
          </a:prstGeom>
          <a:noFill/>
          <a:ln>
            <a:noFill/>
          </a:ln>
        </p:spPr>
      </p:pic>
      <p:sp>
        <p:nvSpPr>
          <p:cNvPr id="4" name="Content Placeholder 3"/>
          <p:cNvSpPr>
            <a:spLocks noGrp="1"/>
          </p:cNvSpPr>
          <p:nvPr>
            <p:ph sz="half" idx="2"/>
          </p:nvPr>
        </p:nvSpPr>
        <p:spPr>
          <a:xfrm>
            <a:off x="4038600" y="838200"/>
            <a:ext cx="4800600" cy="4983163"/>
          </a:xfrm>
        </p:spPr>
        <p:txBody>
          <a:bodyPr>
            <a:noAutofit/>
          </a:bodyPr>
          <a:lstStyle/>
          <a:p>
            <a:pPr>
              <a:lnSpc>
                <a:spcPct val="200000"/>
              </a:lnSpc>
            </a:pPr>
            <a:r>
              <a:rPr lang="en-US" sz="1200" dirty="0" smtClean="0">
                <a:latin typeface="Times New Roman" pitchFamily="18" charset="0"/>
                <a:cs typeface="Times New Roman" pitchFamily="18" charset="0"/>
              </a:rPr>
              <a:t>One </a:t>
            </a:r>
            <a:r>
              <a:rPr lang="en-US" sz="1200" dirty="0">
                <a:latin typeface="Times New Roman" pitchFamily="18" charset="0"/>
                <a:cs typeface="Times New Roman" pitchFamily="18" charset="0"/>
              </a:rPr>
              <a:t>of the most crucial issues caused by the growing popularity of video games is the developing addiction to them.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According </a:t>
            </a:r>
            <a:r>
              <a:rPr lang="en-US" sz="1200" dirty="0">
                <a:latin typeface="Times New Roman" pitchFamily="18" charset="0"/>
                <a:cs typeface="Times New Roman" pitchFamily="18" charset="0"/>
              </a:rPr>
              <a:t>to the study conducted by Douglas Gentile, over 3 million Americans between the ages of 8 and 18 play video games (597</a:t>
            </a:r>
            <a:r>
              <a:rPr lang="en-US" sz="1200" dirty="0" smtClean="0">
                <a:latin typeface="Times New Roman" pitchFamily="18" charset="0"/>
                <a:cs typeface="Times New Roman" pitchFamily="18" charset="0"/>
              </a:rPr>
              <a:t>)</a:t>
            </a:r>
          </a:p>
          <a:p>
            <a:pPr>
              <a:lnSpc>
                <a:spcPct val="200000"/>
              </a:lnSpc>
            </a:pPr>
            <a:r>
              <a:rPr lang="en-US" sz="1200" dirty="0" smtClean="0">
                <a:latin typeface="Times New Roman" pitchFamily="18" charset="0"/>
                <a:cs typeface="Times New Roman" pitchFamily="18" charset="0"/>
              </a:rPr>
              <a:t> The </a:t>
            </a:r>
            <a:r>
              <a:rPr lang="en-US" sz="1200" dirty="0">
                <a:latin typeface="Times New Roman" pitchFamily="18" charset="0"/>
                <a:cs typeface="Times New Roman" pitchFamily="18" charset="0"/>
              </a:rPr>
              <a:t>fact that video games affect a vast audience of the modern youth is </a:t>
            </a:r>
            <a:r>
              <a:rPr lang="en-US" sz="1200" dirty="0" smtClean="0">
                <a:latin typeface="Times New Roman" pitchFamily="18" charset="0"/>
                <a:cs typeface="Times New Roman" pitchFamily="18" charset="0"/>
              </a:rPr>
              <a:t>evident</a:t>
            </a:r>
          </a:p>
          <a:p>
            <a:pPr>
              <a:lnSpc>
                <a:spcPct val="200000"/>
              </a:lnSpc>
            </a:pP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negative consequences </a:t>
            </a:r>
            <a:r>
              <a:rPr lang="en-US" sz="1200" dirty="0" smtClean="0">
                <a:latin typeface="Times New Roman" pitchFamily="18" charset="0"/>
                <a:cs typeface="Times New Roman" pitchFamily="18" charset="0"/>
              </a:rPr>
              <a:t>occur because of  </a:t>
            </a:r>
            <a:r>
              <a:rPr lang="en-US" sz="1200" dirty="0">
                <a:latin typeface="Times New Roman" pitchFamily="18" charset="0"/>
                <a:cs typeface="Times New Roman" pitchFamily="18" charset="0"/>
              </a:rPr>
              <a:t>not implementing any changes with the purpose of improving the current </a:t>
            </a:r>
            <a:r>
              <a:rPr lang="en-US" sz="1200" dirty="0" smtClean="0">
                <a:latin typeface="Times New Roman" pitchFamily="18" charset="0"/>
                <a:cs typeface="Times New Roman" pitchFamily="18" charset="0"/>
              </a:rPr>
              <a:t>situation</a:t>
            </a:r>
          </a:p>
          <a:p>
            <a:pPr>
              <a:lnSpc>
                <a:spcPct val="200000"/>
              </a:lnSpc>
            </a:pPr>
            <a:r>
              <a:rPr lang="en-US" sz="1200" dirty="0">
                <a:latin typeface="Times New Roman" pitchFamily="18" charset="0"/>
                <a:cs typeface="Times New Roman" pitchFamily="18" charset="0"/>
              </a:rPr>
              <a:t>M</a:t>
            </a:r>
            <a:r>
              <a:rPr lang="en-US" sz="1200" dirty="0" smtClean="0">
                <a:latin typeface="Times New Roman" pitchFamily="18" charset="0"/>
                <a:cs typeface="Times New Roman" pitchFamily="18" charset="0"/>
              </a:rPr>
              <a:t>ost </a:t>
            </a:r>
            <a:r>
              <a:rPr lang="en-US" sz="1200" dirty="0">
                <a:latin typeface="Times New Roman" pitchFamily="18" charset="0"/>
                <a:cs typeface="Times New Roman" pitchFamily="18" charset="0"/>
              </a:rPr>
              <a:t>evident results of video games being popular among the youth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There is  </a:t>
            </a:r>
            <a:r>
              <a:rPr lang="en-US" sz="1200" dirty="0">
                <a:latin typeface="Times New Roman" pitchFamily="18" charset="0"/>
                <a:cs typeface="Times New Roman" pitchFamily="18" charset="0"/>
              </a:rPr>
              <a:t>probability of the developed addiction to the activity among a certain number of individuals among the vast population involved in gaming.</a:t>
            </a:r>
          </a:p>
        </p:txBody>
      </p:sp>
      <p:sp>
        <p:nvSpPr>
          <p:cNvPr id="2" name="Title 1"/>
          <p:cNvSpPr>
            <a:spLocks noGrp="1"/>
          </p:cNvSpPr>
          <p:nvPr>
            <p:ph type="title"/>
          </p:nvPr>
        </p:nvSpPr>
        <p:spPr>
          <a:xfrm>
            <a:off x="457200" y="274638"/>
            <a:ext cx="7086600" cy="563562"/>
          </a:xfrm>
        </p:spPr>
        <p:txBody>
          <a:bodyPr>
            <a:normAutofit fontScale="90000"/>
          </a:bodyPr>
          <a:lstStyle/>
          <a:p>
            <a:pPr algn="ctr">
              <a:lnSpc>
                <a:spcPct val="200000"/>
              </a:lnSpc>
            </a:pPr>
            <a:r>
              <a:rPr lang="en-US" sz="2400" dirty="0" smtClean="0">
                <a:latin typeface="Times New Roman" pitchFamily="18" charset="0"/>
                <a:cs typeface="Times New Roman" pitchFamily="18" charset="0"/>
              </a:rPr>
              <a:t>Video game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7824888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There is an issue  </a:t>
            </a:r>
            <a:r>
              <a:rPr lang="en-US" sz="1200" dirty="0">
                <a:latin typeface="Times New Roman" pitchFamily="18" charset="0"/>
                <a:cs typeface="Times New Roman" pitchFamily="18" charset="0"/>
              </a:rPr>
              <a:t>potential skepticism of certain people regarding the issue being </a:t>
            </a:r>
            <a:r>
              <a:rPr lang="en-US" sz="1200" dirty="0" smtClean="0">
                <a:latin typeface="Times New Roman" pitchFamily="18" charset="0"/>
                <a:cs typeface="Times New Roman" pitchFamily="18" charset="0"/>
              </a:rPr>
              <a:t>fictitious</a:t>
            </a:r>
          </a:p>
          <a:p>
            <a:pPr>
              <a:lnSpc>
                <a:spcPct val="200000"/>
              </a:lnSpc>
            </a:pPr>
            <a:r>
              <a:rPr lang="en-US" sz="1200" dirty="0" smtClean="0">
                <a:latin typeface="Times New Roman" pitchFamily="18" charset="0"/>
                <a:cs typeface="Times New Roman" pitchFamily="18" charset="0"/>
              </a:rPr>
              <a:t> skepticism result </a:t>
            </a:r>
            <a:r>
              <a:rPr lang="en-US" sz="1200" dirty="0">
                <a:latin typeface="Times New Roman" pitchFamily="18" charset="0"/>
                <a:cs typeface="Times New Roman" pitchFamily="18" charset="0"/>
              </a:rPr>
              <a:t>from the older generation being overprotective of the youth and not understanding the modern </a:t>
            </a:r>
            <a:r>
              <a:rPr lang="en-US" sz="1200" dirty="0" smtClean="0">
                <a:latin typeface="Times New Roman" pitchFamily="18" charset="0"/>
                <a:cs typeface="Times New Roman" pitchFamily="18" charset="0"/>
              </a:rPr>
              <a:t>tendencies</a:t>
            </a:r>
          </a:p>
          <a:p>
            <a:pPr>
              <a:lnSpc>
                <a:spcPct val="200000"/>
              </a:lnSpc>
            </a:pPr>
            <a:r>
              <a:rPr lang="en-US" sz="1200" dirty="0" smtClean="0">
                <a:latin typeface="Times New Roman" pitchFamily="18" charset="0"/>
                <a:cs typeface="Times New Roman" pitchFamily="18" charset="0"/>
              </a:rPr>
              <a:t> The </a:t>
            </a:r>
            <a:r>
              <a:rPr lang="en-US" sz="1200" dirty="0">
                <a:latin typeface="Times New Roman" pitchFamily="18" charset="0"/>
                <a:cs typeface="Times New Roman" pitchFamily="18" charset="0"/>
              </a:rPr>
              <a:t>World Health Organization has recognized gaming addiction to be a medical disorder and included it in the newest version of International Classification of Diseases (Wakefield, 2018).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Such </a:t>
            </a:r>
            <a:r>
              <a:rPr lang="en-US" sz="1200" dirty="0">
                <a:latin typeface="Times New Roman" pitchFamily="18" charset="0"/>
                <a:cs typeface="Times New Roman" pitchFamily="18" charset="0"/>
              </a:rPr>
              <a:t>a step is crucial for the modern society as it acknowledges the fact of the apparition of mental health </a:t>
            </a:r>
            <a:r>
              <a:rPr lang="en-US" sz="1200" dirty="0" smtClean="0">
                <a:latin typeface="Times New Roman" pitchFamily="18" charset="0"/>
                <a:cs typeface="Times New Roman" pitchFamily="18" charset="0"/>
              </a:rPr>
              <a:t>conditions</a:t>
            </a:r>
          </a:p>
          <a:p>
            <a:pPr>
              <a:lnSpc>
                <a:spcPct val="200000"/>
              </a:lnSpc>
            </a:pPr>
            <a:r>
              <a:rPr lang="en-US" sz="1200" dirty="0" smtClean="0">
                <a:latin typeface="Times New Roman" pitchFamily="18" charset="0"/>
                <a:cs typeface="Times New Roman" pitchFamily="18" charset="0"/>
              </a:rPr>
              <a:t> Development </a:t>
            </a:r>
            <a:r>
              <a:rPr lang="en-US" sz="1200" dirty="0">
                <a:latin typeface="Times New Roman" pitchFamily="18" charset="0"/>
                <a:cs typeface="Times New Roman" pitchFamily="18" charset="0"/>
              </a:rPr>
              <a:t>and popularization of </a:t>
            </a:r>
            <a:r>
              <a:rPr lang="en-US" sz="1200" dirty="0" smtClean="0">
                <a:latin typeface="Times New Roman" pitchFamily="18" charset="0"/>
                <a:cs typeface="Times New Roman" pitchFamily="18" charset="0"/>
              </a:rPr>
              <a:t>technology has influenced video gaming </a:t>
            </a:r>
            <a:endParaRPr lang="en-US" sz="1200" dirty="0">
              <a:latin typeface="Times New Roman" pitchFamily="18" charset="0"/>
              <a:cs typeface="Times New Roman" pitchFamily="18" charset="0"/>
            </a:endParaRPr>
          </a:p>
        </p:txBody>
      </p:sp>
      <p:sp>
        <p:nvSpPr>
          <p:cNvPr id="5" name="Title 4"/>
          <p:cNvSpPr>
            <a:spLocks noGrp="1"/>
          </p:cNvSpPr>
          <p:nvPr>
            <p:ph type="title"/>
          </p:nvPr>
        </p:nvSpPr>
        <p:spPr>
          <a:xfrm>
            <a:off x="1752600" y="228600"/>
            <a:ext cx="4648200" cy="944562"/>
          </a:xfrm>
        </p:spPr>
        <p:txBody>
          <a:bodyPr>
            <a:normAutofit/>
          </a:bodyPr>
          <a:lstStyle/>
          <a:p>
            <a:pPr>
              <a:lnSpc>
                <a:spcPct val="200000"/>
              </a:lnSpc>
            </a:pPr>
            <a:r>
              <a:rPr lang="en-US" sz="2400" dirty="0" smtClean="0">
                <a:latin typeface="Times New Roman" pitchFamily="18" charset="0"/>
                <a:cs typeface="Times New Roman" pitchFamily="18" charset="0"/>
              </a:rPr>
              <a:t>Video game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9200820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Image result for video game addiction"/>
          <p:cNvPicPr>
            <a:picLocks noGrp="1"/>
          </p:cNvPicPr>
          <p:nvPr>
            <p:ph sz="half" idx="1"/>
          </p:nvPr>
        </p:nvPicPr>
        <p:blipFill>
          <a:blip r:embed="rId3">
            <a:extLst>
              <a:ext uri="{28A0092B-C50C-407E-A947-70E740481C1C}">
                <a14:useLocalDpi xmlns:a14="http://schemas.microsoft.com/office/drawing/2010/main" xmlns="" val="0"/>
              </a:ext>
            </a:extLst>
          </a:blip>
          <a:srcRect/>
          <a:stretch>
            <a:fillRect/>
          </a:stretch>
        </p:blipFill>
        <p:spPr bwMode="auto">
          <a:xfrm>
            <a:off x="457200" y="990600"/>
            <a:ext cx="3810000" cy="3505200"/>
          </a:xfrm>
          <a:prstGeom prst="rect">
            <a:avLst/>
          </a:prstGeom>
          <a:noFill/>
          <a:ln>
            <a:noFill/>
          </a:ln>
        </p:spPr>
      </p:pic>
      <p:sp>
        <p:nvSpPr>
          <p:cNvPr id="11" name="Content Placeholder 10"/>
          <p:cNvSpPr>
            <a:spLocks noGrp="1"/>
          </p:cNvSpPr>
          <p:nvPr>
            <p:ph sz="half" idx="2"/>
          </p:nvPr>
        </p:nvSpPr>
        <p:spPr>
          <a:xfrm>
            <a:off x="4648200" y="1219201"/>
            <a:ext cx="3657600" cy="3581399"/>
          </a:xfrm>
        </p:spPr>
        <p:txBody>
          <a:bodyPr>
            <a:normAutofit fontScale="85000" lnSpcReduction="10000"/>
          </a:bodyPr>
          <a:lstStyle/>
          <a:p>
            <a:pPr>
              <a:lnSpc>
                <a:spcPct val="200000"/>
              </a:lnSpc>
            </a:pPr>
            <a:r>
              <a:rPr lang="en-US" sz="1200" dirty="0" smtClean="0">
                <a:latin typeface="Times New Roman" pitchFamily="18" charset="0"/>
                <a:cs typeface="Times New Roman" pitchFamily="18" charset="0"/>
              </a:rPr>
              <a:t>Video game and addiction </a:t>
            </a:r>
          </a:p>
          <a:p>
            <a:pPr>
              <a:lnSpc>
                <a:spcPct val="200000"/>
              </a:lnSpc>
            </a:pPr>
            <a:r>
              <a:rPr lang="en-US" sz="1200" dirty="0" smtClean="0">
                <a:latin typeface="Times New Roman" pitchFamily="18" charset="0"/>
                <a:cs typeface="Times New Roman" pitchFamily="18" charset="0"/>
              </a:rPr>
              <a:t>There is a </a:t>
            </a:r>
            <a:r>
              <a:rPr lang="en-US" sz="1200" dirty="0">
                <a:latin typeface="Times New Roman" pitchFamily="18" charset="0"/>
                <a:cs typeface="Times New Roman" pitchFamily="18" charset="0"/>
              </a:rPr>
              <a:t>drastic difference between the addiction disorder and a child’s interest in video games.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With </a:t>
            </a:r>
            <a:r>
              <a:rPr lang="en-US" sz="1200" dirty="0">
                <a:latin typeface="Times New Roman" pitchFamily="18" charset="0"/>
                <a:cs typeface="Times New Roman" pitchFamily="18" charset="0"/>
              </a:rPr>
              <a:t>the official recognition of the condition, it would be easier for the parents to understand the issues their children are </a:t>
            </a:r>
            <a:r>
              <a:rPr lang="en-US" sz="1200" dirty="0" smtClean="0">
                <a:latin typeface="Times New Roman" pitchFamily="18" charset="0"/>
                <a:cs typeface="Times New Roman" pitchFamily="18" charset="0"/>
              </a:rPr>
              <a:t>undergoing</a:t>
            </a:r>
          </a:p>
          <a:p>
            <a:pPr>
              <a:lnSpc>
                <a:spcPct val="200000"/>
              </a:lnSpc>
            </a:pPr>
            <a:r>
              <a:rPr lang="en-US" sz="1200" dirty="0">
                <a:latin typeface="Times New Roman" pitchFamily="18" charset="0"/>
                <a:cs typeface="Times New Roman" pitchFamily="18" charset="0"/>
              </a:rPr>
              <a:t>F</a:t>
            </a:r>
            <a:r>
              <a:rPr lang="en-US" sz="1200" dirty="0" smtClean="0">
                <a:latin typeface="Times New Roman" pitchFamily="18" charset="0"/>
                <a:cs typeface="Times New Roman" pitchFamily="18" charset="0"/>
              </a:rPr>
              <a:t>or </a:t>
            </a:r>
            <a:r>
              <a:rPr lang="en-US" sz="1200" dirty="0">
                <a:latin typeface="Times New Roman" pitchFamily="18" charset="0"/>
                <a:cs typeface="Times New Roman" pitchFamily="18" charset="0"/>
              </a:rPr>
              <a:t>the troubled youth to seek and receive help, and for the doctors to be able to determine the disorder and cure it. </a:t>
            </a:r>
          </a:p>
          <a:p>
            <a:pPr>
              <a:lnSpc>
                <a:spcPct val="200000"/>
              </a:lnSpc>
            </a:pPr>
            <a:r>
              <a:rPr lang="en-US" sz="1200" dirty="0" smtClean="0">
                <a:latin typeface="Times New Roman" pitchFamily="18" charset="0"/>
                <a:cs typeface="Times New Roman" pitchFamily="18" charset="0"/>
              </a:rPr>
              <a:t>There is an increasing </a:t>
            </a:r>
            <a:r>
              <a:rPr lang="en-US" sz="1200" dirty="0">
                <a:latin typeface="Times New Roman" pitchFamily="18" charset="0"/>
                <a:cs typeface="Times New Roman" pitchFamily="18" charset="0"/>
              </a:rPr>
              <a:t>level of aggression and hostility among the gamers</a:t>
            </a:r>
            <a:r>
              <a:rPr lang="en-US" sz="1200" dirty="0" smtClean="0">
                <a:latin typeface="Times New Roman" pitchFamily="18" charset="0"/>
                <a:cs typeface="Times New Roman" pitchFamily="18" charset="0"/>
              </a:rPr>
              <a:t>.</a:t>
            </a:r>
            <a:endParaRPr lang="en-US" sz="1200" dirty="0">
              <a:latin typeface="Times New Roman" pitchFamily="18" charset="0"/>
              <a:cs typeface="Times New Roman" pitchFamily="18" charset="0"/>
            </a:endParaRPr>
          </a:p>
        </p:txBody>
      </p:sp>
      <p:sp>
        <p:nvSpPr>
          <p:cNvPr id="9" name="Title 8"/>
          <p:cNvSpPr>
            <a:spLocks noGrp="1"/>
          </p:cNvSpPr>
          <p:nvPr>
            <p:ph type="title"/>
          </p:nvPr>
        </p:nvSpPr>
        <p:spPr>
          <a:xfrm>
            <a:off x="457200" y="274638"/>
            <a:ext cx="8153400" cy="639762"/>
          </a:xfrm>
        </p:spPr>
        <p:txBody>
          <a:bodyPr>
            <a:normAutofit fontScale="90000"/>
          </a:bodyPr>
          <a:lstStyle/>
          <a:p>
            <a:pPr>
              <a:lnSpc>
                <a:spcPct val="200000"/>
              </a:lnSpc>
            </a:pPr>
            <a:r>
              <a:rPr lang="en-US" sz="2400" dirty="0" smtClean="0">
                <a:latin typeface="Times New Roman" pitchFamily="18" charset="0"/>
                <a:cs typeface="Times New Roman" pitchFamily="18" charset="0"/>
              </a:rPr>
              <a:t>Video game and addiction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4094364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lnSpc>
                <a:spcPct val="200000"/>
              </a:lnSpc>
            </a:pP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For instance, Anderson and Bushman have conducted both experimental and non-experimental studies </a:t>
            </a:r>
            <a:r>
              <a:rPr lang="en-US" sz="1200" dirty="0" smtClean="0">
                <a:latin typeface="Times New Roman" pitchFamily="18" charset="0"/>
                <a:cs typeface="Times New Roman" pitchFamily="18" charset="0"/>
              </a:rPr>
              <a:t> on video game </a:t>
            </a:r>
          </a:p>
          <a:p>
            <a:pPr>
              <a:lnSpc>
                <a:spcPct val="200000"/>
              </a:lnSpc>
            </a:pPr>
            <a:r>
              <a:rPr lang="en-US" sz="1200" dirty="0">
                <a:latin typeface="Times New Roman" pitchFamily="18" charset="0"/>
                <a:cs typeface="Times New Roman" pitchFamily="18" charset="0"/>
              </a:rPr>
              <a:t>V</a:t>
            </a:r>
            <a:r>
              <a:rPr lang="en-US" sz="1200" dirty="0" smtClean="0">
                <a:latin typeface="Times New Roman" pitchFamily="18" charset="0"/>
                <a:cs typeface="Times New Roman" pitchFamily="18" charset="0"/>
              </a:rPr>
              <a:t>iolent </a:t>
            </a:r>
            <a:r>
              <a:rPr lang="en-US" sz="1200" dirty="0">
                <a:latin typeface="Times New Roman" pitchFamily="18" charset="0"/>
                <a:cs typeface="Times New Roman" pitchFamily="18" charset="0"/>
              </a:rPr>
              <a:t>behavior among children and young adults is increased by long-term involvement in video games (358).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There is a  </a:t>
            </a:r>
            <a:r>
              <a:rPr lang="en-US" sz="1200" dirty="0">
                <a:latin typeface="Times New Roman" pitchFamily="18" charset="0"/>
                <a:cs typeface="Times New Roman" pitchFamily="18" charset="0"/>
              </a:rPr>
              <a:t>correlation between violence in video games and increase in aggressive thoughts,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Video game leas to </a:t>
            </a:r>
            <a:r>
              <a:rPr lang="en-US" sz="1200" dirty="0">
                <a:latin typeface="Times New Roman" pitchFamily="18" charset="0"/>
                <a:cs typeface="Times New Roman" pitchFamily="18" charset="0"/>
              </a:rPr>
              <a:t>acquired lack of social skills. </a:t>
            </a:r>
            <a:endParaRPr lang="en-US" sz="1200" dirty="0" smtClean="0">
              <a:latin typeface="Times New Roman" pitchFamily="18" charset="0"/>
              <a:cs typeface="Times New Roman" pitchFamily="18" charset="0"/>
            </a:endParaRPr>
          </a:p>
          <a:p>
            <a:pPr>
              <a:lnSpc>
                <a:spcPct val="200000"/>
              </a:lnSpc>
            </a:pPr>
            <a:r>
              <a:rPr lang="en-US" sz="1200" dirty="0">
                <a:latin typeface="Times New Roman" pitchFamily="18" charset="0"/>
                <a:cs typeface="Times New Roman" pitchFamily="18" charset="0"/>
              </a:rPr>
              <a:t>P</a:t>
            </a:r>
            <a:r>
              <a:rPr lang="en-US" sz="1200" dirty="0" smtClean="0">
                <a:latin typeface="Times New Roman" pitchFamily="18" charset="0"/>
                <a:cs typeface="Times New Roman" pitchFamily="18" charset="0"/>
              </a:rPr>
              <a:t>hysiological </a:t>
            </a:r>
            <a:r>
              <a:rPr lang="en-US" sz="1200" dirty="0">
                <a:latin typeface="Times New Roman" pitchFamily="18" charset="0"/>
                <a:cs typeface="Times New Roman" pitchFamily="18" charset="0"/>
              </a:rPr>
              <a:t>demonstration of hostile tendencies related to video games has been conducted recently, and it concluded that aggression and heart rate levels increase drastically relatively to the time spent playing (Barlett, Harris, &amp; Baldassaro, 495).</a:t>
            </a:r>
          </a:p>
        </p:txBody>
      </p:sp>
      <p:sp>
        <p:nvSpPr>
          <p:cNvPr id="2" name="Title 1"/>
          <p:cNvSpPr>
            <a:spLocks noGrp="1"/>
          </p:cNvSpPr>
          <p:nvPr>
            <p:ph type="title"/>
          </p:nvPr>
        </p:nvSpPr>
        <p:spPr/>
        <p:txBody>
          <a:bodyPr>
            <a:normAutofit/>
          </a:bodyPr>
          <a:lstStyle/>
          <a:p>
            <a:pPr algn="ctr"/>
            <a:r>
              <a:rPr lang="en-US" sz="2400" dirty="0" smtClean="0">
                <a:latin typeface="Times New Roman" pitchFamily="18" charset="0"/>
                <a:cs typeface="Times New Roman" pitchFamily="18" charset="0"/>
              </a:rPr>
              <a:t>Effects of video game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2677769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sz="1200" dirty="0">
                <a:latin typeface="Times New Roman" pitchFamily="18" charset="0"/>
                <a:cs typeface="Times New Roman" pitchFamily="18" charset="0"/>
              </a:rPr>
              <a:t>All of the presented studies on the topic suggest the correlation between the redundant interest in video games and the negative consequences in multiple aspects of the humans’ </a:t>
            </a:r>
            <a:r>
              <a:rPr lang="en-US" sz="1200" dirty="0" smtClean="0">
                <a:latin typeface="Times New Roman" pitchFamily="18" charset="0"/>
                <a:cs typeface="Times New Roman" pitchFamily="18" charset="0"/>
              </a:rPr>
              <a:t>lives.</a:t>
            </a:r>
          </a:p>
          <a:p>
            <a:pPr>
              <a:lnSpc>
                <a:spcPct val="200000"/>
              </a:lnSpc>
            </a:pP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Thus, the necessity to influence the presence of video gaming in the routine is a crucial step in order to reduce the negative </a:t>
            </a:r>
            <a:r>
              <a:rPr lang="en-US" sz="1200" dirty="0" smtClean="0">
                <a:latin typeface="Times New Roman" pitchFamily="18" charset="0"/>
                <a:cs typeface="Times New Roman" pitchFamily="18" charset="0"/>
              </a:rPr>
              <a:t>consequences</a:t>
            </a:r>
            <a:r>
              <a:rPr lang="en-US" sz="1200" dirty="0">
                <a:latin typeface="Times New Roman" pitchFamily="18" charset="0"/>
                <a:cs typeface="Times New Roman" pitchFamily="18" charset="0"/>
              </a:rPr>
              <a:t>.</a:t>
            </a:r>
          </a:p>
          <a:p>
            <a:pPr>
              <a:lnSpc>
                <a:spcPct val="200000"/>
              </a:lnSpc>
            </a:pPr>
            <a:r>
              <a:rPr lang="en-US" sz="1200" dirty="0">
                <a:latin typeface="Times New Roman" pitchFamily="18" charset="0"/>
                <a:cs typeface="Times New Roman" pitchFamily="18" charset="0"/>
              </a:rPr>
              <a:t>Among the possible ways to influence the negative tendencies of video games and their effects on the society and particular individuals are the steps to aim at </a:t>
            </a:r>
            <a:r>
              <a:rPr lang="en-US" sz="1200" dirty="0" smtClean="0">
                <a:latin typeface="Times New Roman" pitchFamily="18" charset="0"/>
                <a:cs typeface="Times New Roman" pitchFamily="18" charset="0"/>
              </a:rPr>
              <a:t>children.</a:t>
            </a:r>
          </a:p>
          <a:p>
            <a:pPr>
              <a:lnSpc>
                <a:spcPct val="200000"/>
              </a:lnSpc>
            </a:pPr>
            <a:r>
              <a:rPr lang="en-US" sz="1200" dirty="0" smtClean="0">
                <a:latin typeface="Times New Roman" pitchFamily="18" charset="0"/>
                <a:cs typeface="Times New Roman" pitchFamily="18" charset="0"/>
              </a:rPr>
              <a:t> Youth</a:t>
            </a:r>
            <a:r>
              <a:rPr lang="en-US" sz="1200" dirty="0">
                <a:latin typeface="Times New Roman" pitchFamily="18" charset="0"/>
                <a:cs typeface="Times New Roman" pitchFamily="18" charset="0"/>
              </a:rPr>
              <a:t>, </a:t>
            </a:r>
            <a:r>
              <a:rPr lang="en-US" sz="1200" dirty="0" smtClean="0">
                <a:latin typeface="Times New Roman" pitchFamily="18" charset="0"/>
                <a:cs typeface="Times New Roman" pitchFamily="18" charset="0"/>
              </a:rPr>
              <a:t>are most </a:t>
            </a:r>
            <a:r>
              <a:rPr lang="en-US" sz="1200" dirty="0">
                <a:latin typeface="Times New Roman" pitchFamily="18" charset="0"/>
                <a:cs typeface="Times New Roman" pitchFamily="18" charset="0"/>
              </a:rPr>
              <a:t>likely to become addicted to gaming.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The </a:t>
            </a:r>
            <a:r>
              <a:rPr lang="en-US" sz="1200" dirty="0">
                <a:latin typeface="Times New Roman" pitchFamily="18" charset="0"/>
                <a:cs typeface="Times New Roman" pitchFamily="18" charset="0"/>
              </a:rPr>
              <a:t>steps should focus on providing the younger audience with the alternative ways of spending their spare time.</a:t>
            </a:r>
          </a:p>
        </p:txBody>
      </p:sp>
      <p:sp>
        <p:nvSpPr>
          <p:cNvPr id="2" name="Title 1"/>
          <p:cNvSpPr>
            <a:spLocks noGrp="1"/>
          </p:cNvSpPr>
          <p:nvPr>
            <p:ph type="title"/>
          </p:nvPr>
        </p:nvSpPr>
        <p:spPr>
          <a:xfrm>
            <a:off x="457200" y="274638"/>
            <a:ext cx="8001000" cy="1173162"/>
          </a:xfrm>
        </p:spPr>
        <p:txBody>
          <a:bodyPr>
            <a:normAutofit fontScale="90000"/>
          </a:bodyPr>
          <a:lstStyle/>
          <a:p>
            <a:pPr algn="ctr">
              <a:lnSpc>
                <a:spcPct val="200000"/>
              </a:lnSpc>
            </a:pPr>
            <a:r>
              <a:rPr lang="en-US" sz="2400" dirty="0">
                <a:latin typeface="Times New Roman" pitchFamily="18" charset="0"/>
                <a:cs typeface="Times New Roman" pitchFamily="18" charset="0"/>
              </a:rPr>
              <a:t>S</a:t>
            </a:r>
            <a:r>
              <a:rPr lang="en-US" sz="2400" dirty="0" smtClean="0">
                <a:latin typeface="Times New Roman" pitchFamily="18" charset="0"/>
                <a:cs typeface="Times New Roman" pitchFamily="18" charset="0"/>
              </a:rPr>
              <a:t>tudies on correlation between the interest in video games and negative effects </a:t>
            </a:r>
            <a:endParaRPr lang="en-US" sz="2400" dirty="0"/>
          </a:p>
        </p:txBody>
      </p:sp>
    </p:spTree>
    <p:extLst>
      <p:ext uri="{BB962C8B-B14F-4D97-AF65-F5344CB8AC3E}">
        <p14:creationId xmlns:p14="http://schemas.microsoft.com/office/powerpoint/2010/main" xmlns="" val="4175270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nSpc>
                <a:spcPct val="200000"/>
              </a:lnSpc>
            </a:pPr>
            <a:r>
              <a:rPr lang="en-US" sz="1200" dirty="0">
                <a:latin typeface="Times New Roman" pitchFamily="18" charset="0"/>
                <a:cs typeface="Times New Roman" pitchFamily="18" charset="0"/>
              </a:rPr>
              <a:t>V</a:t>
            </a:r>
            <a:r>
              <a:rPr lang="en-US" sz="1200" dirty="0" smtClean="0">
                <a:latin typeface="Times New Roman" pitchFamily="18" charset="0"/>
                <a:cs typeface="Times New Roman" pitchFamily="18" charset="0"/>
              </a:rPr>
              <a:t>ideo games have  an influence on children and young adults</a:t>
            </a:r>
          </a:p>
          <a:p>
            <a:pPr>
              <a:lnSpc>
                <a:spcPct val="200000"/>
              </a:lnSpc>
            </a:pPr>
            <a:r>
              <a:rPr lang="en-US" sz="1200" dirty="0" smtClean="0">
                <a:latin typeface="Times New Roman" pitchFamily="18" charset="0"/>
                <a:cs typeface="Times New Roman" pitchFamily="18" charset="0"/>
              </a:rPr>
              <a:t> Video have  adverse effects on the elders</a:t>
            </a:r>
          </a:p>
          <a:p>
            <a:pPr>
              <a:lnSpc>
                <a:spcPct val="200000"/>
              </a:lnSpc>
            </a:pPr>
            <a:r>
              <a:rPr lang="en-US" sz="1200" dirty="0" smtClean="0">
                <a:latin typeface="Times New Roman" pitchFamily="18" charset="0"/>
                <a:cs typeface="Times New Roman" pitchFamily="18" charset="0"/>
              </a:rPr>
              <a:t> Studies have shown that gaming itself does not directly influence the mood and behavior alterations in adults</a:t>
            </a:r>
          </a:p>
          <a:p>
            <a:pPr>
              <a:lnSpc>
                <a:spcPct val="200000"/>
              </a:lnSpc>
            </a:pPr>
            <a:r>
              <a:rPr lang="en-US" sz="1200" dirty="0" smtClean="0">
                <a:latin typeface="Times New Roman" pitchFamily="18" charset="0"/>
                <a:cs typeface="Times New Roman" pitchFamily="18" charset="0"/>
              </a:rPr>
              <a:t> Those who experience states relatively close to addiction are more likely to struggle from depression</a:t>
            </a:r>
          </a:p>
          <a:p>
            <a:pPr>
              <a:lnSpc>
                <a:spcPct val="200000"/>
              </a:lnSpc>
            </a:pPr>
            <a:r>
              <a:rPr lang="en-US" sz="1200" dirty="0" smtClean="0">
                <a:latin typeface="Times New Roman" pitchFamily="18" charset="0"/>
                <a:cs typeface="Times New Roman" pitchFamily="18" charset="0"/>
              </a:rPr>
              <a:t>Issues of heavy episodic drinking, and degradation of educational skills are some of negative effectives of video game (Brunborg, Mentzoni, &amp; Frøyland, 30).</a:t>
            </a:r>
          </a:p>
          <a:p>
            <a:pPr>
              <a:lnSpc>
                <a:spcPct val="200000"/>
              </a:lnSpc>
            </a:pPr>
            <a:endParaRPr lang="en-US" sz="1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lnSpc>
                <a:spcPct val="200000"/>
              </a:lnSpc>
            </a:pPr>
            <a:r>
              <a:rPr lang="en-US" sz="2400" dirty="0" smtClean="0">
                <a:latin typeface="Times New Roman" pitchFamily="18" charset="0"/>
                <a:cs typeface="Times New Roman" pitchFamily="18" charset="0"/>
              </a:rPr>
              <a:t>Influence of video Game</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750068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38600" y="1143000"/>
            <a:ext cx="5105400" cy="4953000"/>
          </a:xfrm>
        </p:spPr>
        <p:txBody>
          <a:bodyPr>
            <a:noAutofit/>
          </a:bodyPr>
          <a:lstStyle/>
          <a:p>
            <a:pPr>
              <a:lnSpc>
                <a:spcPct val="200000"/>
              </a:lnSpc>
            </a:pPr>
            <a:r>
              <a:rPr lang="en-US" sz="1200" dirty="0" smtClean="0">
                <a:latin typeface="Times New Roman" pitchFamily="18" charset="0"/>
                <a:cs typeface="Times New Roman" pitchFamily="18" charset="0"/>
              </a:rPr>
              <a:t>Among </a:t>
            </a:r>
            <a:r>
              <a:rPr lang="en-US" sz="1200" dirty="0">
                <a:latin typeface="Times New Roman" pitchFamily="18" charset="0"/>
                <a:cs typeface="Times New Roman" pitchFamily="18" charset="0"/>
              </a:rPr>
              <a:t>the possible ways to influence the negative tendencies of video games and their effects on the society and particular individuals are the steps to aim at children and youth, who are the most likely to become addicted to gaming.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The </a:t>
            </a:r>
            <a:r>
              <a:rPr lang="en-US" sz="1200" dirty="0">
                <a:latin typeface="Times New Roman" pitchFamily="18" charset="0"/>
                <a:cs typeface="Times New Roman" pitchFamily="18" charset="0"/>
              </a:rPr>
              <a:t>steps should focus on providing the younger audience with the alternative ways of spending their spare time. </a:t>
            </a:r>
            <a:endParaRPr lang="en-US" sz="1200" dirty="0" smtClean="0">
              <a:latin typeface="Times New Roman" pitchFamily="18" charset="0"/>
              <a:cs typeface="Times New Roman" pitchFamily="18" charset="0"/>
            </a:endParaRPr>
          </a:p>
          <a:p>
            <a:pPr>
              <a:lnSpc>
                <a:spcPct val="200000"/>
              </a:lnSpc>
            </a:pPr>
            <a:r>
              <a:rPr lang="en-US" sz="1200" dirty="0" smtClean="0">
                <a:latin typeface="Times New Roman" pitchFamily="18" charset="0"/>
                <a:cs typeface="Times New Roman" pitchFamily="18" charset="0"/>
              </a:rPr>
              <a:t>In </a:t>
            </a:r>
            <a:r>
              <a:rPr lang="en-US" sz="1200" dirty="0">
                <a:latin typeface="Times New Roman" pitchFamily="18" charset="0"/>
                <a:cs typeface="Times New Roman" pitchFamily="18" charset="0"/>
              </a:rPr>
              <a:t>schools, it would be reasonable to organize a more significant number of outdoor activities, promote an active lifestyle, and focus on the encouragement of the students who are interested in participating in sports clubs or other types of after-school occupations provided. </a:t>
            </a:r>
            <a:endParaRPr lang="en-US" sz="1200" dirty="0" smtClean="0">
              <a:latin typeface="Times New Roman" pitchFamily="18" charset="0"/>
              <a:cs typeface="Times New Roman" pitchFamily="18" charset="0"/>
            </a:endParaRPr>
          </a:p>
          <a:p>
            <a:pPr>
              <a:lnSpc>
                <a:spcPct val="200000"/>
              </a:lnSpc>
            </a:pPr>
            <a:r>
              <a:rPr lang="en-US" sz="1200" dirty="0">
                <a:latin typeface="Times New Roman" pitchFamily="18" charset="0"/>
                <a:cs typeface="Times New Roman" pitchFamily="18" charset="0"/>
              </a:rPr>
              <a:t>T</a:t>
            </a:r>
            <a:r>
              <a:rPr lang="en-US" sz="1200" dirty="0" smtClean="0">
                <a:latin typeface="Times New Roman" pitchFamily="18" charset="0"/>
                <a:cs typeface="Times New Roman" pitchFamily="18" charset="0"/>
              </a:rPr>
              <a:t>he </a:t>
            </a:r>
            <a:r>
              <a:rPr lang="en-US" sz="1200" dirty="0">
                <a:latin typeface="Times New Roman" pitchFamily="18" charset="0"/>
                <a:cs typeface="Times New Roman" pitchFamily="18" charset="0"/>
              </a:rPr>
              <a:t>children who could potentially become negatively influenced by video games, experience their negative consequences, and struggle from addiction would be less likely to spend the majority of their time at home. </a:t>
            </a:r>
          </a:p>
        </p:txBody>
      </p:sp>
      <p:pic>
        <p:nvPicPr>
          <p:cNvPr id="5" name="Content Placeholder 4" descr="Image result for leisure activities"/>
          <p:cNvPicPr>
            <a:picLocks noGrp="1"/>
          </p:cNvPicPr>
          <p:nvPr>
            <p:ph sz="half" idx="2"/>
          </p:nvPr>
        </p:nvPicPr>
        <p:blipFill>
          <a:blip r:embed="rId3">
            <a:extLst>
              <a:ext uri="{28A0092B-C50C-407E-A947-70E740481C1C}">
                <a14:useLocalDpi xmlns:a14="http://schemas.microsoft.com/office/drawing/2010/main" xmlns="" val="0"/>
              </a:ext>
            </a:extLst>
          </a:blip>
          <a:srcRect/>
          <a:stretch>
            <a:fillRect/>
          </a:stretch>
        </p:blipFill>
        <p:spPr bwMode="auto">
          <a:xfrm>
            <a:off x="381000" y="1600200"/>
            <a:ext cx="3733800" cy="2791619"/>
          </a:xfrm>
          <a:prstGeom prst="rect">
            <a:avLst/>
          </a:prstGeom>
          <a:noFill/>
          <a:ln>
            <a:noFill/>
          </a:ln>
        </p:spPr>
      </p:pic>
      <p:sp>
        <p:nvSpPr>
          <p:cNvPr id="2" name="Title 1"/>
          <p:cNvSpPr>
            <a:spLocks noGrp="1"/>
          </p:cNvSpPr>
          <p:nvPr>
            <p:ph type="title"/>
          </p:nvPr>
        </p:nvSpPr>
        <p:spPr/>
        <p:txBody>
          <a:bodyPr>
            <a:normAutofit/>
          </a:bodyPr>
          <a:lstStyle/>
          <a:p>
            <a:pPr algn="ctr">
              <a:lnSpc>
                <a:spcPct val="200000"/>
              </a:lnSpc>
            </a:pPr>
            <a:r>
              <a:rPr lang="en-US" sz="2400" dirty="0" smtClean="0">
                <a:latin typeface="Times New Roman" pitchFamily="18" charset="0"/>
                <a:cs typeface="Times New Roman" pitchFamily="18" charset="0"/>
              </a:rPr>
              <a:t>Steps to reduce negative effects of video game</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456316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92500" lnSpcReduction="10000"/>
          </a:bodyPr>
          <a:lstStyle/>
          <a:p>
            <a:pPr marL="0" indent="0">
              <a:buNone/>
            </a:pPr>
            <a:r>
              <a:rPr lang="en-US" dirty="0" smtClean="0"/>
              <a:t>Parents as role model </a:t>
            </a:r>
            <a:endParaRPr lang="en-US" dirty="0"/>
          </a:p>
        </p:txBody>
      </p:sp>
      <p:sp>
        <p:nvSpPr>
          <p:cNvPr id="4" name="Content Placeholder 3"/>
          <p:cNvSpPr>
            <a:spLocks noGrp="1"/>
          </p:cNvSpPr>
          <p:nvPr>
            <p:ph sz="half" idx="2"/>
          </p:nvPr>
        </p:nvSpPr>
        <p:spPr/>
        <p:txBody>
          <a:bodyPr>
            <a:normAutofit fontScale="92500" lnSpcReduction="10000"/>
          </a:bodyPr>
          <a:lstStyle/>
          <a:p>
            <a:pPr>
              <a:lnSpc>
                <a:spcPct val="200000"/>
              </a:lnSpc>
            </a:pPr>
            <a:r>
              <a:rPr lang="en-US" sz="1200" dirty="0" smtClean="0">
                <a:latin typeface="Times New Roman" pitchFamily="18" charset="0"/>
                <a:cs typeface="Times New Roman" pitchFamily="18" charset="0"/>
              </a:rPr>
              <a:t> It </a:t>
            </a:r>
            <a:r>
              <a:rPr lang="en-US" sz="1200" dirty="0">
                <a:latin typeface="Times New Roman" pitchFamily="18" charset="0"/>
                <a:cs typeface="Times New Roman" pitchFamily="18" charset="0"/>
              </a:rPr>
              <a:t>is natural that children communicate with their parents and usually view them as role models. </a:t>
            </a:r>
            <a:endParaRPr lang="en-US" sz="1200" dirty="0" smtClean="0">
              <a:latin typeface="Times New Roman" pitchFamily="18" charset="0"/>
              <a:cs typeface="Times New Roman" pitchFamily="18" charset="0"/>
            </a:endParaRPr>
          </a:p>
          <a:p>
            <a:pPr>
              <a:lnSpc>
                <a:spcPct val="200000"/>
              </a:lnSpc>
            </a:pPr>
            <a:r>
              <a:rPr lang="en-US" sz="1200" dirty="0">
                <a:latin typeface="Times New Roman" pitchFamily="18" charset="0"/>
                <a:cs typeface="Times New Roman" pitchFamily="18" charset="0"/>
              </a:rPr>
              <a:t>A</a:t>
            </a:r>
            <a:r>
              <a:rPr lang="en-US" sz="1200" dirty="0" smtClean="0">
                <a:latin typeface="Times New Roman" pitchFamily="18" charset="0"/>
                <a:cs typeface="Times New Roman" pitchFamily="18" charset="0"/>
              </a:rPr>
              <a:t>ddress </a:t>
            </a:r>
            <a:r>
              <a:rPr lang="en-US" sz="1200" dirty="0">
                <a:latin typeface="Times New Roman" pitchFamily="18" charset="0"/>
                <a:cs typeface="Times New Roman" pitchFamily="18" charset="0"/>
              </a:rPr>
              <a:t>parents regarding the potential negative consequences of violent video games, so that they are interested in limiting their children’s involvement in the activity</a:t>
            </a:r>
            <a:r>
              <a:rPr lang="en-US" sz="1200" dirty="0" smtClean="0">
                <a:latin typeface="Times New Roman" pitchFamily="18" charset="0"/>
                <a:cs typeface="Times New Roman" pitchFamily="18" charset="0"/>
              </a:rPr>
              <a:t>.</a:t>
            </a:r>
          </a:p>
          <a:p>
            <a:pPr>
              <a:lnSpc>
                <a:spcPct val="200000"/>
              </a:lnSpc>
            </a:pP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In such a way, the youth would still be able to enjoy gaming during a limited time, and the adults would have control over the negative results</a:t>
            </a:r>
            <a:r>
              <a:rPr lang="en-US" sz="1200" dirty="0" smtClean="0">
                <a:latin typeface="Times New Roman" pitchFamily="18" charset="0"/>
                <a:cs typeface="Times New Roman" pitchFamily="18" charset="0"/>
              </a:rPr>
              <a:t>.</a:t>
            </a:r>
          </a:p>
          <a:p>
            <a:pPr>
              <a:lnSpc>
                <a:spcPct val="200000"/>
              </a:lnSpc>
            </a:pPr>
            <a:r>
              <a:rPr lang="en-US" sz="1200" dirty="0" smtClean="0">
                <a:latin typeface="Times New Roman" pitchFamily="18" charset="0"/>
                <a:cs typeface="Times New Roman" pitchFamily="18" charset="0"/>
              </a:rPr>
              <a:t> </a:t>
            </a:r>
            <a:r>
              <a:rPr lang="en-US" sz="1200" dirty="0">
                <a:latin typeface="Times New Roman" pitchFamily="18" charset="0"/>
                <a:cs typeface="Times New Roman" pitchFamily="18" charset="0"/>
              </a:rPr>
              <a:t>Overall, the responsibility of controlling and limiting the children’s interest and involvement in video games depends on adults, as they are able to analyze the potential risks and ways to decrease them. </a:t>
            </a:r>
          </a:p>
          <a:p>
            <a:pPr>
              <a:lnSpc>
                <a:spcPct val="200000"/>
              </a:lnSpc>
            </a:pPr>
            <a:endParaRPr lang="en-US" sz="1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r>
              <a:rPr lang="en-US" sz="2400" dirty="0" smtClean="0">
                <a:latin typeface="Times New Roman" pitchFamily="18" charset="0"/>
                <a:cs typeface="Times New Roman" pitchFamily="18" charset="0"/>
              </a:rPr>
              <a:t>Steps in reducing negative effects of video games </a:t>
            </a:r>
            <a:endParaRPr lang="en-US" sz="2400" dirty="0">
              <a:latin typeface="Times New Roman" pitchFamily="18" charset="0"/>
              <a:cs typeface="Times New Roman" pitchFamily="18" charset="0"/>
            </a:endParaRPr>
          </a:p>
        </p:txBody>
      </p:sp>
      <p:pic>
        <p:nvPicPr>
          <p:cNvPr id="1026" name="Picture 2" descr="C:\Users\Peter\Pictures\download.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914400" y="2667000"/>
            <a:ext cx="2952750" cy="22145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74264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a:lnSpc>
                <a:spcPct val="220000"/>
              </a:lnSpc>
            </a:pPr>
            <a:r>
              <a:rPr lang="en-US" sz="1200" dirty="0" smtClean="0">
                <a:latin typeface="Times New Roman" pitchFamily="18" charset="0"/>
                <a:cs typeface="Times New Roman" pitchFamily="18" charset="0"/>
              </a:rPr>
              <a:t>The </a:t>
            </a:r>
            <a:r>
              <a:rPr lang="en-US" sz="1200" dirty="0">
                <a:latin typeface="Times New Roman" pitchFamily="18" charset="0"/>
                <a:cs typeface="Times New Roman" pitchFamily="18" charset="0"/>
              </a:rPr>
              <a:t>issue of video gaming is becoming more crucial nowadays as a result of technological development, its popularization, and easy access of teens to the activity. </a:t>
            </a:r>
            <a:endParaRPr lang="en-US" sz="1200" dirty="0" smtClean="0">
              <a:latin typeface="Times New Roman" pitchFamily="18" charset="0"/>
              <a:cs typeface="Times New Roman" pitchFamily="18" charset="0"/>
            </a:endParaRPr>
          </a:p>
          <a:p>
            <a:pPr>
              <a:lnSpc>
                <a:spcPct val="220000"/>
              </a:lnSpc>
            </a:pPr>
            <a:r>
              <a:rPr lang="en-US" sz="1200" dirty="0" smtClean="0">
                <a:latin typeface="Times New Roman" pitchFamily="18" charset="0"/>
                <a:cs typeface="Times New Roman" pitchFamily="18" charset="0"/>
              </a:rPr>
              <a:t>Among </a:t>
            </a:r>
            <a:r>
              <a:rPr lang="en-US" sz="1200" dirty="0">
                <a:latin typeface="Times New Roman" pitchFamily="18" charset="0"/>
                <a:cs typeface="Times New Roman" pitchFamily="18" charset="0"/>
              </a:rPr>
              <a:t>the multiplicity of the adverse effects, gaming may have on the youth are the increasing levels of hostility and aggression, degradation of socialization skills, and the risk of obtaining an addiction. </a:t>
            </a:r>
            <a:endParaRPr lang="en-US" sz="1200" dirty="0" smtClean="0">
              <a:latin typeface="Times New Roman" pitchFamily="18" charset="0"/>
              <a:cs typeface="Times New Roman" pitchFamily="18" charset="0"/>
            </a:endParaRPr>
          </a:p>
          <a:p>
            <a:pPr>
              <a:lnSpc>
                <a:spcPct val="220000"/>
              </a:lnSpc>
            </a:pPr>
            <a:r>
              <a:rPr lang="en-US" sz="1200" dirty="0" smtClean="0">
                <a:latin typeface="Times New Roman" pitchFamily="18" charset="0"/>
                <a:cs typeface="Times New Roman" pitchFamily="18" charset="0"/>
              </a:rPr>
              <a:t>More </a:t>
            </a:r>
            <a:r>
              <a:rPr lang="en-US" sz="1200" dirty="0">
                <a:latin typeface="Times New Roman" pitchFamily="18" charset="0"/>
                <a:cs typeface="Times New Roman" pitchFamily="18" charset="0"/>
              </a:rPr>
              <a:t>than that, access video games also may poorly affect adults and result in the higher chances of developing depression, drinking problems, and lack of learning skills. </a:t>
            </a:r>
            <a:endParaRPr lang="en-US" sz="1200" dirty="0" smtClean="0">
              <a:latin typeface="Times New Roman" pitchFamily="18" charset="0"/>
              <a:cs typeface="Times New Roman" pitchFamily="18" charset="0"/>
            </a:endParaRPr>
          </a:p>
          <a:p>
            <a:pPr>
              <a:lnSpc>
                <a:spcPct val="220000"/>
              </a:lnSpc>
            </a:pPr>
            <a:r>
              <a:rPr lang="en-US" sz="1200" dirty="0" smtClean="0">
                <a:latin typeface="Times New Roman" pitchFamily="18" charset="0"/>
                <a:cs typeface="Times New Roman" pitchFamily="18" charset="0"/>
              </a:rPr>
              <a:t>To </a:t>
            </a:r>
            <a:r>
              <a:rPr lang="en-US" sz="1200" dirty="0">
                <a:latin typeface="Times New Roman" pitchFamily="18" charset="0"/>
                <a:cs typeface="Times New Roman" pitchFamily="18" charset="0"/>
              </a:rPr>
              <a:t>prevent the potential spreading of the negative consequences, the society should mostly focus on teens who are the most likely to be affected. </a:t>
            </a:r>
            <a:endParaRPr lang="en-US" sz="1200" dirty="0" smtClean="0">
              <a:latin typeface="Times New Roman" pitchFamily="18" charset="0"/>
              <a:cs typeface="Times New Roman" pitchFamily="18" charset="0"/>
            </a:endParaRPr>
          </a:p>
          <a:p>
            <a:pPr>
              <a:lnSpc>
                <a:spcPct val="220000"/>
              </a:lnSpc>
            </a:pPr>
            <a:r>
              <a:rPr lang="en-US" sz="1200" dirty="0" smtClean="0">
                <a:latin typeface="Times New Roman" pitchFamily="18" charset="0"/>
                <a:cs typeface="Times New Roman" pitchFamily="18" charset="0"/>
              </a:rPr>
              <a:t>Among </a:t>
            </a:r>
            <a:r>
              <a:rPr lang="en-US" sz="1200" dirty="0">
                <a:latin typeface="Times New Roman" pitchFamily="18" charset="0"/>
                <a:cs typeface="Times New Roman" pitchFamily="18" charset="0"/>
              </a:rPr>
              <a:t>the ways of the issue’s solution are the increasing control of the children’s parents over their gaming interest and the implementation of a more significant number of outdoor activities in schools.</a:t>
            </a:r>
          </a:p>
          <a:p>
            <a:pPr>
              <a:lnSpc>
                <a:spcPct val="220000"/>
              </a:lnSpc>
            </a:pPr>
            <a:endParaRPr lang="en-US" sz="1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lnSpc>
                <a:spcPct val="200000"/>
              </a:lnSpc>
            </a:pPr>
            <a:r>
              <a:rPr lang="en-US" sz="2400" dirty="0" smtClean="0">
                <a:latin typeface="Times New Roman" pitchFamily="18" charset="0"/>
                <a:cs typeface="Times New Roman" pitchFamily="18" charset="0"/>
              </a:rPr>
              <a:t>Conclusion</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544533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229600" cy="4602163"/>
          </a:xfrm>
        </p:spPr>
        <p:txBody>
          <a:bodyPr>
            <a:noAutofit/>
          </a:bodyPr>
          <a:lstStyle/>
          <a:p>
            <a:pPr marL="0" indent="-457200" algn="just">
              <a:lnSpc>
                <a:spcPct val="220000"/>
              </a:lnSpc>
              <a:buNone/>
            </a:pPr>
            <a:r>
              <a:rPr lang="en-US" sz="1200" dirty="0">
                <a:latin typeface="Times New Roman" pitchFamily="18" charset="0"/>
                <a:cs typeface="Times New Roman" pitchFamily="18" charset="0"/>
              </a:rPr>
              <a:t>Anderson, Craig A., and Brad J. Bushman. “Effects of Violent Video Games on Aggressive Behavior, Aggressive Cognition, Aggressive Affect, Physiological Arousal, and Prosocial Behavior: A Meta-Analytic Review of the Scientific Literature.” Psychological Science, vol. 12, no. 5, 2001, pp. 353–359., doi:10.1111/1467-9280.00366.</a:t>
            </a:r>
          </a:p>
          <a:p>
            <a:pPr marL="0" indent="-457200" algn="just">
              <a:lnSpc>
                <a:spcPct val="220000"/>
              </a:lnSpc>
              <a:buNone/>
            </a:pPr>
            <a:r>
              <a:rPr lang="en-US" sz="1200" dirty="0">
                <a:latin typeface="Times New Roman" pitchFamily="18" charset="0"/>
                <a:cs typeface="Times New Roman" pitchFamily="18" charset="0"/>
              </a:rPr>
              <a:t>Barlett, Christopher P., et al. “Longer You Play, the More Hostile You Feel: Examination of First Person Shooter Video Games and Aggression during Video Game Play.” Aggressive Behavior, vol. 33, no. 6, 2007, pp. 486–497., doi:10.1002/ab.20227.</a:t>
            </a:r>
          </a:p>
          <a:p>
            <a:pPr marL="0" indent="-457200" algn="just">
              <a:lnSpc>
                <a:spcPct val="220000"/>
              </a:lnSpc>
              <a:buNone/>
            </a:pPr>
            <a:r>
              <a:rPr lang="en-US" sz="1200" dirty="0">
                <a:latin typeface="Times New Roman" pitchFamily="18" charset="0"/>
                <a:cs typeface="Times New Roman" pitchFamily="18" charset="0"/>
              </a:rPr>
              <a:t>Brunborg, Geir Scott, et al. “Is Video Gaming, or Video Game Addiction, Associated with Depression, Academic Achievement, Heavy Episodic Drinking, or Conduct Problems?” Journal of Behavioral Addictions, vol. 3, no. 1, 2014, pp. 27–32., doi:10.1556/jba.3.2014.002.</a:t>
            </a:r>
          </a:p>
          <a:p>
            <a:pPr marL="0" indent="-457200" algn="just">
              <a:lnSpc>
                <a:spcPct val="220000"/>
              </a:lnSpc>
              <a:buNone/>
            </a:pPr>
            <a:r>
              <a:rPr lang="en-US" sz="1200" dirty="0">
                <a:latin typeface="Times New Roman" pitchFamily="18" charset="0"/>
                <a:cs typeface="Times New Roman" pitchFamily="18" charset="0"/>
              </a:rPr>
              <a:t>Gentile, Douglas. “Pathological Video-Game Use Among Youth Ages 8 to 18.” Psychological Science, vol. 20, no. 5, 2009, pp. 594–602., doi:10.1111/j.1467-9280.2009.02340.x.</a:t>
            </a:r>
          </a:p>
          <a:p>
            <a:pPr marL="0" indent="-457200" algn="just">
              <a:lnSpc>
                <a:spcPct val="220000"/>
              </a:lnSpc>
              <a:buNone/>
            </a:pPr>
            <a:r>
              <a:rPr lang="en-US" sz="1200" dirty="0">
                <a:latin typeface="Times New Roman" pitchFamily="18" charset="0"/>
                <a:cs typeface="Times New Roman" pitchFamily="18" charset="0"/>
              </a:rPr>
              <a:t>Wakefield, Jane. Gaming Addiction Classified as Disorder by WHO. 2 Jan. 2018, www.bbc.com/news/technology-42541404.</a:t>
            </a:r>
          </a:p>
          <a:p>
            <a:pPr marL="0" indent="-457200" algn="just">
              <a:lnSpc>
                <a:spcPct val="220000"/>
              </a:lnSpc>
              <a:buNone/>
            </a:pPr>
            <a:endParaRPr lang="en-US" sz="1200" dirty="0">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pPr algn="ctr">
              <a:lnSpc>
                <a:spcPct val="200000"/>
              </a:lnSpc>
            </a:pPr>
            <a:r>
              <a:rPr lang="en-US" sz="2400" dirty="0" smtClean="0">
                <a:latin typeface="Times New Roman" pitchFamily="18" charset="0"/>
                <a:cs typeface="Times New Roman" pitchFamily="18" charset="0"/>
              </a:rPr>
              <a:t>Work cited </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8134760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159</TotalTime>
  <Words>2710</Words>
  <Application>Microsoft Office PowerPoint</Application>
  <PresentationFormat>On-screen Show (4:3)</PresentationFormat>
  <Paragraphs>90</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Professor Name  Institution  </vt:lpstr>
      <vt:lpstr>Video game </vt:lpstr>
      <vt:lpstr>Video game </vt:lpstr>
      <vt:lpstr>Video game </vt:lpstr>
      <vt:lpstr>Video game and addiction </vt:lpstr>
      <vt:lpstr>Effects of video game </vt:lpstr>
      <vt:lpstr>Studies on correlation between the interest in video games and negative effects </vt:lpstr>
      <vt:lpstr>Influence of video Game</vt:lpstr>
      <vt:lpstr>Steps to reduce negative effects of video game</vt:lpstr>
      <vt:lpstr>Steps in reducing negative effects of video games </vt:lpstr>
      <vt:lpstr>Conclusion</vt:lpstr>
      <vt:lpstr>Work cited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Peter</dc:creator>
  <cp:lastModifiedBy>user</cp:lastModifiedBy>
  <cp:revision>46</cp:revision>
  <dcterms:created xsi:type="dcterms:W3CDTF">2018-10-08T03:25:15Z</dcterms:created>
  <dcterms:modified xsi:type="dcterms:W3CDTF">2018-10-08T09:28:23Z</dcterms:modified>
</cp:coreProperties>
</file>