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67" r:id="rId4"/>
    <p:sldId id="269" r:id="rId5"/>
    <p:sldId id="270" r:id="rId6"/>
    <p:sldId id="272" r:id="rId7"/>
    <p:sldId id="274" r:id="rId8"/>
    <p:sldId id="275" r:id="rId9"/>
    <p:sldId id="276" r:id="rId10"/>
    <p:sldId id="277" r:id="rId11"/>
    <p:sldId id="27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5" autoAdjust="0"/>
    <p:restoredTop sz="94291" autoAdjust="0"/>
  </p:normalViewPr>
  <p:slideViewPr>
    <p:cSldViewPr snapToGrid="0" snapToObjects="1">
      <p:cViewPr varScale="1">
        <p:scale>
          <a:sx n="86" d="100"/>
          <a:sy n="86" d="100"/>
        </p:scale>
        <p:origin x="1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F62392-45DA-4B50-A212-358664FEA5CF}" type="datetimeFigureOut">
              <a:rPr lang="en-US" smtClean="0"/>
              <a:t>2/16/2021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659A46-7A47-4968-BE15-9486FBD02D4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49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59A46-7A47-4968-BE15-9486FBD02D4D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298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59A46-7A47-4968-BE15-9486FBD02D4D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74521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59A46-7A47-4968-BE15-9486FBD02D4D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100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59A46-7A47-4968-BE15-9486FBD02D4D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4281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59A46-7A47-4968-BE15-9486FBD02D4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3427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59A46-7A47-4968-BE15-9486FBD02D4D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7915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59A46-7A47-4968-BE15-9486FBD02D4D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7003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59A46-7A47-4968-BE15-9486FBD02D4D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966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59A46-7A47-4968-BE15-9486FBD02D4D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061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659A46-7A47-4968-BE15-9486FBD02D4D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456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/>
              <a:pPr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/>
              <a:t>2/16/2021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/>
              <a:t>2/16/2021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/>
              <a:t>2/16/2021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/>
              <a:t>2/16/2021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/>
              <a:t>2/16/2021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/>
              <a:t>2/16/2021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/>
              <a:t>2/16/2021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/>
              <a:t>2/16/2021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/>
              <a:t>2/16/2021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/>
              <a:t>2/16/2021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duotone>
              <a:schemeClr val="bg2">
                <a:shade val="69000"/>
                <a:hueMod val="91000"/>
                <a:satMod val="164000"/>
                <a:lumMod val="74000"/>
              </a:schemeClr>
              <a:schemeClr val="bg2">
                <a:hueMod val="124000"/>
                <a:satMod val="140000"/>
                <a:lumMod val="142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xmlns="" id="{02E8BD2A-4014-4DC6-A228-4ECE6A0AA6D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3896CA42-3323-41E5-B809-CD790B2AA1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Freeform 5">
            <a:extLst>
              <a:ext uri="{FF2B5EF4-FFF2-40B4-BE49-F238E27FC236}">
                <a16:creationId xmlns:a16="http://schemas.microsoft.com/office/drawing/2014/main" xmlns="" id="{EA2FE539-0B6F-4FAE-A391-B46476F46CC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tx1">
              <a:alpha val="20000"/>
            </a:schemeClr>
          </a:solidFill>
          <a:ln>
            <a:noFill/>
          </a:ln>
        </p:spPr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xmlns="" id="{BD5A14FB-50A2-4964-8B07-EE40D1CE08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gray">
          <a:xfrm rot="16200000">
            <a:off x="5171964" y="-140866"/>
            <a:ext cx="6053670" cy="7139732"/>
          </a:xfrm>
          <a:custGeom>
            <a:avLst/>
            <a:gdLst>
              <a:gd name="connsiteX0" fmla="*/ 6053670 w 6053670"/>
              <a:gd name="connsiteY0" fmla="*/ 1098 h 7139732"/>
              <a:gd name="connsiteX1" fmla="*/ 6053670 w 6053670"/>
              <a:gd name="connsiteY1" fmla="*/ 1084479 h 7139732"/>
              <a:gd name="connsiteX2" fmla="*/ 6053670 w 6053670"/>
              <a:gd name="connsiteY2" fmla="*/ 1254558 h 7139732"/>
              <a:gd name="connsiteX3" fmla="*/ 6053670 w 6053670"/>
              <a:gd name="connsiteY3" fmla="*/ 7139732 h 7139732"/>
              <a:gd name="connsiteX4" fmla="*/ 0 w 6053670"/>
              <a:gd name="connsiteY4" fmla="*/ 7139732 h 7139732"/>
              <a:gd name="connsiteX5" fmla="*/ 0 w 6053670"/>
              <a:gd name="connsiteY5" fmla="*/ 1249853 h 7139732"/>
              <a:gd name="connsiteX6" fmla="*/ 0 w 6053670"/>
              <a:gd name="connsiteY6" fmla="*/ 1084479 h 7139732"/>
              <a:gd name="connsiteX7" fmla="*/ 0 w 6053670"/>
              <a:gd name="connsiteY7" fmla="*/ 0 h 7139732"/>
              <a:gd name="connsiteX8" fmla="*/ 35717 w 6053670"/>
              <a:gd name="connsiteY8" fmla="*/ 5488 h 7139732"/>
              <a:gd name="connsiteX9" fmla="*/ 140445 w 6053670"/>
              <a:gd name="connsiteY9" fmla="*/ 21641 h 7139732"/>
              <a:gd name="connsiteX10" fmla="*/ 216722 w 6053670"/>
              <a:gd name="connsiteY10" fmla="*/ 32932 h 7139732"/>
              <a:gd name="connsiteX11" fmla="*/ 307527 w 6053670"/>
              <a:gd name="connsiteY11" fmla="*/ 44850 h 7139732"/>
              <a:gd name="connsiteX12" fmla="*/ 415282 w 6053670"/>
              <a:gd name="connsiteY12" fmla="*/ 59121 h 7139732"/>
              <a:gd name="connsiteX13" fmla="*/ 534539 w 6053670"/>
              <a:gd name="connsiteY13" fmla="*/ 74175 h 7139732"/>
              <a:gd name="connsiteX14" fmla="*/ 668931 w 6053670"/>
              <a:gd name="connsiteY14" fmla="*/ 90014 h 7139732"/>
              <a:gd name="connsiteX15" fmla="*/ 815430 w 6053670"/>
              <a:gd name="connsiteY15" fmla="*/ 106794 h 7139732"/>
              <a:gd name="connsiteX16" fmla="*/ 974641 w 6053670"/>
              <a:gd name="connsiteY16" fmla="*/ 123574 h 7139732"/>
              <a:gd name="connsiteX17" fmla="*/ 1144144 w 6053670"/>
              <a:gd name="connsiteY17" fmla="*/ 140667 h 7139732"/>
              <a:gd name="connsiteX18" fmla="*/ 1326965 w 6053670"/>
              <a:gd name="connsiteY18" fmla="*/ 156506 h 7139732"/>
              <a:gd name="connsiteX19" fmla="*/ 1518261 w 6053670"/>
              <a:gd name="connsiteY19" fmla="*/ 171717 h 7139732"/>
              <a:gd name="connsiteX20" fmla="*/ 1720453 w 6053670"/>
              <a:gd name="connsiteY20" fmla="*/ 185518 h 7139732"/>
              <a:gd name="connsiteX21" fmla="*/ 1931121 w 6053670"/>
              <a:gd name="connsiteY21" fmla="*/ 198690 h 7139732"/>
              <a:gd name="connsiteX22" fmla="*/ 2150869 w 6053670"/>
              <a:gd name="connsiteY22" fmla="*/ 211079 h 7139732"/>
              <a:gd name="connsiteX23" fmla="*/ 2263467 w 6053670"/>
              <a:gd name="connsiteY23" fmla="*/ 215470 h 7139732"/>
              <a:gd name="connsiteX24" fmla="*/ 2378487 w 6053670"/>
              <a:gd name="connsiteY24" fmla="*/ 220332 h 7139732"/>
              <a:gd name="connsiteX25" fmla="*/ 2495323 w 6053670"/>
              <a:gd name="connsiteY25" fmla="*/ 224879 h 7139732"/>
              <a:gd name="connsiteX26" fmla="*/ 2612764 w 6053670"/>
              <a:gd name="connsiteY26" fmla="*/ 227859 h 7139732"/>
              <a:gd name="connsiteX27" fmla="*/ 2732627 w 6053670"/>
              <a:gd name="connsiteY27" fmla="*/ 230525 h 7139732"/>
              <a:gd name="connsiteX28" fmla="*/ 2853700 w 6053670"/>
              <a:gd name="connsiteY28" fmla="*/ 233348 h 7139732"/>
              <a:gd name="connsiteX29" fmla="*/ 2977195 w 6053670"/>
              <a:gd name="connsiteY29" fmla="*/ 235229 h 7139732"/>
              <a:gd name="connsiteX30" fmla="*/ 3101901 w 6053670"/>
              <a:gd name="connsiteY30" fmla="*/ 235229 h 7139732"/>
              <a:gd name="connsiteX31" fmla="*/ 3227817 w 6053670"/>
              <a:gd name="connsiteY31" fmla="*/ 236170 h 7139732"/>
              <a:gd name="connsiteX32" fmla="*/ 3354944 w 6053670"/>
              <a:gd name="connsiteY32" fmla="*/ 235229 h 7139732"/>
              <a:gd name="connsiteX33" fmla="*/ 3483887 w 6053670"/>
              <a:gd name="connsiteY33" fmla="*/ 233348 h 7139732"/>
              <a:gd name="connsiteX34" fmla="*/ 3612830 w 6053670"/>
              <a:gd name="connsiteY34" fmla="*/ 231623 h 7139732"/>
              <a:gd name="connsiteX35" fmla="*/ 3743590 w 6053670"/>
              <a:gd name="connsiteY35" fmla="*/ 227859 h 7139732"/>
              <a:gd name="connsiteX36" fmla="*/ 3875560 w 6053670"/>
              <a:gd name="connsiteY36" fmla="*/ 223938 h 7139732"/>
              <a:gd name="connsiteX37" fmla="*/ 4007530 w 6053670"/>
              <a:gd name="connsiteY37" fmla="*/ 219391 h 7139732"/>
              <a:gd name="connsiteX38" fmla="*/ 4140710 w 6053670"/>
              <a:gd name="connsiteY38" fmla="*/ 212961 h 7139732"/>
              <a:gd name="connsiteX39" fmla="*/ 4275102 w 6053670"/>
              <a:gd name="connsiteY39" fmla="*/ 205277 h 7139732"/>
              <a:gd name="connsiteX40" fmla="*/ 4410098 w 6053670"/>
              <a:gd name="connsiteY40" fmla="*/ 197907 h 7139732"/>
              <a:gd name="connsiteX41" fmla="*/ 4545096 w 6053670"/>
              <a:gd name="connsiteY41" fmla="*/ 188498 h 7139732"/>
              <a:gd name="connsiteX42" fmla="*/ 4681909 w 6053670"/>
              <a:gd name="connsiteY42" fmla="*/ 177207 h 7139732"/>
              <a:gd name="connsiteX43" fmla="*/ 4816905 w 6053670"/>
              <a:gd name="connsiteY43" fmla="*/ 165916 h 7139732"/>
              <a:gd name="connsiteX44" fmla="*/ 4954323 w 6053670"/>
              <a:gd name="connsiteY44" fmla="*/ 152899 h 7139732"/>
              <a:gd name="connsiteX45" fmla="*/ 5092347 w 6053670"/>
              <a:gd name="connsiteY45" fmla="*/ 138629 h 7139732"/>
              <a:gd name="connsiteX46" fmla="*/ 5228555 w 6053670"/>
              <a:gd name="connsiteY46" fmla="*/ 123574 h 7139732"/>
              <a:gd name="connsiteX47" fmla="*/ 5366578 w 6053670"/>
              <a:gd name="connsiteY47" fmla="*/ 106010 h 7139732"/>
              <a:gd name="connsiteX48" fmla="*/ 5503997 w 6053670"/>
              <a:gd name="connsiteY48" fmla="*/ 87192 h 7139732"/>
              <a:gd name="connsiteX49" fmla="*/ 5642020 w 6053670"/>
              <a:gd name="connsiteY49" fmla="*/ 68530 h 7139732"/>
              <a:gd name="connsiteX50" fmla="*/ 5779438 w 6053670"/>
              <a:gd name="connsiteY50" fmla="*/ 46733 h 7139732"/>
              <a:gd name="connsiteX51" fmla="*/ 5916251 w 6053670"/>
              <a:gd name="connsiteY51" fmla="*/ 24464 h 7139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053670" h="7139732">
                <a:moveTo>
                  <a:pt x="6053670" y="1098"/>
                </a:moveTo>
                <a:lnTo>
                  <a:pt x="6053670" y="1084479"/>
                </a:lnTo>
                <a:lnTo>
                  <a:pt x="6053670" y="1254558"/>
                </a:lnTo>
                <a:lnTo>
                  <a:pt x="6053670" y="7139732"/>
                </a:lnTo>
                <a:lnTo>
                  <a:pt x="0" y="7139732"/>
                </a:lnTo>
                <a:lnTo>
                  <a:pt x="0" y="1249853"/>
                </a:lnTo>
                <a:lnTo>
                  <a:pt x="0" y="1084479"/>
                </a:lnTo>
                <a:lnTo>
                  <a:pt x="0" y="0"/>
                </a:lnTo>
                <a:lnTo>
                  <a:pt x="35717" y="5488"/>
                </a:lnTo>
                <a:lnTo>
                  <a:pt x="140445" y="21641"/>
                </a:lnTo>
                <a:lnTo>
                  <a:pt x="216722" y="32932"/>
                </a:lnTo>
                <a:lnTo>
                  <a:pt x="307527" y="44850"/>
                </a:lnTo>
                <a:lnTo>
                  <a:pt x="415282" y="59121"/>
                </a:lnTo>
                <a:lnTo>
                  <a:pt x="534539" y="74175"/>
                </a:lnTo>
                <a:lnTo>
                  <a:pt x="668931" y="90014"/>
                </a:lnTo>
                <a:lnTo>
                  <a:pt x="815430" y="106794"/>
                </a:lnTo>
                <a:lnTo>
                  <a:pt x="974641" y="123574"/>
                </a:lnTo>
                <a:lnTo>
                  <a:pt x="1144144" y="140667"/>
                </a:lnTo>
                <a:lnTo>
                  <a:pt x="1326965" y="156506"/>
                </a:lnTo>
                <a:lnTo>
                  <a:pt x="1518261" y="171717"/>
                </a:lnTo>
                <a:lnTo>
                  <a:pt x="1720453" y="185518"/>
                </a:lnTo>
                <a:lnTo>
                  <a:pt x="1931121" y="198690"/>
                </a:lnTo>
                <a:lnTo>
                  <a:pt x="2150869" y="211079"/>
                </a:lnTo>
                <a:lnTo>
                  <a:pt x="2263467" y="215470"/>
                </a:lnTo>
                <a:lnTo>
                  <a:pt x="2378487" y="220332"/>
                </a:lnTo>
                <a:lnTo>
                  <a:pt x="2495323" y="224879"/>
                </a:lnTo>
                <a:lnTo>
                  <a:pt x="2612764" y="227859"/>
                </a:lnTo>
                <a:lnTo>
                  <a:pt x="2732627" y="230525"/>
                </a:lnTo>
                <a:lnTo>
                  <a:pt x="2853700" y="233348"/>
                </a:lnTo>
                <a:lnTo>
                  <a:pt x="2977195" y="235229"/>
                </a:lnTo>
                <a:lnTo>
                  <a:pt x="3101901" y="235229"/>
                </a:lnTo>
                <a:lnTo>
                  <a:pt x="3227817" y="236170"/>
                </a:lnTo>
                <a:lnTo>
                  <a:pt x="3354944" y="235229"/>
                </a:lnTo>
                <a:lnTo>
                  <a:pt x="3483887" y="233348"/>
                </a:lnTo>
                <a:lnTo>
                  <a:pt x="3612830" y="231623"/>
                </a:lnTo>
                <a:lnTo>
                  <a:pt x="3743590" y="227859"/>
                </a:lnTo>
                <a:lnTo>
                  <a:pt x="3875560" y="223938"/>
                </a:lnTo>
                <a:lnTo>
                  <a:pt x="4007530" y="219391"/>
                </a:lnTo>
                <a:lnTo>
                  <a:pt x="4140710" y="212961"/>
                </a:lnTo>
                <a:lnTo>
                  <a:pt x="4275102" y="205277"/>
                </a:lnTo>
                <a:lnTo>
                  <a:pt x="4410098" y="197907"/>
                </a:lnTo>
                <a:lnTo>
                  <a:pt x="4545096" y="188498"/>
                </a:lnTo>
                <a:lnTo>
                  <a:pt x="4681909" y="177207"/>
                </a:lnTo>
                <a:lnTo>
                  <a:pt x="4816905" y="165916"/>
                </a:lnTo>
                <a:lnTo>
                  <a:pt x="4954323" y="152899"/>
                </a:lnTo>
                <a:lnTo>
                  <a:pt x="5092347" y="138629"/>
                </a:lnTo>
                <a:lnTo>
                  <a:pt x="5228555" y="123574"/>
                </a:lnTo>
                <a:lnTo>
                  <a:pt x="5366578" y="106010"/>
                </a:lnTo>
                <a:lnTo>
                  <a:pt x="5503997" y="87192"/>
                </a:lnTo>
                <a:lnTo>
                  <a:pt x="5642020" y="68530"/>
                </a:lnTo>
                <a:lnTo>
                  <a:pt x="5779438" y="46733"/>
                </a:lnTo>
                <a:lnTo>
                  <a:pt x="5916251" y="2446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16" name="Freeform 5">
            <a:extLst>
              <a:ext uri="{FF2B5EF4-FFF2-40B4-BE49-F238E27FC236}">
                <a16:creationId xmlns:a16="http://schemas.microsoft.com/office/drawing/2014/main" xmlns="" id="{FD63331C-DD2E-43D8-9511-B44EC057D7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6EB61DA0-7467-7E4E-869A-BB36BFCC0F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32771" y="437513"/>
            <a:ext cx="6232398" cy="5954325"/>
          </a:xfrm>
        </p:spPr>
        <p:txBody>
          <a:bodyPr anchor="ctr">
            <a:normAutofit/>
          </a:bodyPr>
          <a:lstStyle/>
          <a:p>
            <a:pPr algn="ctr"/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Pitch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My Supervisor on Proposed Waste Management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2FBEA01C-27A9-D842-844D-7FC3601524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257" y="1172776"/>
            <a:ext cx="3290257" cy="4512448"/>
          </a:xfrm>
        </p:spPr>
        <p:txBody>
          <a:bodyPr anchor="ctr">
            <a:normAutofit/>
          </a:bodyPr>
          <a:lstStyle/>
          <a:p>
            <a:r>
              <a:rPr lang="en-US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ARTICULATED PUBLIC CONCERN </a:t>
            </a:r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869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2F448CB3-7B4F-45D7-B7C0-DF553DF614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5C5305EA-7A88-413D-BE8A-47A02476F0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3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xmlns="" id="{FCA94DB5-FE56-4A3D-BC48-31B5595197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7A754F-7857-B641-8F27-14FDBA56E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Networks</a:t>
            </a:r>
            <a:endParaRPr lang="en-US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9ED434F-8767-46CC-B26B-5AF62FF01E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8B258-C309-4E8A-82E7-10FFC7C3A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1680632"/>
            <a:ext cx="8825659" cy="433916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would like to be given assistants to help in going through all the necessary meetings from all odds.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need selected community representatives who will join hands and help in organization  of the gatherings (Katz et al., 2020).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Three team will help us execute the plan to bring this project on the final plan and get started as soon as possible.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times challenges might occur due to unavoidable circumstances and people need to be supported to help solve some of the issues.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believe the authority will come in and help bring some of the necessities in the area in the power of community building.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are also staff who might require our support during this journey and therefore such cases needs to be attended to.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6889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2F448CB3-7B4F-45D7-B7C0-DF553DF614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5C5305EA-7A88-413D-BE8A-47A02476F0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3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xmlns="" id="{FCA94DB5-FE56-4A3D-BC48-31B5595197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7A754F-7857-B641-8F27-14FDBA56E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en-US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9ED434F-8767-46CC-B26B-5AF62FF01E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8B258-C309-4E8A-82E7-10FFC7C3A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1680632"/>
            <a:ext cx="8825659" cy="4339168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Andersson, M., Low, N., French, N., Greenhalgh, T., Jeffery, K., Brent, A., ... &amp; Irving, W. (2020). Rapid roll out of SARS-CoV-2 antibody testing—a concern. 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bmj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369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Grote, D. M., Knight, D. B., Lee, W. C., &amp; Watford, B. A. (2020). Navigating the curricular maze: Examining the complexities of articulated pathways for transfer students in engineering. 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Community College Journal of Research and Practice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1-30.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Hartig, J. H., Krantzberg, G., &amp; Alsip, P. (2020). Thirty-five years of restoring Great Lakes Areas of Concern: Gradual progress, hopeful future. 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Journal of Great Lakes Research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Hummer, J. F., Hatch, M. R., &amp; Davison, G. C. (2020). Cognitive-Affective Change Mechanisms in Personalized Normative Feedback via the Articulated Thoughts in Simulated Situations Paradigm. 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International journal of environmental research and public health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(3), 690.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Kabir, M. N., Aras, S., Wadood, S., Chowdhury, S., &amp; Fouladkhah, A. C. (2020). Fate and biofilm formation of wild-type and pressure-stressed pathogens of public health concern in surface water and on abiotic surfaces. 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Microorganisms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(3), 408.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Levenda, A. M., Keough, N., Rock, M., &amp; Miller, B. (2020). Rethinking public participation in the smart city. 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Canadian Geographer/Le Géographe canadien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64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(3), 344-358.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Katz, A. S., Hardy, B. J., Firestone, M., Lofters, A., &amp; Morton-Ninomiya, M. E. (2020). Vagueness, power and public health: use of ‘vulnerable ‘in public health literature. 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Critical Public Health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en-US" sz="1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(5), 601-611.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81415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2F448CB3-7B4F-45D7-B7C0-DF553DF614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5C5305EA-7A88-413D-BE8A-47A02476F0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3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xmlns="" id="{FCA94DB5-FE56-4A3D-BC48-31B5595197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7A754F-7857-B641-8F27-14FDBA56E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Proposed Waste Management</a:t>
            </a:r>
            <a:endParaRPr lang="en-US" sz="28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9ED434F-8767-46CC-B26B-5AF62FF01E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8B258-C309-4E8A-82E7-10FFC7C3A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1680632"/>
            <a:ext cx="8825659" cy="433916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proposed waste management is one of the developments that will enhance hygiene in this county.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 glad  to be involved actively in the process to ensure that the process will be a success at the end.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has come at the time the county and entire  nation requires practices that will enhance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waste management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(Andersson et al., 2020).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the entire county, this one project will be providing jobs to the youth and enhance  promotion of technical skills.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Involvement of all the stakeholders is critical to promote honesty, trust from the public and the staff in general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focus on the opposes of this project is necessary to enhance good relations.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8700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>
            <a:extLst>
              <a:ext uri="{FF2B5EF4-FFF2-40B4-BE49-F238E27FC236}">
                <a16:creationId xmlns:a16="http://schemas.microsoft.com/office/drawing/2014/main" xmlns="" id="{FCA94DB5-FE56-4A3D-BC48-31B5595197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EditPoints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7A754F-7857-B641-8F27-14FDBA56E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pPr algn="ctr"/>
            <a:r>
              <a:rPr lang="en-US" sz="200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Enhancing Public Participation</a:t>
            </a:r>
            <a:endParaRPr lang="en-US" sz="2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9ED434F-8767-46CC-B26B-5AF62FF01E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8B258-C309-4E8A-82E7-10FFC7C3A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1680632"/>
            <a:ext cx="8825659" cy="3872029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suggested public participations are necessary to enhance relations with the communities around proposed site.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has come to our attention of the anger some of the leaders and the communities have to reject this project (Hummer et al., 2020).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would suggest for a quick poll and vote once participation is done and more so the education to the general public is necessary.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Most of the communities around this promposed are low income earners and have a regard on their health.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Training and educating all those with conflicted views is necessary because it will make most of the works commence.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elected leaders also on the other hand needs to be involved.</a:t>
            </a:r>
            <a:endParaRPr lang="x-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60026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2F448CB3-7B4F-45D7-B7C0-DF553DF614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5C5305EA-7A88-413D-BE8A-47A02476F0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3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xmlns="" id="{FCA94DB5-FE56-4A3D-BC48-31B5595197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7A754F-7857-B641-8F27-14FDBA56E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Compensation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9ED434F-8767-46CC-B26B-5AF62FF01E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8B258-C309-4E8A-82E7-10FFC7C3A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1680632"/>
            <a:ext cx="8825659" cy="4339168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clear that  most of the members in this community has had some investments on or close to the proposed  site.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have indicated that they are hoping to get a compensation by the time the project starts. 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could  cause a conflict if never  attended or ignored since most of them will likely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stubborn (Andersson et al., 2020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 is a great regard to assist those vulnerable to access social amenities in the process like safe water.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However, it is necessary that those near the proposed waste management site vacate and move to safe environments.</a:t>
            </a: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can happen when we budget for their compensation to allow their vacation arrangements  and bear some of the costs.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73365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2F448CB3-7B4F-45D7-B7C0-DF553DF614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5C5305EA-7A88-413D-BE8A-47A02476F0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3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xmlns="" id="{FCA94DB5-FE56-4A3D-BC48-31B5595197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7A754F-7857-B641-8F27-14FDBA56E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pPr algn="ctr"/>
            <a:r>
              <a:rPr lang="en-US" sz="2000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Funding</a:t>
            </a:r>
            <a:endParaRPr lang="en-US" sz="2000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9ED434F-8767-46CC-B26B-5AF62FF01E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8B258-C309-4E8A-82E7-10FFC7C3A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1680632"/>
            <a:ext cx="8825659" cy="4339168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support is the key thing in this project where  first phase needs enough capital.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money will facilitate all the proposed compensations and the projected costs to enhance the good start.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Another critical issue in this case is that hiring of the workers requires some arrangement with necessary support,.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require technicians, engineers, casual laborers which our HR department will be taking care of in the long run.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must give back to the  society  and as a matter of fact, the society needs us more at the moment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(Katz et al., 2020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Therefore, some of the finances needs  to be projected towards the necessary needs.</a:t>
            </a:r>
          </a:p>
        </p:txBody>
      </p:sp>
    </p:spTree>
    <p:extLst>
      <p:ext uri="{BB962C8B-B14F-4D97-AF65-F5344CB8AC3E}">
        <p14:creationId xmlns:p14="http://schemas.microsoft.com/office/powerpoint/2010/main" val="275483415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2F448CB3-7B4F-45D7-B7C0-DF553DF614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5C5305EA-7A88-413D-BE8A-47A02476F0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3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xmlns="" id="{FCA94DB5-FE56-4A3D-BC48-31B5595197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7A754F-7857-B641-8F27-14FDBA56E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Voter Referendum</a:t>
            </a:r>
            <a:endParaRPr lang="en-US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9ED434F-8767-46CC-B26B-5AF62FF01E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8B258-C309-4E8A-82E7-10FFC7C3A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1680632"/>
            <a:ext cx="8825659" cy="433916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voter referendum is one that has been waited eagerly by the people and a lot of misleads done by lobby groups.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It is critical to prepare adequately in the manner which this communities have been mislead and incorporate more time to correct them.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should understand that this project is doing a noble thing in their country to bring sanity in terms of waste management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Initially, most of the members had shown a critical concern about the project and its positivity's and suggested the negative impacts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 addressed (Andersson et al., 2020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 need to have a clear plan on how we are going to cater for any losses the people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will incur (Katz et al., 2020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are part and parcel of the project since it is the tax money that is going to build all necessary proposals.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68594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2F448CB3-7B4F-45D7-B7C0-DF553DF614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5C5305EA-7A88-413D-BE8A-47A02476F0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3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xmlns="" id="{FCA94DB5-FE56-4A3D-BC48-31B5595197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7A754F-7857-B641-8F27-14FDBA56E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Care Analysis of the Plan</a:t>
            </a:r>
            <a:endParaRPr lang="en-US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9ED434F-8767-46CC-B26B-5AF62FF01E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8B258-C309-4E8A-82E7-10FFC7C3A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1680632"/>
            <a:ext cx="8825659" cy="433916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am optimistic that consider me to lead in this plan and proposal that will bring change  in this area.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have understood well the requirements as stated above on how the community needs as well what the government expects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(Katz et al., 2020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Being a junior servant in this position that I have, I have been relating well with people and understand what they need and want at the moment.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One of the  critical concern is the health for those around the proposed  site and way to adapt on the new environment.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Another regard is that they are looking upon compensation where necessary to address their  needs.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They have made declarations about their wills to get involvement in the project and see what happens and goes 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84512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2F448CB3-7B4F-45D7-B7C0-DF553DF614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5C5305EA-7A88-413D-BE8A-47A02476F0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3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xmlns="" id="{FCA94DB5-FE56-4A3D-BC48-31B5595197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7A754F-7857-B641-8F27-14FDBA56E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Primary Actions</a:t>
            </a:r>
            <a:endParaRPr lang="en-US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9ED434F-8767-46CC-B26B-5AF62FF01E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8B258-C309-4E8A-82E7-10FFC7C3A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1680632"/>
            <a:ext cx="8825659" cy="433916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If I am given this opportunity to be the project manager, there are different primary concerns that I would be giving.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 stated above, am well versed on the livings of this low income communities around here.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wou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ld organize debates just to ensure formalities get regarded at its best with clear understanding of the future of the proposed project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(Katz et al., 2020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am lucky that conducting polls is my hobby as well creating questionnaires to ensure creative and active involvement of all the stakeholders.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will call upon the companies involved in this projects to ensure they are involving the communities first if at all there are professionals within here.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would send letters through the easily accessed platforms to ensure the public comes along with information.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62824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2F448CB3-7B4F-45D7-B7C0-DF553DF614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xmlns="" id="{5C5305EA-7A88-413D-BE8A-47A02476F00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3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>
              <a:extLst>
                <a:ext uri="{FF2B5EF4-FFF2-40B4-BE49-F238E27FC236}">
                  <a16:creationId xmlns:a16="http://schemas.microsoft.com/office/drawing/2014/main" xmlns="" id="{FCA94DB5-FE56-4A3D-BC48-31B5595197FD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xmlns="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77A754F-7857-B641-8F27-14FDBA56E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Kind of Support I Require</a:t>
            </a:r>
            <a:endParaRPr lang="en-US" dirty="0">
              <a:solidFill>
                <a:srgbClr val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F9ED434F-8767-46CC-B26B-5AF62FF01E6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3C8B258-C309-4E8A-82E7-10FFC7C3A7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1680632"/>
            <a:ext cx="8825659" cy="4339168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would like to state the kind of support that I require in the project that will bring it to a success.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need some finance to enhance local debates with the people to enhance their support goes along with our  project.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would like t have some protection like I get securities when visiting some of this parts of the communities dwellings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(Katz et al., 2020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of the people could be hostile and likely cause dramas out of ignorance of the highest orders.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Some members of the elected sides are likely to make false arguments on this projects to have handouts.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this case, the support I would need from the government is consider the project and its benefits and ignore self interests and greed.</a:t>
            </a:r>
          </a:p>
        </p:txBody>
      </p:sp>
    </p:spTree>
    <p:extLst>
      <p:ext uri="{BB962C8B-B14F-4D97-AF65-F5344CB8AC3E}">
        <p14:creationId xmlns:p14="http://schemas.microsoft.com/office/powerpoint/2010/main" val="194747515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2701</TotalTime>
  <Words>1274</Words>
  <Application>Microsoft Office PowerPoint</Application>
  <PresentationFormat>Widescreen</PresentationFormat>
  <Paragraphs>83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Century Gothic</vt:lpstr>
      <vt:lpstr>Times New Roman</vt:lpstr>
      <vt:lpstr>Wingdings</vt:lpstr>
      <vt:lpstr>Wingdings 3</vt:lpstr>
      <vt:lpstr>Ion Boardroom</vt:lpstr>
      <vt:lpstr>Pitch to My Supervisor on Proposed Waste Management</vt:lpstr>
      <vt:lpstr>Proposed Waste Management</vt:lpstr>
      <vt:lpstr>Enhancing Public Participation</vt:lpstr>
      <vt:lpstr>Compensation</vt:lpstr>
      <vt:lpstr>Funding</vt:lpstr>
      <vt:lpstr>Voter Referendum</vt:lpstr>
      <vt:lpstr>Care Analysis of the Plan</vt:lpstr>
      <vt:lpstr>Primary Actions</vt:lpstr>
      <vt:lpstr>Kind of Support I Require</vt:lpstr>
      <vt:lpstr>Networks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4- School Safety Principles</dc:title>
  <dc:creator>Michael Pregot</dc:creator>
  <cp:lastModifiedBy>Admin</cp:lastModifiedBy>
  <cp:revision>175</cp:revision>
  <dcterms:created xsi:type="dcterms:W3CDTF">2020-03-25T16:09:10Z</dcterms:created>
  <dcterms:modified xsi:type="dcterms:W3CDTF">2021-02-16T17:20:27Z</dcterms:modified>
</cp:coreProperties>
</file>