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5" autoAdjust="0"/>
    <p:restoredTop sz="85820" autoAdjust="0"/>
  </p:normalViewPr>
  <p:slideViewPr>
    <p:cSldViewPr snapToGrid="0">
      <p:cViewPr varScale="1">
        <p:scale>
          <a:sx n="62" d="100"/>
          <a:sy n="62" d="100"/>
        </p:scale>
        <p:origin x="93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813AB-912C-4776-8273-4E33D7F2D7E8}" type="datetimeFigureOut">
              <a:rPr lang="en-KE" smtClean="0"/>
              <a:t>27/07/2021</a:t>
            </a:fld>
            <a:endParaRPr lang="en-K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B4DCCC-D5EF-4E57-82E8-BF89ED99BCFF}" type="slidenum">
              <a:rPr lang="en-KE" smtClean="0"/>
              <a:t>‹#›</a:t>
            </a:fld>
            <a:endParaRPr lang="en-KE"/>
          </a:p>
        </p:txBody>
      </p:sp>
    </p:spTree>
    <p:extLst>
      <p:ext uri="{BB962C8B-B14F-4D97-AF65-F5344CB8AC3E}">
        <p14:creationId xmlns:p14="http://schemas.microsoft.com/office/powerpoint/2010/main" val="3617565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Protectionism refers to policies mainly tariffs imposed by governments to restrict international trade and protect local industries. It involves measured and purposeful actions to control imports to promote exports. Protectionism is the opposite of globalization which allows international trade and welcomes foreign companies. Commonly, protectionism is a politically motivated defense mechanism in many countries (Demir &amp; Sepli, 2017).  In the short term, protectionism works but is likely to be destructive in the long term.  For example; When the United States’ auto company was expected to move its operations out of other foreign nations to the U.S., the move would have promoted the local auto industry. However, the vehicles would be more expensive. But with the enactment of tariffs on foreign cars, cars made in the U.S. would be less expensive than the imported ones. </a:t>
            </a:r>
          </a:p>
          <a:p>
            <a:endParaRPr lang="en-KE" dirty="0"/>
          </a:p>
        </p:txBody>
      </p:sp>
      <p:sp>
        <p:nvSpPr>
          <p:cNvPr id="4" name="Slide Number Placeholder 3"/>
          <p:cNvSpPr>
            <a:spLocks noGrp="1"/>
          </p:cNvSpPr>
          <p:nvPr>
            <p:ph type="sldNum" sz="quarter" idx="5"/>
          </p:nvPr>
        </p:nvSpPr>
        <p:spPr/>
        <p:txBody>
          <a:bodyPr/>
          <a:lstStyle/>
          <a:p>
            <a:fld id="{B2B4DCCC-D5EF-4E57-82E8-BF89ED99BCFF}" type="slidenum">
              <a:rPr lang="en-KE" smtClean="0"/>
              <a:t>2</a:t>
            </a:fld>
            <a:endParaRPr lang="en-KE"/>
          </a:p>
        </p:txBody>
      </p:sp>
    </p:spTree>
    <p:extLst>
      <p:ext uri="{BB962C8B-B14F-4D97-AF65-F5344CB8AC3E}">
        <p14:creationId xmlns:p14="http://schemas.microsoft.com/office/powerpoint/2010/main" val="3869383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Protectionists lead to increased products prices since competition is absent. Customers are expected to continue paying more even when there are no significant improvements in the products. Also, protectionism leads to political and cultural isolation that plays a great role in causing economic isolation. The United States is a good example of countries embracing protectionism because of massive imports. The country uses protectionist tariffs technique that raises the prices of foreign goods to reduce the competition of local products (Demir &amp; Sepli, 2017). </a:t>
            </a:r>
            <a:endParaRPr lang="en-KE" dirty="0"/>
          </a:p>
        </p:txBody>
      </p:sp>
      <p:sp>
        <p:nvSpPr>
          <p:cNvPr id="4" name="Slide Number Placeholder 3"/>
          <p:cNvSpPr>
            <a:spLocks noGrp="1"/>
          </p:cNvSpPr>
          <p:nvPr>
            <p:ph type="sldNum" sz="quarter" idx="5"/>
          </p:nvPr>
        </p:nvSpPr>
        <p:spPr/>
        <p:txBody>
          <a:bodyPr/>
          <a:lstStyle/>
          <a:p>
            <a:fld id="{B2B4DCCC-D5EF-4E57-82E8-BF89ED99BCFF}" type="slidenum">
              <a:rPr lang="en-KE" smtClean="0"/>
              <a:t>11</a:t>
            </a:fld>
            <a:endParaRPr lang="en-KE"/>
          </a:p>
        </p:txBody>
      </p:sp>
    </p:spTree>
    <p:extLst>
      <p:ext uri="{BB962C8B-B14F-4D97-AF65-F5344CB8AC3E}">
        <p14:creationId xmlns:p14="http://schemas.microsoft.com/office/powerpoint/2010/main" val="1746952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European empires embraced the strategies enacted by protectionists between the 17th and 18th centuries. The policies were meant to foster trade as well as improve local markets at the expense of other countries. Under the Smoot-Hawley Tariff Act enacted in 1930, there was a rise in imported commodities by nearly 20%. However, the policies started to change towards the mid-20th century (Williams, 2019). The U.S. government joined 23 countries in 1949 and signed a reciprocal trade agreement known as the General Agreement on Tariffs and Trade that was later replaced by WTO in 1995. </a:t>
            </a:r>
            <a:endParaRPr lang="en-KE" dirty="0"/>
          </a:p>
        </p:txBody>
      </p:sp>
      <p:sp>
        <p:nvSpPr>
          <p:cNvPr id="4" name="Slide Number Placeholder 3"/>
          <p:cNvSpPr>
            <a:spLocks noGrp="1"/>
          </p:cNvSpPr>
          <p:nvPr>
            <p:ph type="sldNum" sz="quarter" idx="5"/>
          </p:nvPr>
        </p:nvSpPr>
        <p:spPr/>
        <p:txBody>
          <a:bodyPr/>
          <a:lstStyle/>
          <a:p>
            <a:fld id="{B2B4DCCC-D5EF-4E57-82E8-BF89ED99BCFF}" type="slidenum">
              <a:rPr lang="en-KE" smtClean="0"/>
              <a:t>3</a:t>
            </a:fld>
            <a:endParaRPr lang="en-KE"/>
          </a:p>
        </p:txBody>
      </p:sp>
    </p:spTree>
    <p:extLst>
      <p:ext uri="{BB962C8B-B14F-4D97-AF65-F5344CB8AC3E}">
        <p14:creationId xmlns:p14="http://schemas.microsoft.com/office/powerpoint/2010/main" val="1380693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Tariffs are the most common tools of protectionism. Tariffs comprise calculations meant to develop a level at which imports are declined but their decrease or increase might have a great effect on the over all industry. For example; Consider the graph; it shows an analysis of the U.S. market for German-made cars. After the imposition of tariffs, the price increases from P1 to P2. The demand for German-made cars in the United States market decreases from Q2 to Q4.  When a country raises its tariffs for imported goods, few or no imports will be made and vice versa. </a:t>
            </a:r>
          </a:p>
          <a:p>
            <a:endParaRPr lang="en-KE" dirty="0"/>
          </a:p>
        </p:txBody>
      </p:sp>
      <p:sp>
        <p:nvSpPr>
          <p:cNvPr id="4" name="Slide Number Placeholder 3"/>
          <p:cNvSpPr>
            <a:spLocks noGrp="1"/>
          </p:cNvSpPr>
          <p:nvPr>
            <p:ph type="sldNum" sz="quarter" idx="5"/>
          </p:nvPr>
        </p:nvSpPr>
        <p:spPr/>
        <p:txBody>
          <a:bodyPr/>
          <a:lstStyle/>
          <a:p>
            <a:fld id="{B2B4DCCC-D5EF-4E57-82E8-BF89ED99BCFF}" type="slidenum">
              <a:rPr lang="en-KE" smtClean="0"/>
              <a:t>4</a:t>
            </a:fld>
            <a:endParaRPr lang="en-KE"/>
          </a:p>
        </p:txBody>
      </p:sp>
    </p:spTree>
    <p:extLst>
      <p:ext uri="{BB962C8B-B14F-4D97-AF65-F5344CB8AC3E}">
        <p14:creationId xmlns:p14="http://schemas.microsoft.com/office/powerpoint/2010/main" val="2908962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Quotas are basically referred as “non-tariff trade barriers.” Just like tariffs, they cause an increase in the price of imports thus reducing their demand in the local/domestic market (</a:t>
            </a:r>
            <a:r>
              <a:rPr lang="en-US" dirty="0" err="1"/>
              <a:t>Fouda</a:t>
            </a:r>
            <a:r>
              <a:rPr lang="en-US" dirty="0"/>
              <a:t>, 2012). Quotas help to prevent dumping which normally happens when foreign producers decide to export their products at lower prices than the production costs. In some instances, when a government imposes an embargo, whereby importation of certain products is prohibited, there is a likelihood of having severe types of quota. </a:t>
            </a:r>
          </a:p>
          <a:p>
            <a:r>
              <a:rPr lang="en-US" dirty="0"/>
              <a:t> </a:t>
            </a:r>
          </a:p>
          <a:p>
            <a:endParaRPr lang="en-KE" dirty="0"/>
          </a:p>
        </p:txBody>
      </p:sp>
      <p:sp>
        <p:nvSpPr>
          <p:cNvPr id="4" name="Slide Number Placeholder 3"/>
          <p:cNvSpPr>
            <a:spLocks noGrp="1"/>
          </p:cNvSpPr>
          <p:nvPr>
            <p:ph type="sldNum" sz="quarter" idx="5"/>
          </p:nvPr>
        </p:nvSpPr>
        <p:spPr/>
        <p:txBody>
          <a:bodyPr/>
          <a:lstStyle/>
          <a:p>
            <a:fld id="{B2B4DCCC-D5EF-4E57-82E8-BF89ED99BCFF}" type="slidenum">
              <a:rPr lang="en-KE" smtClean="0"/>
              <a:t>5</a:t>
            </a:fld>
            <a:endParaRPr lang="en-KE"/>
          </a:p>
        </p:txBody>
      </p:sp>
    </p:spTree>
    <p:extLst>
      <p:ext uri="{BB962C8B-B14F-4D97-AF65-F5344CB8AC3E}">
        <p14:creationId xmlns:p14="http://schemas.microsoft.com/office/powerpoint/2010/main" val="3718112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Subsidies normally come in the form of direct payments or tax credits. A common form of government subsidy is the farm subsidies. It is ensures that producers lower the local good and services price. This move is considered to be more effective than tariffs as it makes sure that products are cheaper than normal even when they are shipped overseas (</a:t>
            </a:r>
            <a:r>
              <a:rPr lang="en-US" dirty="0" err="1"/>
              <a:t>Fouda</a:t>
            </a:r>
            <a:r>
              <a:rPr lang="en-US" dirty="0"/>
              <a:t>, 2012).  The method works best for nations that wholly rely on exports. </a:t>
            </a:r>
          </a:p>
          <a:p>
            <a:r>
              <a:rPr lang="en-US" dirty="0"/>
              <a:t>Government’s attempt to impose subsidies is to boost a balance of trade. The export subsidies offer incentives for local industries making sure that they expand globally through increased exports internationally (</a:t>
            </a:r>
            <a:r>
              <a:rPr lang="en-US" dirty="0" err="1"/>
              <a:t>Fouda</a:t>
            </a:r>
            <a:r>
              <a:rPr lang="en-US" dirty="0"/>
              <a:t>, 2012). </a:t>
            </a:r>
          </a:p>
          <a:p>
            <a:endParaRPr lang="en-KE" dirty="0"/>
          </a:p>
        </p:txBody>
      </p:sp>
      <p:sp>
        <p:nvSpPr>
          <p:cNvPr id="4" name="Slide Number Placeholder 3"/>
          <p:cNvSpPr>
            <a:spLocks noGrp="1"/>
          </p:cNvSpPr>
          <p:nvPr>
            <p:ph type="sldNum" sz="quarter" idx="5"/>
          </p:nvPr>
        </p:nvSpPr>
        <p:spPr/>
        <p:txBody>
          <a:bodyPr/>
          <a:lstStyle/>
          <a:p>
            <a:fld id="{B2B4DCCC-D5EF-4E57-82E8-BF89ED99BCFF}" type="slidenum">
              <a:rPr lang="en-KE" smtClean="0"/>
              <a:t>6</a:t>
            </a:fld>
            <a:endParaRPr lang="en-KE"/>
          </a:p>
        </p:txBody>
      </p:sp>
    </p:spTree>
    <p:extLst>
      <p:ext uri="{BB962C8B-B14F-4D97-AF65-F5344CB8AC3E}">
        <p14:creationId xmlns:p14="http://schemas.microsoft.com/office/powerpoint/2010/main" val="2153666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strategy is likely to result to currency war and retaliation. A government can lower the value of its currency by having a fixed exchange rate. A good example is China’s Yuan. Also, a government can create much national debt that will have a similar effect. U.S government is recognized for creating a U.S. dollar decline as a way to manipulate its currency (</a:t>
            </a:r>
            <a:r>
              <a:rPr lang="en-US" dirty="0" err="1"/>
              <a:t>Ostry</a:t>
            </a:r>
            <a:r>
              <a:rPr lang="en-US" dirty="0"/>
              <a:t>, 2019).</a:t>
            </a:r>
          </a:p>
          <a:p>
            <a:endParaRPr lang="en-KE" dirty="0"/>
          </a:p>
        </p:txBody>
      </p:sp>
      <p:sp>
        <p:nvSpPr>
          <p:cNvPr id="4" name="Slide Number Placeholder 3"/>
          <p:cNvSpPr>
            <a:spLocks noGrp="1"/>
          </p:cNvSpPr>
          <p:nvPr>
            <p:ph type="sldNum" sz="quarter" idx="5"/>
          </p:nvPr>
        </p:nvSpPr>
        <p:spPr/>
        <p:txBody>
          <a:bodyPr/>
          <a:lstStyle/>
          <a:p>
            <a:fld id="{B2B4DCCC-D5EF-4E57-82E8-BF89ED99BCFF}" type="slidenum">
              <a:rPr lang="en-KE" smtClean="0"/>
              <a:t>7</a:t>
            </a:fld>
            <a:endParaRPr lang="en-KE"/>
          </a:p>
        </p:txBody>
      </p:sp>
    </p:spTree>
    <p:extLst>
      <p:ext uri="{BB962C8B-B14F-4D97-AF65-F5344CB8AC3E}">
        <p14:creationId xmlns:p14="http://schemas.microsoft.com/office/powerpoint/2010/main" val="1993989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Protectionism can work best for growing nations. It protects local industries by reducing import levels, after which it promotes an increased domestic trade balance. Local industries have a good opportunity to grow without experiencing stiff competition from international markets. </a:t>
            </a:r>
          </a:p>
          <a:p>
            <a:r>
              <a:rPr lang="en-US" dirty="0"/>
              <a:t>Based on  The Effects of Protectionist Policies on International Trade, over-specialization is one thing that affects many growing countries. These are countries that rely on imports. Over-specialization occurs as a result of comparative advantage theory working to its extreme (Demir &amp; Sepli, 2017). </a:t>
            </a:r>
            <a:endParaRPr lang="en-KE" dirty="0"/>
          </a:p>
        </p:txBody>
      </p:sp>
      <p:sp>
        <p:nvSpPr>
          <p:cNvPr id="4" name="Slide Number Placeholder 3"/>
          <p:cNvSpPr>
            <a:spLocks noGrp="1"/>
          </p:cNvSpPr>
          <p:nvPr>
            <p:ph type="sldNum" sz="quarter" idx="5"/>
          </p:nvPr>
        </p:nvSpPr>
        <p:spPr/>
        <p:txBody>
          <a:bodyPr/>
          <a:lstStyle/>
          <a:p>
            <a:fld id="{B2B4DCCC-D5EF-4E57-82E8-BF89ED99BCFF}" type="slidenum">
              <a:rPr lang="en-KE" smtClean="0"/>
              <a:t>8</a:t>
            </a:fld>
            <a:endParaRPr lang="en-KE"/>
          </a:p>
        </p:txBody>
      </p:sp>
    </p:spTree>
    <p:extLst>
      <p:ext uri="{BB962C8B-B14F-4D97-AF65-F5344CB8AC3E}">
        <p14:creationId xmlns:p14="http://schemas.microsoft.com/office/powerpoint/2010/main" val="507888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Protectionism is vital in protecting and preventing declining companies or sunset industries. These are industries known to be at the end of the scale. Such industries need to receive support to enable them to decline slowly hence avoiding negative repercussions resulting from their decline (</a:t>
            </a:r>
            <a:r>
              <a:rPr lang="en-US" dirty="0" err="1"/>
              <a:t>Ostry</a:t>
            </a:r>
            <a:r>
              <a:rPr lang="en-US" dirty="0"/>
              <a:t>, 2019). Protectionism ensures a reduction in imports which in turn helps to promote local industries. This promotes the creation of job opportunities. It improves production due to increased market advantage, thus leading to the expansion of industries. Also, the country enjoys increased GDP, which is an improvement of the economy. </a:t>
            </a:r>
          </a:p>
          <a:p>
            <a:endParaRPr lang="en-KE" dirty="0"/>
          </a:p>
        </p:txBody>
      </p:sp>
      <p:sp>
        <p:nvSpPr>
          <p:cNvPr id="4" name="Slide Number Placeholder 3"/>
          <p:cNvSpPr>
            <a:spLocks noGrp="1"/>
          </p:cNvSpPr>
          <p:nvPr>
            <p:ph type="sldNum" sz="quarter" idx="5"/>
          </p:nvPr>
        </p:nvSpPr>
        <p:spPr/>
        <p:txBody>
          <a:bodyPr/>
          <a:lstStyle/>
          <a:p>
            <a:fld id="{B2B4DCCC-D5EF-4E57-82E8-BF89ED99BCFF}" type="slidenum">
              <a:rPr lang="en-KE" smtClean="0"/>
              <a:t>9</a:t>
            </a:fld>
            <a:endParaRPr lang="en-KE"/>
          </a:p>
        </p:txBody>
      </p:sp>
    </p:spTree>
    <p:extLst>
      <p:ext uri="{BB962C8B-B14F-4D97-AF65-F5344CB8AC3E}">
        <p14:creationId xmlns:p14="http://schemas.microsoft.com/office/powerpoint/2010/main" val="4095779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Protectionism leads to more layoffs. For example, when the U.S. closes the borders to trade, in return, other nations will also close their borders. Such an action is likely to cause an abrupt layoff among the U.S. workers who depend on exports. </a:t>
            </a:r>
          </a:p>
          <a:p>
            <a:r>
              <a:rPr lang="en-US" dirty="0"/>
              <a:t>Job outsourcing occurs as a result of a decline in competition. For example, in the U.S., competition has been realized to decline over the decades due to the failure of investing in education, particularly high-tech and engineering (</a:t>
            </a:r>
            <a:r>
              <a:rPr lang="en-US" dirty="0" err="1"/>
              <a:t>Fajgelbaum</a:t>
            </a:r>
            <a:r>
              <a:rPr lang="en-US" dirty="0"/>
              <a:t> et al., 2020). Lack of competition from international markets is leading to a high motivation towards investing in readily available resources. </a:t>
            </a:r>
            <a:endParaRPr lang="en-KE" dirty="0"/>
          </a:p>
        </p:txBody>
      </p:sp>
      <p:sp>
        <p:nvSpPr>
          <p:cNvPr id="4" name="Slide Number Placeholder 3"/>
          <p:cNvSpPr>
            <a:spLocks noGrp="1"/>
          </p:cNvSpPr>
          <p:nvPr>
            <p:ph type="sldNum" sz="quarter" idx="5"/>
          </p:nvPr>
        </p:nvSpPr>
        <p:spPr/>
        <p:txBody>
          <a:bodyPr/>
          <a:lstStyle/>
          <a:p>
            <a:fld id="{B2B4DCCC-D5EF-4E57-82E8-BF89ED99BCFF}" type="slidenum">
              <a:rPr lang="en-KE" smtClean="0"/>
              <a:t>10</a:t>
            </a:fld>
            <a:endParaRPr lang="en-KE"/>
          </a:p>
        </p:txBody>
      </p:sp>
    </p:spTree>
    <p:extLst>
      <p:ext uri="{BB962C8B-B14F-4D97-AF65-F5344CB8AC3E}">
        <p14:creationId xmlns:p14="http://schemas.microsoft.com/office/powerpoint/2010/main" val="1699428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7/27/2021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7/27/2021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7/27/2021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CBC4E-36A0-4F24-A1F0-023388015F05}"/>
              </a:ext>
            </a:extLst>
          </p:cNvPr>
          <p:cNvSpPr>
            <a:spLocks noGrp="1"/>
          </p:cNvSpPr>
          <p:nvPr>
            <p:ph type="ctrTitle"/>
          </p:nvPr>
        </p:nvSpPr>
        <p:spPr>
          <a:xfrm>
            <a:off x="1507067" y="1968285"/>
            <a:ext cx="7766936" cy="1460715"/>
          </a:xfrm>
        </p:spPr>
        <p:txBody>
          <a:bodyPr/>
          <a:lstStyle/>
          <a:p>
            <a:pPr algn="ctr"/>
            <a:r>
              <a:rPr lang="en-US" dirty="0"/>
              <a:t>Protectionism </a:t>
            </a:r>
            <a:endParaRPr lang="en-KE" dirty="0"/>
          </a:p>
        </p:txBody>
      </p:sp>
      <p:sp>
        <p:nvSpPr>
          <p:cNvPr id="3" name="Subtitle 2">
            <a:extLst>
              <a:ext uri="{FF2B5EF4-FFF2-40B4-BE49-F238E27FC236}">
                <a16:creationId xmlns:a16="http://schemas.microsoft.com/office/drawing/2014/main" id="{34C8E597-9E65-429F-9117-62CD7A25C660}"/>
              </a:ext>
            </a:extLst>
          </p:cNvPr>
          <p:cNvSpPr>
            <a:spLocks noGrp="1"/>
          </p:cNvSpPr>
          <p:nvPr>
            <p:ph type="subTitle" idx="1"/>
          </p:nvPr>
        </p:nvSpPr>
        <p:spPr>
          <a:xfrm>
            <a:off x="1507067" y="3554888"/>
            <a:ext cx="7766936" cy="1993505"/>
          </a:xfrm>
        </p:spPr>
        <p:txBody>
          <a:bodyPr>
            <a:noAutofit/>
          </a:bodyPr>
          <a:lstStyle/>
          <a:p>
            <a:pPr algn="ctr"/>
            <a:r>
              <a:rPr lang="en-US" sz="3600" dirty="0"/>
              <a:t>Student’s Name</a:t>
            </a:r>
          </a:p>
          <a:p>
            <a:pPr algn="ctr"/>
            <a:r>
              <a:rPr lang="en-US" sz="3600" dirty="0"/>
              <a:t>Institutional Affiliation </a:t>
            </a:r>
          </a:p>
          <a:p>
            <a:pPr algn="ctr"/>
            <a:r>
              <a:rPr lang="en-US" sz="3600" dirty="0"/>
              <a:t>Date </a:t>
            </a:r>
            <a:endParaRPr lang="en-KE" sz="3600" dirty="0"/>
          </a:p>
        </p:txBody>
      </p:sp>
    </p:spTree>
    <p:extLst>
      <p:ext uri="{BB962C8B-B14F-4D97-AF65-F5344CB8AC3E}">
        <p14:creationId xmlns:p14="http://schemas.microsoft.com/office/powerpoint/2010/main" val="1381127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FAB6C-1298-42C4-B012-9D96A8A5767C}"/>
              </a:ext>
            </a:extLst>
          </p:cNvPr>
          <p:cNvSpPr>
            <a:spLocks noGrp="1"/>
          </p:cNvSpPr>
          <p:nvPr>
            <p:ph type="title"/>
          </p:nvPr>
        </p:nvSpPr>
        <p:spPr/>
        <p:txBody>
          <a:bodyPr>
            <a:normAutofit fontScale="90000"/>
          </a:bodyPr>
          <a:lstStyle/>
          <a:p>
            <a:r>
              <a:rPr lang="en-US" dirty="0"/>
              <a:t>Disadvantages of protectionism</a:t>
            </a:r>
            <a:br>
              <a:rPr lang="en-US" dirty="0"/>
            </a:br>
            <a:r>
              <a:rPr lang="en-US" dirty="0"/>
              <a:t>Slows economic growth </a:t>
            </a:r>
            <a:br>
              <a:rPr lang="en-US" dirty="0"/>
            </a:br>
            <a:br>
              <a:rPr lang="en-US" dirty="0"/>
            </a:br>
            <a:endParaRPr lang="en-KE" dirty="0"/>
          </a:p>
        </p:txBody>
      </p:sp>
      <p:sp>
        <p:nvSpPr>
          <p:cNvPr id="3" name="Content Placeholder 2">
            <a:extLst>
              <a:ext uri="{FF2B5EF4-FFF2-40B4-BE49-F238E27FC236}">
                <a16:creationId xmlns:a16="http://schemas.microsoft.com/office/drawing/2014/main" id="{E251D8E9-3C47-41AC-8B99-D8129BD58B90}"/>
              </a:ext>
            </a:extLst>
          </p:cNvPr>
          <p:cNvSpPr>
            <a:spLocks noGrp="1"/>
          </p:cNvSpPr>
          <p:nvPr>
            <p:ph idx="1"/>
          </p:nvPr>
        </p:nvSpPr>
        <p:spPr/>
        <p:txBody>
          <a:bodyPr/>
          <a:lstStyle/>
          <a:p>
            <a:r>
              <a:rPr lang="en-US" dirty="0"/>
              <a:t>Protectionism slows economic growth since there are no new companies in a country that could spur economic growth.</a:t>
            </a:r>
          </a:p>
          <a:p>
            <a:r>
              <a:rPr lang="en-US" dirty="0"/>
              <a:t>A country remains isolated with no new inventions or ideas.</a:t>
            </a:r>
          </a:p>
          <a:p>
            <a:endParaRPr lang="en-KE" dirty="0"/>
          </a:p>
        </p:txBody>
      </p:sp>
    </p:spTree>
    <p:extLst>
      <p:ext uri="{BB962C8B-B14F-4D97-AF65-F5344CB8AC3E}">
        <p14:creationId xmlns:p14="http://schemas.microsoft.com/office/powerpoint/2010/main" val="2103744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A1DC7-14BA-41DE-8034-64731FA7C3E3}"/>
              </a:ext>
            </a:extLst>
          </p:cNvPr>
          <p:cNvSpPr>
            <a:spLocks noGrp="1"/>
          </p:cNvSpPr>
          <p:nvPr>
            <p:ph type="title"/>
          </p:nvPr>
        </p:nvSpPr>
        <p:spPr/>
        <p:txBody>
          <a:bodyPr/>
          <a:lstStyle/>
          <a:p>
            <a:r>
              <a:rPr lang="en-US" dirty="0"/>
              <a:t>It leads to increased prices of local goods</a:t>
            </a:r>
            <a:endParaRPr lang="en-KE" dirty="0"/>
          </a:p>
        </p:txBody>
      </p:sp>
      <p:sp>
        <p:nvSpPr>
          <p:cNvPr id="3" name="Content Placeholder 2">
            <a:extLst>
              <a:ext uri="{FF2B5EF4-FFF2-40B4-BE49-F238E27FC236}">
                <a16:creationId xmlns:a16="http://schemas.microsoft.com/office/drawing/2014/main" id="{4F511553-8464-43D7-9D4E-3F4A8954CA1A}"/>
              </a:ext>
            </a:extLst>
          </p:cNvPr>
          <p:cNvSpPr>
            <a:spLocks noGrp="1"/>
          </p:cNvSpPr>
          <p:nvPr>
            <p:ph idx="1"/>
          </p:nvPr>
        </p:nvSpPr>
        <p:spPr/>
        <p:txBody>
          <a:bodyPr/>
          <a:lstStyle/>
          <a:p>
            <a:r>
              <a:rPr lang="en-US" dirty="0"/>
              <a:t>Protectionism leads to increase in prices of local goods to the disadvantage of the consumer.</a:t>
            </a:r>
          </a:p>
          <a:p>
            <a:r>
              <a:rPr lang="en-US" dirty="0"/>
              <a:t>Since the local industries do not face competition, they may misuse this opportunity and raise the prices of products.</a:t>
            </a:r>
          </a:p>
          <a:p>
            <a:r>
              <a:rPr lang="en-US" dirty="0"/>
              <a:t>The consumer pays a lot of money because there are no other alternatives. </a:t>
            </a:r>
          </a:p>
          <a:p>
            <a:r>
              <a:rPr lang="en-US" dirty="0"/>
              <a:t>Protectionism also leads to economic isolation.</a:t>
            </a:r>
            <a:endParaRPr lang="en-KE" dirty="0"/>
          </a:p>
        </p:txBody>
      </p:sp>
    </p:spTree>
    <p:extLst>
      <p:ext uri="{BB962C8B-B14F-4D97-AF65-F5344CB8AC3E}">
        <p14:creationId xmlns:p14="http://schemas.microsoft.com/office/powerpoint/2010/main" val="974522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16C96-97BD-4D4F-BDA7-EA92BB22E807}"/>
              </a:ext>
            </a:extLst>
          </p:cNvPr>
          <p:cNvSpPr>
            <a:spLocks noGrp="1"/>
          </p:cNvSpPr>
          <p:nvPr>
            <p:ph type="title"/>
          </p:nvPr>
        </p:nvSpPr>
        <p:spPr/>
        <p:txBody>
          <a:bodyPr/>
          <a:lstStyle/>
          <a:p>
            <a:pPr algn="ctr"/>
            <a:r>
              <a:rPr lang="en-US" dirty="0"/>
              <a:t>References </a:t>
            </a:r>
            <a:endParaRPr lang="en-KE" dirty="0"/>
          </a:p>
        </p:txBody>
      </p:sp>
      <p:sp>
        <p:nvSpPr>
          <p:cNvPr id="3" name="Content Placeholder 2">
            <a:extLst>
              <a:ext uri="{FF2B5EF4-FFF2-40B4-BE49-F238E27FC236}">
                <a16:creationId xmlns:a16="http://schemas.microsoft.com/office/drawing/2014/main" id="{EDB31773-A725-49BF-9BE9-36E793D65E87}"/>
              </a:ext>
            </a:extLst>
          </p:cNvPr>
          <p:cNvSpPr>
            <a:spLocks noGrp="1"/>
          </p:cNvSpPr>
          <p:nvPr>
            <p:ph idx="1"/>
          </p:nvPr>
        </p:nvSpPr>
        <p:spPr/>
        <p:txBody>
          <a:bodyPr>
            <a:normAutofit lnSpcReduction="10000"/>
          </a:bodyPr>
          <a:lstStyle/>
          <a:p>
            <a:r>
              <a:rPr lang="en-US" dirty="0"/>
              <a:t>Demir, M. A., &amp; Sepli, A. (2017). The effects of protectionist policies on international trade. International Journal of Social Sciences, 3(2), 136-158. </a:t>
            </a:r>
          </a:p>
          <a:p>
            <a:r>
              <a:rPr lang="en-US" dirty="0" err="1"/>
              <a:t>Fouda</a:t>
            </a:r>
            <a:r>
              <a:rPr lang="en-US" dirty="0"/>
              <a:t>, R. A. N. (2012). Protectionism &amp; Free Trade: A Country's Glory or Doom?. International Journal of Trade, Economics, and Finance, 3(5), 351.</a:t>
            </a:r>
          </a:p>
          <a:p>
            <a:r>
              <a:rPr lang="en-US" dirty="0" err="1"/>
              <a:t>Fajgelbaum</a:t>
            </a:r>
            <a:r>
              <a:rPr lang="en-US" dirty="0"/>
              <a:t>, P. D., Goldberg, P. K., Kennedy, P. J., &amp; Khandelwal, A. K. (2020). The return to protectionism. The Quarterly Journal of Economics, 135(1), 1-55.</a:t>
            </a:r>
          </a:p>
          <a:p>
            <a:r>
              <a:rPr lang="en-US" dirty="0" err="1"/>
              <a:t>Ostry</a:t>
            </a:r>
            <a:r>
              <a:rPr lang="en-US" dirty="0"/>
              <a:t>, J. D. (2019). Why protectionism spells trouble for global economic growth. In International Trade Forum (No. 1, pp. 10-11). International Trade Centre.</a:t>
            </a:r>
          </a:p>
          <a:p>
            <a:r>
              <a:rPr lang="en-US" dirty="0"/>
              <a:t>Williams, N. (2019). The resilience of protectionism in US trade policy. BUL Rev., 99, 683.</a:t>
            </a:r>
          </a:p>
          <a:p>
            <a:endParaRPr lang="en-KE" dirty="0"/>
          </a:p>
        </p:txBody>
      </p:sp>
    </p:spTree>
    <p:extLst>
      <p:ext uri="{BB962C8B-B14F-4D97-AF65-F5344CB8AC3E}">
        <p14:creationId xmlns:p14="http://schemas.microsoft.com/office/powerpoint/2010/main" val="1677272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077CA-A96E-4AD6-AB19-4442B44775E8}"/>
              </a:ext>
            </a:extLst>
          </p:cNvPr>
          <p:cNvSpPr>
            <a:spLocks noGrp="1"/>
          </p:cNvSpPr>
          <p:nvPr>
            <p:ph type="title"/>
          </p:nvPr>
        </p:nvSpPr>
        <p:spPr/>
        <p:txBody>
          <a:bodyPr/>
          <a:lstStyle/>
          <a:p>
            <a:pPr algn="ctr"/>
            <a:r>
              <a:rPr lang="en-US" dirty="0"/>
              <a:t>Definition </a:t>
            </a:r>
            <a:endParaRPr lang="en-KE" dirty="0"/>
          </a:p>
        </p:txBody>
      </p:sp>
      <p:sp>
        <p:nvSpPr>
          <p:cNvPr id="3" name="Content Placeholder 2">
            <a:extLst>
              <a:ext uri="{FF2B5EF4-FFF2-40B4-BE49-F238E27FC236}">
                <a16:creationId xmlns:a16="http://schemas.microsoft.com/office/drawing/2014/main" id="{48B6C052-11A2-42D4-8822-311C018BD1BB}"/>
              </a:ext>
            </a:extLst>
          </p:cNvPr>
          <p:cNvSpPr>
            <a:spLocks noGrp="1"/>
          </p:cNvSpPr>
          <p:nvPr>
            <p:ph idx="1"/>
          </p:nvPr>
        </p:nvSpPr>
        <p:spPr/>
        <p:txBody>
          <a:bodyPr/>
          <a:lstStyle/>
          <a:p>
            <a:pPr>
              <a:lnSpc>
                <a:spcPct val="150000"/>
              </a:lnSpc>
            </a:pPr>
            <a:r>
              <a:rPr lang="en-US" dirty="0"/>
              <a:t>Protectionism is defined as policies imposed by governments aiming at restricting international trade to save and protect local industries (Demir &amp; Sepli, 2017).</a:t>
            </a:r>
          </a:p>
          <a:p>
            <a:pPr>
              <a:lnSpc>
                <a:spcPct val="150000"/>
              </a:lnSpc>
            </a:pPr>
            <a:r>
              <a:rPr lang="en-US" dirty="0"/>
              <a:t>The primary tools trade protectionism uses include the quotas, tariffs, subsidies, and currency manipulation. </a:t>
            </a:r>
          </a:p>
          <a:p>
            <a:pPr>
              <a:lnSpc>
                <a:spcPct val="150000"/>
              </a:lnSpc>
            </a:pPr>
            <a:r>
              <a:rPr lang="en-US" dirty="0"/>
              <a:t>Governments raise the prices of imported commodities and making them more expensive than locally produced products. </a:t>
            </a:r>
          </a:p>
          <a:p>
            <a:endParaRPr lang="en-KE" dirty="0"/>
          </a:p>
        </p:txBody>
      </p:sp>
    </p:spTree>
    <p:extLst>
      <p:ext uri="{BB962C8B-B14F-4D97-AF65-F5344CB8AC3E}">
        <p14:creationId xmlns:p14="http://schemas.microsoft.com/office/powerpoint/2010/main" val="4239078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48CB5-E3FD-4E5B-B8D8-23FB4BAF95C3}"/>
              </a:ext>
            </a:extLst>
          </p:cNvPr>
          <p:cNvSpPr>
            <a:spLocks noGrp="1"/>
          </p:cNvSpPr>
          <p:nvPr>
            <p:ph type="title"/>
          </p:nvPr>
        </p:nvSpPr>
        <p:spPr/>
        <p:txBody>
          <a:bodyPr/>
          <a:lstStyle/>
          <a:p>
            <a:pPr algn="ctr"/>
            <a:r>
              <a:rPr lang="en-US" dirty="0"/>
              <a:t>History of protectionism</a:t>
            </a:r>
            <a:endParaRPr lang="en-KE" dirty="0"/>
          </a:p>
        </p:txBody>
      </p:sp>
      <p:sp>
        <p:nvSpPr>
          <p:cNvPr id="3" name="Content Placeholder 2">
            <a:extLst>
              <a:ext uri="{FF2B5EF4-FFF2-40B4-BE49-F238E27FC236}">
                <a16:creationId xmlns:a16="http://schemas.microsoft.com/office/drawing/2014/main" id="{875473D6-8BC9-44FA-AE7B-BEB7F1E9E745}"/>
              </a:ext>
            </a:extLst>
          </p:cNvPr>
          <p:cNvSpPr>
            <a:spLocks noGrp="1"/>
          </p:cNvSpPr>
          <p:nvPr>
            <p:ph idx="1"/>
          </p:nvPr>
        </p:nvSpPr>
        <p:spPr/>
        <p:txBody>
          <a:bodyPr/>
          <a:lstStyle/>
          <a:p>
            <a:pPr>
              <a:lnSpc>
                <a:spcPct val="150000"/>
              </a:lnSpc>
            </a:pPr>
            <a:r>
              <a:rPr lang="en-US" dirty="0"/>
              <a:t>Protectionism was facilitated by wars and economic depressions as peace and prosperity encouraged free trade. </a:t>
            </a:r>
          </a:p>
          <a:p>
            <a:pPr>
              <a:lnSpc>
                <a:spcPct val="150000"/>
              </a:lnSpc>
            </a:pPr>
            <a:r>
              <a:rPr lang="en-US" dirty="0"/>
              <a:t>The United States embraced protectionism, and enacted tariffs that reached their highest levels in the 1820s and also during the Great Depression (Williams, 2019).</a:t>
            </a:r>
          </a:p>
          <a:p>
            <a:pPr>
              <a:lnSpc>
                <a:spcPct val="150000"/>
              </a:lnSpc>
            </a:pPr>
            <a:r>
              <a:rPr lang="en-US" dirty="0"/>
              <a:t>Today, different governments impose tariffs and quotas depending on the prevailing economic conditions. </a:t>
            </a:r>
          </a:p>
          <a:p>
            <a:endParaRPr lang="en-KE" dirty="0"/>
          </a:p>
        </p:txBody>
      </p:sp>
    </p:spTree>
    <p:extLst>
      <p:ext uri="{BB962C8B-B14F-4D97-AF65-F5344CB8AC3E}">
        <p14:creationId xmlns:p14="http://schemas.microsoft.com/office/powerpoint/2010/main" val="4124540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DC6F-D5F9-4F88-B4ED-A4598A642D13}"/>
              </a:ext>
            </a:extLst>
          </p:cNvPr>
          <p:cNvSpPr>
            <a:spLocks noGrp="1"/>
          </p:cNvSpPr>
          <p:nvPr>
            <p:ph type="title"/>
          </p:nvPr>
        </p:nvSpPr>
        <p:spPr/>
        <p:txBody>
          <a:bodyPr/>
          <a:lstStyle/>
          <a:p>
            <a:pPr algn="ctr"/>
            <a:r>
              <a:rPr lang="en-US" dirty="0"/>
              <a:t>Tools of Protectionism </a:t>
            </a:r>
            <a:br>
              <a:rPr lang="en-US" dirty="0"/>
            </a:br>
            <a:r>
              <a:rPr lang="en-US" dirty="0"/>
              <a:t>Tariffs</a:t>
            </a:r>
            <a:endParaRPr lang="en-KE" dirty="0"/>
          </a:p>
        </p:txBody>
      </p:sp>
      <p:sp>
        <p:nvSpPr>
          <p:cNvPr id="3" name="Content Placeholder 2">
            <a:extLst>
              <a:ext uri="{FF2B5EF4-FFF2-40B4-BE49-F238E27FC236}">
                <a16:creationId xmlns:a16="http://schemas.microsoft.com/office/drawing/2014/main" id="{5EF1822F-A494-4D19-95DC-F19DCF6EF5D5}"/>
              </a:ext>
            </a:extLst>
          </p:cNvPr>
          <p:cNvSpPr>
            <a:spLocks noGrp="1"/>
          </p:cNvSpPr>
          <p:nvPr>
            <p:ph sz="half" idx="1"/>
          </p:nvPr>
        </p:nvSpPr>
        <p:spPr/>
        <p:txBody>
          <a:bodyPr/>
          <a:lstStyle/>
          <a:p>
            <a:pPr>
              <a:lnSpc>
                <a:spcPct val="150000"/>
              </a:lnSpc>
            </a:pPr>
            <a:endParaRPr lang="en-US" dirty="0"/>
          </a:p>
          <a:p>
            <a:pPr>
              <a:lnSpc>
                <a:spcPct val="150000"/>
              </a:lnSpc>
            </a:pPr>
            <a:r>
              <a:rPr lang="en-US" dirty="0"/>
              <a:t>Tariffs are considered as the taxes or duties imposed on imports. </a:t>
            </a:r>
          </a:p>
          <a:p>
            <a:pPr>
              <a:lnSpc>
                <a:spcPct val="150000"/>
              </a:lnSpc>
            </a:pPr>
            <a:r>
              <a:rPr lang="en-US" dirty="0"/>
              <a:t>They aim at increasing the prices of imports in the domestic market hence reducing their demand (Demir &amp; Sepli, 2017). </a:t>
            </a:r>
          </a:p>
          <a:p>
            <a:endParaRPr lang="en-KE" dirty="0"/>
          </a:p>
        </p:txBody>
      </p:sp>
      <p:pic>
        <p:nvPicPr>
          <p:cNvPr id="6" name="Content Placeholder 5">
            <a:extLst>
              <a:ext uri="{FF2B5EF4-FFF2-40B4-BE49-F238E27FC236}">
                <a16:creationId xmlns:a16="http://schemas.microsoft.com/office/drawing/2014/main" id="{FD471D52-0C4A-4FCF-A712-8E90FA5C52F1}"/>
              </a:ext>
            </a:extLst>
          </p:cNvPr>
          <p:cNvPicPr>
            <a:picLocks noGrp="1" noChangeAspect="1"/>
          </p:cNvPicPr>
          <p:nvPr>
            <p:ph sz="half" idx="2"/>
          </p:nvPr>
        </p:nvPicPr>
        <p:blipFill>
          <a:blip r:embed="rId3"/>
          <a:stretch>
            <a:fillRect/>
          </a:stretch>
        </p:blipFill>
        <p:spPr>
          <a:xfrm>
            <a:off x="5279733" y="2577174"/>
            <a:ext cx="3804234" cy="3048264"/>
          </a:xfrm>
          <a:prstGeom prst="rect">
            <a:avLst/>
          </a:prstGeom>
        </p:spPr>
      </p:pic>
    </p:spTree>
    <p:extLst>
      <p:ext uri="{BB962C8B-B14F-4D97-AF65-F5344CB8AC3E}">
        <p14:creationId xmlns:p14="http://schemas.microsoft.com/office/powerpoint/2010/main" val="3966965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F7EA0-7FC8-4CDD-9F05-74AE576284C4}"/>
              </a:ext>
            </a:extLst>
          </p:cNvPr>
          <p:cNvSpPr>
            <a:spLocks noGrp="1"/>
          </p:cNvSpPr>
          <p:nvPr>
            <p:ph type="title"/>
          </p:nvPr>
        </p:nvSpPr>
        <p:spPr/>
        <p:txBody>
          <a:bodyPr/>
          <a:lstStyle/>
          <a:p>
            <a:pPr algn="ctr"/>
            <a:r>
              <a:rPr lang="en-US" dirty="0"/>
              <a:t>Quotas</a:t>
            </a:r>
            <a:endParaRPr lang="en-KE" dirty="0"/>
          </a:p>
        </p:txBody>
      </p:sp>
      <p:sp>
        <p:nvSpPr>
          <p:cNvPr id="3" name="Content Placeholder 2">
            <a:extLst>
              <a:ext uri="{FF2B5EF4-FFF2-40B4-BE49-F238E27FC236}">
                <a16:creationId xmlns:a16="http://schemas.microsoft.com/office/drawing/2014/main" id="{7D153D77-3EF5-40E5-9F0E-0C07176A5B66}"/>
              </a:ext>
            </a:extLst>
          </p:cNvPr>
          <p:cNvSpPr>
            <a:spLocks noGrp="1"/>
          </p:cNvSpPr>
          <p:nvPr>
            <p:ph idx="1"/>
          </p:nvPr>
        </p:nvSpPr>
        <p:spPr/>
        <p:txBody>
          <a:bodyPr/>
          <a:lstStyle/>
          <a:p>
            <a:pPr>
              <a:lnSpc>
                <a:spcPct val="150000"/>
              </a:lnSpc>
            </a:pPr>
            <a:r>
              <a:rPr lang="en-US" dirty="0"/>
              <a:t>Quotas are types of restrictions on certain volumes or quantities of imports for specific products or services over a particular period.</a:t>
            </a:r>
          </a:p>
          <a:p>
            <a:pPr>
              <a:lnSpc>
                <a:spcPct val="150000"/>
              </a:lnSpc>
            </a:pPr>
            <a:r>
              <a:rPr lang="en-US" dirty="0"/>
              <a:t>With quotas, only a certain quantity of goods can be exported to a certain country. </a:t>
            </a:r>
          </a:p>
          <a:p>
            <a:pPr>
              <a:lnSpc>
                <a:spcPct val="150000"/>
              </a:lnSpc>
            </a:pPr>
            <a:r>
              <a:rPr lang="en-US" dirty="0"/>
              <a:t>As a form of protectionism, quotas help to prevent dumping which normally happens when foreign producers decide to export their products at lower prices than the production costs.</a:t>
            </a:r>
            <a:endParaRPr lang="en-KE" dirty="0"/>
          </a:p>
        </p:txBody>
      </p:sp>
    </p:spTree>
    <p:extLst>
      <p:ext uri="{BB962C8B-B14F-4D97-AF65-F5344CB8AC3E}">
        <p14:creationId xmlns:p14="http://schemas.microsoft.com/office/powerpoint/2010/main" val="3451096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F746A-1DE7-423C-85EF-53C426350C25}"/>
              </a:ext>
            </a:extLst>
          </p:cNvPr>
          <p:cNvSpPr>
            <a:spLocks noGrp="1"/>
          </p:cNvSpPr>
          <p:nvPr>
            <p:ph type="title"/>
          </p:nvPr>
        </p:nvSpPr>
        <p:spPr/>
        <p:txBody>
          <a:bodyPr/>
          <a:lstStyle/>
          <a:p>
            <a:r>
              <a:rPr lang="en-US" dirty="0"/>
              <a:t>Government Subsidies </a:t>
            </a:r>
            <a:endParaRPr lang="en-KE" dirty="0"/>
          </a:p>
        </p:txBody>
      </p:sp>
      <p:sp>
        <p:nvSpPr>
          <p:cNvPr id="3" name="Content Placeholder 2">
            <a:extLst>
              <a:ext uri="{FF2B5EF4-FFF2-40B4-BE49-F238E27FC236}">
                <a16:creationId xmlns:a16="http://schemas.microsoft.com/office/drawing/2014/main" id="{4819BC0F-E8A9-48E9-9F30-56324E7AFC56}"/>
              </a:ext>
            </a:extLst>
          </p:cNvPr>
          <p:cNvSpPr>
            <a:spLocks noGrp="1"/>
          </p:cNvSpPr>
          <p:nvPr>
            <p:ph idx="1"/>
          </p:nvPr>
        </p:nvSpPr>
        <p:spPr/>
        <p:txBody>
          <a:bodyPr/>
          <a:lstStyle/>
          <a:p>
            <a:pPr>
              <a:lnSpc>
                <a:spcPct val="150000"/>
              </a:lnSpc>
            </a:pPr>
            <a:r>
              <a:rPr lang="en-US" dirty="0"/>
              <a:t>A government can subsidize the domestic industries as a way to protect and help them compete fairly in the global market. </a:t>
            </a:r>
          </a:p>
          <a:p>
            <a:pPr>
              <a:lnSpc>
                <a:spcPct val="150000"/>
              </a:lnSpc>
            </a:pPr>
            <a:r>
              <a:rPr lang="en-US" dirty="0"/>
              <a:t>This will ensure that foreign countries do not have a ground to operate. People will concentrate on buying the local products hence fending off foreign industries. </a:t>
            </a:r>
          </a:p>
          <a:p>
            <a:endParaRPr lang="en-KE" dirty="0"/>
          </a:p>
        </p:txBody>
      </p:sp>
    </p:spTree>
    <p:extLst>
      <p:ext uri="{BB962C8B-B14F-4D97-AF65-F5344CB8AC3E}">
        <p14:creationId xmlns:p14="http://schemas.microsoft.com/office/powerpoint/2010/main" val="1910044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B1668-E95F-40EC-B05D-50212F2870D4}"/>
              </a:ext>
            </a:extLst>
          </p:cNvPr>
          <p:cNvSpPr>
            <a:spLocks noGrp="1"/>
          </p:cNvSpPr>
          <p:nvPr>
            <p:ph type="title"/>
          </p:nvPr>
        </p:nvSpPr>
        <p:spPr/>
        <p:txBody>
          <a:bodyPr/>
          <a:lstStyle/>
          <a:p>
            <a:r>
              <a:rPr lang="en-US" dirty="0"/>
              <a:t>Currency manipulation</a:t>
            </a:r>
            <a:br>
              <a:rPr lang="en-US" dirty="0"/>
            </a:br>
            <a:endParaRPr lang="en-KE" dirty="0"/>
          </a:p>
        </p:txBody>
      </p:sp>
      <p:sp>
        <p:nvSpPr>
          <p:cNvPr id="3" name="Content Placeholder 2">
            <a:extLst>
              <a:ext uri="{FF2B5EF4-FFF2-40B4-BE49-F238E27FC236}">
                <a16:creationId xmlns:a16="http://schemas.microsoft.com/office/drawing/2014/main" id="{F1013D69-4BD9-4532-B713-2DC5AB84B8AF}"/>
              </a:ext>
            </a:extLst>
          </p:cNvPr>
          <p:cNvSpPr>
            <a:spLocks noGrp="1"/>
          </p:cNvSpPr>
          <p:nvPr>
            <p:ph idx="1"/>
          </p:nvPr>
        </p:nvSpPr>
        <p:spPr/>
        <p:txBody>
          <a:bodyPr/>
          <a:lstStyle/>
          <a:p>
            <a:pPr>
              <a:lnSpc>
                <a:spcPct val="150000"/>
              </a:lnSpc>
            </a:pPr>
            <a:r>
              <a:rPr lang="en-US" dirty="0"/>
              <a:t>Currency manipulation refers to the government deliberate attempt to lower its currency. Its aim is to make the exports cheaper and more competitive. </a:t>
            </a:r>
          </a:p>
          <a:p>
            <a:pPr>
              <a:lnSpc>
                <a:spcPct val="150000"/>
              </a:lnSpc>
            </a:pPr>
            <a:r>
              <a:rPr lang="en-US" dirty="0"/>
              <a:t>A government can lower the value of its currency by having a fixed exchange rate. A good example is China’s Yuan. </a:t>
            </a:r>
          </a:p>
          <a:p>
            <a:pPr>
              <a:lnSpc>
                <a:spcPct val="150000"/>
              </a:lnSpc>
            </a:pPr>
            <a:r>
              <a:rPr lang="en-US" dirty="0"/>
              <a:t>Also, a government can create much national debt that will have a similar effect.</a:t>
            </a:r>
            <a:endParaRPr lang="en-KE" dirty="0"/>
          </a:p>
        </p:txBody>
      </p:sp>
    </p:spTree>
    <p:extLst>
      <p:ext uri="{BB962C8B-B14F-4D97-AF65-F5344CB8AC3E}">
        <p14:creationId xmlns:p14="http://schemas.microsoft.com/office/powerpoint/2010/main" val="3128115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78260-A73B-4643-922F-1E09CD326CC2}"/>
              </a:ext>
            </a:extLst>
          </p:cNvPr>
          <p:cNvSpPr>
            <a:spLocks noGrp="1"/>
          </p:cNvSpPr>
          <p:nvPr>
            <p:ph type="title"/>
          </p:nvPr>
        </p:nvSpPr>
        <p:spPr/>
        <p:txBody>
          <a:bodyPr/>
          <a:lstStyle/>
          <a:p>
            <a:r>
              <a:rPr lang="en-US" dirty="0"/>
              <a:t>Advantages of Protectionism </a:t>
            </a:r>
            <a:br>
              <a:rPr lang="en-US" dirty="0"/>
            </a:br>
            <a:endParaRPr lang="en-KE" dirty="0"/>
          </a:p>
        </p:txBody>
      </p:sp>
      <p:sp>
        <p:nvSpPr>
          <p:cNvPr id="3" name="Content Placeholder 2">
            <a:extLst>
              <a:ext uri="{FF2B5EF4-FFF2-40B4-BE49-F238E27FC236}">
                <a16:creationId xmlns:a16="http://schemas.microsoft.com/office/drawing/2014/main" id="{7B215DC4-54A8-4CD5-BCA4-61E6D62ED634}"/>
              </a:ext>
            </a:extLst>
          </p:cNvPr>
          <p:cNvSpPr>
            <a:spLocks noGrp="1"/>
          </p:cNvSpPr>
          <p:nvPr>
            <p:ph idx="1"/>
          </p:nvPr>
        </p:nvSpPr>
        <p:spPr/>
        <p:txBody>
          <a:bodyPr/>
          <a:lstStyle/>
          <a:p>
            <a:pPr>
              <a:lnSpc>
                <a:spcPct val="150000"/>
              </a:lnSpc>
            </a:pPr>
            <a:r>
              <a:rPr lang="en-US" dirty="0"/>
              <a:t>Protects local and new industries from foreign competition and limits over-specialization.</a:t>
            </a:r>
          </a:p>
          <a:p>
            <a:pPr>
              <a:lnSpc>
                <a:spcPct val="150000"/>
              </a:lnSpc>
            </a:pPr>
            <a:r>
              <a:rPr lang="en-US" dirty="0"/>
              <a:t>With protectionism, governments are able to prevent foreign companies from competing unnecessarily with the local industries.</a:t>
            </a:r>
          </a:p>
          <a:p>
            <a:pPr>
              <a:lnSpc>
                <a:spcPct val="150000"/>
              </a:lnSpc>
            </a:pPr>
            <a:r>
              <a:rPr lang="en-US" dirty="0"/>
              <a:t>Thus, local industries can grow and expand because they are shielded from foreign companies. </a:t>
            </a:r>
          </a:p>
          <a:p>
            <a:pPr>
              <a:lnSpc>
                <a:spcPct val="150000"/>
              </a:lnSpc>
            </a:pPr>
            <a:r>
              <a:rPr lang="en-US" dirty="0"/>
              <a:t>This prevents collapsing of the local industries due to stiff competition brought by the foreign companies. </a:t>
            </a:r>
          </a:p>
          <a:p>
            <a:endParaRPr lang="en-US" dirty="0"/>
          </a:p>
          <a:p>
            <a:endParaRPr lang="en-KE" dirty="0"/>
          </a:p>
        </p:txBody>
      </p:sp>
    </p:spTree>
    <p:extLst>
      <p:ext uri="{BB962C8B-B14F-4D97-AF65-F5344CB8AC3E}">
        <p14:creationId xmlns:p14="http://schemas.microsoft.com/office/powerpoint/2010/main" val="2044226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5D8E7-3F5E-4825-AF10-CF1CDEEE70D0}"/>
              </a:ext>
            </a:extLst>
          </p:cNvPr>
          <p:cNvSpPr>
            <a:spLocks noGrp="1"/>
          </p:cNvSpPr>
          <p:nvPr>
            <p:ph type="title"/>
          </p:nvPr>
        </p:nvSpPr>
        <p:spPr/>
        <p:txBody>
          <a:bodyPr>
            <a:normAutofit fontScale="90000"/>
          </a:bodyPr>
          <a:lstStyle/>
          <a:p>
            <a:r>
              <a:rPr lang="en-US" dirty="0"/>
              <a:t>Protects declining companies and creates domestic job opportunities.</a:t>
            </a:r>
            <a:br>
              <a:rPr lang="en-US" dirty="0"/>
            </a:br>
            <a:endParaRPr lang="en-KE" dirty="0"/>
          </a:p>
        </p:txBody>
      </p:sp>
      <p:sp>
        <p:nvSpPr>
          <p:cNvPr id="3" name="Content Placeholder 2">
            <a:extLst>
              <a:ext uri="{FF2B5EF4-FFF2-40B4-BE49-F238E27FC236}">
                <a16:creationId xmlns:a16="http://schemas.microsoft.com/office/drawing/2014/main" id="{C3E5432D-397A-4CB0-B4BF-F1F3ABA57B74}"/>
              </a:ext>
            </a:extLst>
          </p:cNvPr>
          <p:cNvSpPr>
            <a:spLocks noGrp="1"/>
          </p:cNvSpPr>
          <p:nvPr>
            <p:ph idx="1"/>
          </p:nvPr>
        </p:nvSpPr>
        <p:spPr/>
        <p:txBody>
          <a:bodyPr/>
          <a:lstStyle/>
          <a:p>
            <a:pPr>
              <a:lnSpc>
                <a:spcPct val="150000"/>
              </a:lnSpc>
            </a:pPr>
            <a:r>
              <a:rPr lang="en-US" dirty="0"/>
              <a:t>Another advantage of protectionism is that it protects declining companies</a:t>
            </a:r>
          </a:p>
          <a:p>
            <a:pPr>
              <a:lnSpc>
                <a:spcPct val="150000"/>
              </a:lnSpc>
            </a:pPr>
            <a:r>
              <a:rPr lang="en-US" dirty="0"/>
              <a:t>It also lowers imports and creation of domestic job opportunities.</a:t>
            </a:r>
          </a:p>
          <a:p>
            <a:pPr>
              <a:lnSpc>
                <a:spcPct val="150000"/>
              </a:lnSpc>
            </a:pPr>
            <a:r>
              <a:rPr lang="en-US" dirty="0"/>
              <a:t>With protectionism, new industries are protected from foreign ones.</a:t>
            </a:r>
          </a:p>
          <a:p>
            <a:pPr>
              <a:lnSpc>
                <a:spcPct val="150000"/>
              </a:lnSpc>
            </a:pPr>
            <a:r>
              <a:rPr lang="en-US" dirty="0"/>
              <a:t>These industries are able to grow slowly and make profit. </a:t>
            </a:r>
          </a:p>
          <a:p>
            <a:pPr>
              <a:lnSpc>
                <a:spcPct val="150000"/>
              </a:lnSpc>
            </a:pPr>
            <a:r>
              <a:rPr lang="en-US" dirty="0"/>
              <a:t>Job opportunities are also created for the local people. </a:t>
            </a:r>
            <a:endParaRPr lang="en-KE" dirty="0"/>
          </a:p>
        </p:txBody>
      </p:sp>
    </p:spTree>
    <p:extLst>
      <p:ext uri="{BB962C8B-B14F-4D97-AF65-F5344CB8AC3E}">
        <p14:creationId xmlns:p14="http://schemas.microsoft.com/office/powerpoint/2010/main" val="319262300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36</TotalTime>
  <Words>1849</Words>
  <Application>Microsoft Office PowerPoint</Application>
  <PresentationFormat>Widescreen</PresentationFormat>
  <Paragraphs>76</Paragraphs>
  <Slides>12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Trebuchet MS</vt:lpstr>
      <vt:lpstr>Wingdings 3</vt:lpstr>
      <vt:lpstr>Facet</vt:lpstr>
      <vt:lpstr>Protectionism </vt:lpstr>
      <vt:lpstr>Definition </vt:lpstr>
      <vt:lpstr>History of protectionism</vt:lpstr>
      <vt:lpstr>Tools of Protectionism  Tariffs</vt:lpstr>
      <vt:lpstr>Quotas</vt:lpstr>
      <vt:lpstr>Government Subsidies </vt:lpstr>
      <vt:lpstr>Currency manipulation </vt:lpstr>
      <vt:lpstr>Advantages of Protectionism  </vt:lpstr>
      <vt:lpstr>Protects declining companies and creates domestic job opportunities. </vt:lpstr>
      <vt:lpstr>Disadvantages of protectionism Slows economic growth   </vt:lpstr>
      <vt:lpstr>It leads to increased prices of local goods</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Protectionism </dc:title>
  <dc:creator>user</dc:creator>
  <cp:lastModifiedBy>user</cp:lastModifiedBy>
  <cp:revision>13</cp:revision>
  <dcterms:created xsi:type="dcterms:W3CDTF">2021-07-27T19:32:25Z</dcterms:created>
  <dcterms:modified xsi:type="dcterms:W3CDTF">2021-07-27T20:08:26Z</dcterms:modified>
</cp:coreProperties>
</file>