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13"/>
  </p:notesMasterIdLst>
  <p:sldIdLst>
    <p:sldId id="256" r:id="rId2"/>
    <p:sldId id="270" r:id="rId3"/>
    <p:sldId id="257" r:id="rId4"/>
    <p:sldId id="258" r:id="rId5"/>
    <p:sldId id="259" r:id="rId6"/>
    <p:sldId id="260" r:id="rId7"/>
    <p:sldId id="261" r:id="rId8"/>
    <p:sldId id="262" r:id="rId9"/>
    <p:sldId id="263" r:id="rId10"/>
    <p:sldId id="264"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44" autoAdjust="0"/>
    <p:restoredTop sz="94799" autoAdjust="0"/>
  </p:normalViewPr>
  <p:slideViewPr>
    <p:cSldViewPr snapToGrid="0">
      <p:cViewPr varScale="1">
        <p:scale>
          <a:sx n="75" d="100"/>
          <a:sy n="75" d="100"/>
        </p:scale>
        <p:origin x="372" y="78"/>
      </p:cViewPr>
      <p:guideLst/>
    </p:cSldViewPr>
  </p:slideViewPr>
  <p:outlineViewPr>
    <p:cViewPr>
      <p:scale>
        <a:sx n="33" d="100"/>
        <a:sy n="33" d="100"/>
      </p:scale>
      <p:origin x="0" y="-61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B2DFA-8212-4026-A63C-DECCD1CC9260}" type="datetimeFigureOut">
              <a:rPr lang="en-US" smtClean="0"/>
              <a:t>18-May-19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19439E-6141-41E6-BAD5-69E470E57835}" type="slidenum">
              <a:rPr lang="en-US" smtClean="0"/>
              <a:t>‹#›</a:t>
            </a:fld>
            <a:endParaRPr lang="en-US"/>
          </a:p>
        </p:txBody>
      </p:sp>
    </p:spTree>
    <p:extLst>
      <p:ext uri="{BB962C8B-B14F-4D97-AF65-F5344CB8AC3E}">
        <p14:creationId xmlns:p14="http://schemas.microsoft.com/office/powerpoint/2010/main" val="314209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3</a:t>
            </a:fld>
            <a:endParaRPr lang="en-US"/>
          </a:p>
        </p:txBody>
      </p:sp>
    </p:spTree>
    <p:extLst>
      <p:ext uri="{BB962C8B-B14F-4D97-AF65-F5344CB8AC3E}">
        <p14:creationId xmlns:p14="http://schemas.microsoft.com/office/powerpoint/2010/main" val="3859220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4</a:t>
            </a:fld>
            <a:endParaRPr lang="en-US"/>
          </a:p>
        </p:txBody>
      </p:sp>
    </p:spTree>
    <p:extLst>
      <p:ext uri="{BB962C8B-B14F-4D97-AF65-F5344CB8AC3E}">
        <p14:creationId xmlns:p14="http://schemas.microsoft.com/office/powerpoint/2010/main" val="104009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5</a:t>
            </a:fld>
            <a:endParaRPr lang="en-US"/>
          </a:p>
        </p:txBody>
      </p:sp>
    </p:spTree>
    <p:extLst>
      <p:ext uri="{BB962C8B-B14F-4D97-AF65-F5344CB8AC3E}">
        <p14:creationId xmlns:p14="http://schemas.microsoft.com/office/powerpoint/2010/main" val="2381905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6</a:t>
            </a:fld>
            <a:endParaRPr lang="en-US"/>
          </a:p>
        </p:txBody>
      </p:sp>
    </p:spTree>
    <p:extLst>
      <p:ext uri="{BB962C8B-B14F-4D97-AF65-F5344CB8AC3E}">
        <p14:creationId xmlns:p14="http://schemas.microsoft.com/office/powerpoint/2010/main" val="4208291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7</a:t>
            </a:fld>
            <a:endParaRPr lang="en-US"/>
          </a:p>
        </p:txBody>
      </p:sp>
    </p:spTree>
    <p:extLst>
      <p:ext uri="{BB962C8B-B14F-4D97-AF65-F5344CB8AC3E}">
        <p14:creationId xmlns:p14="http://schemas.microsoft.com/office/powerpoint/2010/main" val="2332878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8</a:t>
            </a:fld>
            <a:endParaRPr lang="en-US"/>
          </a:p>
        </p:txBody>
      </p:sp>
    </p:spTree>
    <p:extLst>
      <p:ext uri="{BB962C8B-B14F-4D97-AF65-F5344CB8AC3E}">
        <p14:creationId xmlns:p14="http://schemas.microsoft.com/office/powerpoint/2010/main" val="541291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9</a:t>
            </a:fld>
            <a:endParaRPr lang="en-US"/>
          </a:p>
        </p:txBody>
      </p:sp>
    </p:spTree>
    <p:extLst>
      <p:ext uri="{BB962C8B-B14F-4D97-AF65-F5344CB8AC3E}">
        <p14:creationId xmlns:p14="http://schemas.microsoft.com/office/powerpoint/2010/main" val="1303498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10</a:t>
            </a:fld>
            <a:endParaRPr lang="en-US"/>
          </a:p>
        </p:txBody>
      </p:sp>
    </p:spTree>
    <p:extLst>
      <p:ext uri="{BB962C8B-B14F-4D97-AF65-F5344CB8AC3E}">
        <p14:creationId xmlns:p14="http://schemas.microsoft.com/office/powerpoint/2010/main" val="3710901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E14BD0F-0627-4989-BCB2-AB6F11C23CF9}" type="datetimeFigureOut">
              <a:rPr lang="en-US" smtClean="0"/>
              <a:t>18-May-19</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758563E2-339A-4824-A7AC-EC832A3940D5}"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17500530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18-May-19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942297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7E14BD0F-0627-4989-BCB2-AB6F11C23CF9}" type="datetimeFigureOut">
              <a:rPr lang="en-US" smtClean="0"/>
              <a:t>18-May-19</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5777499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E14BD0F-0627-4989-BCB2-AB6F11C23CF9}" type="datetimeFigureOut">
              <a:rPr lang="en-US" smtClean="0"/>
              <a:t>18-May-19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72831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E14BD0F-0627-4989-BCB2-AB6F11C23CF9}" type="datetimeFigureOut">
              <a:rPr lang="en-US" smtClean="0"/>
              <a:t>18-May-19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93351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E14BD0F-0627-4989-BCB2-AB6F11C23CF9}" type="datetimeFigureOut">
              <a:rPr lang="en-US" smtClean="0"/>
              <a:t>18-May-19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40747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14BD0F-0627-4989-BCB2-AB6F11C23CF9}" type="datetimeFigureOut">
              <a:rPr lang="en-US" smtClean="0"/>
              <a:t>18-May-19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011125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E14BD0F-0627-4989-BCB2-AB6F11C23CF9}" type="datetimeFigureOut">
              <a:rPr lang="en-US" smtClean="0"/>
              <a:t>18-May-19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35777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E14BD0F-0627-4989-BCB2-AB6F11C23CF9}" type="datetimeFigureOut">
              <a:rPr lang="en-US" smtClean="0"/>
              <a:t>18-May-19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85359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18-May-19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430222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18-May-19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102675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E14BD0F-0627-4989-BCB2-AB6F11C23CF9}" type="datetimeFigureOut">
              <a:rPr lang="en-US" smtClean="0"/>
              <a:t>18-May-19</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758563E2-339A-4824-A7AC-EC832A3940D5}"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8673965"/>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782053"/>
            <a:ext cx="9144000" cy="4475747"/>
          </a:xfrm>
        </p:spPr>
        <p:txBody>
          <a:bodyPr/>
          <a:lstStyle/>
          <a:p>
            <a:endParaRPr lang="en-US" dirty="0" smtClean="0"/>
          </a:p>
          <a:p>
            <a:endParaRPr lang="en-US" dirty="0"/>
          </a:p>
          <a:p>
            <a:endParaRPr lang="en-US" dirty="0" smtClean="0"/>
          </a:p>
          <a:p>
            <a:endParaRPr lang="en-US" dirty="0"/>
          </a:p>
          <a:p>
            <a:r>
              <a:rPr lang="en-US" dirty="0" smtClean="0">
                <a:solidFill>
                  <a:srgbClr val="FF0000"/>
                </a:solidFill>
              </a:rPr>
              <a:t>How To Get PTSD Service Connected </a:t>
            </a:r>
          </a:p>
          <a:p>
            <a:r>
              <a:rPr lang="en-US" dirty="0" smtClean="0"/>
              <a:t>Students Name</a:t>
            </a:r>
          </a:p>
          <a:p>
            <a:r>
              <a:rPr lang="en-US" dirty="0" smtClean="0"/>
              <a:t>University</a:t>
            </a:r>
            <a:endParaRPr lang="en-US" dirty="0"/>
          </a:p>
        </p:txBody>
      </p:sp>
    </p:spTree>
    <p:extLst>
      <p:ext uri="{BB962C8B-B14F-4D97-AF65-F5344CB8AC3E}">
        <p14:creationId xmlns:p14="http://schemas.microsoft.com/office/powerpoint/2010/main" val="3052384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98451" y="508000"/>
            <a:ext cx="8361229" cy="999067"/>
          </a:xfrm>
        </p:spPr>
        <p:txBody>
          <a:bodyPr/>
          <a:lstStyle/>
          <a:p>
            <a:r>
              <a:rPr lang="en-US" sz="6600" dirty="0" smtClean="0">
                <a:solidFill>
                  <a:srgbClr val="FF0000"/>
                </a:solidFill>
              </a:rPr>
              <a:t>Agenda</a:t>
            </a:r>
            <a:endParaRPr lang="en-US" sz="6600" dirty="0">
              <a:solidFill>
                <a:srgbClr val="FF0000"/>
              </a:solidFill>
            </a:endParaRPr>
          </a:p>
        </p:txBody>
      </p:sp>
      <p:sp>
        <p:nvSpPr>
          <p:cNvPr id="3" name="Subtitle 2"/>
          <p:cNvSpPr>
            <a:spLocks noGrp="1"/>
          </p:cNvSpPr>
          <p:nvPr>
            <p:ph type="subTitle" idx="1"/>
          </p:nvPr>
        </p:nvSpPr>
        <p:spPr>
          <a:xfrm>
            <a:off x="1270000" y="1337733"/>
            <a:ext cx="9618133" cy="4402667"/>
          </a:xfrm>
        </p:spPr>
        <p:txBody>
          <a:bodyPr/>
          <a:lstStyle/>
          <a:p>
            <a:pPr algn="l"/>
            <a:r>
              <a:rPr lang="en-US" dirty="0"/>
              <a:t>1</a:t>
            </a:r>
            <a:r>
              <a:rPr lang="en-US" dirty="0" smtClean="0"/>
              <a:t>. Introduction</a:t>
            </a:r>
          </a:p>
          <a:p>
            <a:pPr algn="l"/>
            <a:r>
              <a:rPr lang="en-US" dirty="0" smtClean="0"/>
              <a:t>2. Gross </a:t>
            </a:r>
            <a:r>
              <a:rPr lang="en-US" dirty="0"/>
              <a:t>impairment in thought processes or communication </a:t>
            </a:r>
            <a:endParaRPr lang="en-US" dirty="0" smtClean="0"/>
          </a:p>
          <a:p>
            <a:pPr algn="l"/>
            <a:r>
              <a:rPr lang="en-US" dirty="0" smtClean="0"/>
              <a:t>2</a:t>
            </a:r>
            <a:r>
              <a:rPr lang="en-US" dirty="0"/>
              <a:t>. Persistent delusions or hallucinations </a:t>
            </a:r>
            <a:endParaRPr lang="en-US" dirty="0" smtClean="0"/>
          </a:p>
          <a:p>
            <a:pPr algn="l"/>
            <a:r>
              <a:rPr lang="en-US" dirty="0" smtClean="0"/>
              <a:t>3</a:t>
            </a:r>
            <a:r>
              <a:rPr lang="en-US" dirty="0"/>
              <a:t>. Grossly inappropriate behavior </a:t>
            </a:r>
            <a:endParaRPr lang="en-US" dirty="0" smtClean="0"/>
          </a:p>
          <a:p>
            <a:pPr algn="l"/>
            <a:r>
              <a:rPr lang="en-US" dirty="0" smtClean="0"/>
              <a:t>4</a:t>
            </a:r>
            <a:r>
              <a:rPr lang="en-US" dirty="0"/>
              <a:t>. Persistent danger of hurting self or others </a:t>
            </a:r>
            <a:endParaRPr lang="en-US" dirty="0" smtClean="0"/>
          </a:p>
          <a:p>
            <a:pPr algn="l"/>
            <a:r>
              <a:rPr lang="en-US" dirty="0" smtClean="0"/>
              <a:t>5</a:t>
            </a:r>
            <a:r>
              <a:rPr lang="en-US" dirty="0"/>
              <a:t>. Intermittent inability to perform activities of daily living, such as maintenance of minimal personal hygiene </a:t>
            </a:r>
            <a:endParaRPr lang="en-US" dirty="0" smtClean="0"/>
          </a:p>
          <a:p>
            <a:pPr algn="l"/>
            <a:r>
              <a:rPr lang="en-US" dirty="0" smtClean="0"/>
              <a:t>6</a:t>
            </a:r>
            <a:r>
              <a:rPr lang="en-US" dirty="0"/>
              <a:t>. Disorientation to time or place </a:t>
            </a:r>
            <a:endParaRPr lang="en-US" dirty="0" smtClean="0"/>
          </a:p>
          <a:p>
            <a:pPr algn="l"/>
            <a:r>
              <a:rPr lang="en-US" dirty="0" smtClean="0"/>
              <a:t>7</a:t>
            </a:r>
            <a:r>
              <a:rPr lang="en-US" dirty="0"/>
              <a:t>. Memory loss for names of close relatives, own occupation, or own name</a:t>
            </a:r>
          </a:p>
        </p:txBody>
      </p:sp>
    </p:spTree>
    <p:extLst>
      <p:ext uri="{BB962C8B-B14F-4D97-AF65-F5344CB8AC3E}">
        <p14:creationId xmlns:p14="http://schemas.microsoft.com/office/powerpoint/2010/main" val="214061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20712"/>
          </a:xfrm>
        </p:spPr>
        <p:txBody>
          <a:bodyPr/>
          <a:lstStyle/>
          <a:p>
            <a:r>
              <a:rPr lang="en-US" sz="4800" dirty="0" smtClean="0">
                <a:solidFill>
                  <a:srgbClr val="FF0000"/>
                </a:solidFill>
              </a:rPr>
              <a:t>Introduction</a:t>
            </a:r>
            <a:endParaRPr lang="en-US" sz="4800" dirty="0">
              <a:solidFill>
                <a:srgbClr val="FF0000"/>
              </a:solidFill>
            </a:endParaRPr>
          </a:p>
        </p:txBody>
      </p:sp>
      <p:sp>
        <p:nvSpPr>
          <p:cNvPr id="3" name="Subtitle 2"/>
          <p:cNvSpPr>
            <a:spLocks noGrp="1"/>
          </p:cNvSpPr>
          <p:nvPr>
            <p:ph type="subTitle" idx="1"/>
          </p:nvPr>
        </p:nvSpPr>
        <p:spPr>
          <a:xfrm>
            <a:off x="1524000" y="1615991"/>
            <a:ext cx="9652000" cy="4148221"/>
          </a:xfrm>
        </p:spPr>
        <p:txBody>
          <a:bodyPr>
            <a:noAutofit/>
          </a:bodyPr>
          <a:lstStyle/>
          <a:p>
            <a:pPr marL="342900" indent="-342900" algn="l">
              <a:buFont typeface="Wingdings" panose="05000000000000000000" pitchFamily="2" charset="2"/>
              <a:buChar char="q"/>
            </a:pPr>
            <a:r>
              <a:rPr lang="en-US" sz="2400" dirty="0" smtClean="0"/>
              <a:t>Post-traumatic </a:t>
            </a:r>
            <a:r>
              <a:rPr lang="en-US" sz="2400" dirty="0"/>
              <a:t>stress disorder (PTSD) is a mental health condition that's triggered by a terrifying event — either experiencing it or witnessing it. </a:t>
            </a:r>
            <a:endParaRPr lang="en-US" sz="2400" dirty="0" smtClean="0"/>
          </a:p>
          <a:p>
            <a:pPr marL="342900" indent="-342900" algn="l">
              <a:buFont typeface="Wingdings" panose="05000000000000000000" pitchFamily="2" charset="2"/>
              <a:buChar char="q"/>
            </a:pPr>
            <a:r>
              <a:rPr lang="en-US" sz="2400" dirty="0" smtClean="0"/>
              <a:t>Symptoms </a:t>
            </a:r>
            <a:r>
              <a:rPr lang="en-US" sz="2400" dirty="0"/>
              <a:t>may include flashbacks, nightmares and severe anxiety, as well as uncontrollable </a:t>
            </a:r>
            <a:r>
              <a:rPr lang="en-US" sz="2400" dirty="0" smtClean="0"/>
              <a:t>thoughts </a:t>
            </a:r>
            <a:r>
              <a:rPr lang="en-US" sz="2400" dirty="0"/>
              <a:t>about the event</a:t>
            </a:r>
            <a:r>
              <a:rPr lang="en-US" sz="2400" dirty="0" smtClean="0"/>
              <a:t>. </a:t>
            </a:r>
          </a:p>
          <a:p>
            <a:pPr marL="457200" indent="-457200" algn="l">
              <a:buFont typeface="Wingdings" panose="05000000000000000000" pitchFamily="2" charset="2"/>
              <a:buChar char="q"/>
            </a:pPr>
            <a:r>
              <a:rPr lang="en-US" sz="2400" dirty="0" smtClean="0"/>
              <a:t>This presentation will focus on seven symptoms and what they means to Occupational </a:t>
            </a:r>
            <a:r>
              <a:rPr lang="en-US" sz="2400" dirty="0"/>
              <a:t>and social impairment, with deficiencies in most </a:t>
            </a:r>
            <a:r>
              <a:rPr lang="en-US" sz="2400" dirty="0" smtClean="0"/>
              <a:t>areas </a:t>
            </a:r>
            <a:r>
              <a:rPr lang="en-US" sz="2400" dirty="0"/>
              <a:t>such as work, school, family relations, judgment, thinking, or mood, </a:t>
            </a:r>
            <a:r>
              <a:rPr lang="en-US" sz="2400" dirty="0" smtClean="0"/>
              <a:t>and give an example an </a:t>
            </a:r>
            <a:r>
              <a:rPr lang="en-US" sz="2400" dirty="0"/>
              <a:t>example of </a:t>
            </a:r>
            <a:r>
              <a:rPr lang="en-US" sz="2400" dirty="0" smtClean="0"/>
              <a:t>each. </a:t>
            </a:r>
            <a:r>
              <a:rPr lang="en-US" sz="2400" dirty="0"/>
              <a:t> </a:t>
            </a:r>
            <a:r>
              <a:rPr lang="en-US" sz="2400" dirty="0" smtClean="0"/>
              <a:t> </a:t>
            </a:r>
            <a:endParaRPr lang="en-US" sz="2400" dirty="0"/>
          </a:p>
        </p:txBody>
      </p:sp>
    </p:spTree>
    <p:extLst>
      <p:ext uri="{BB962C8B-B14F-4D97-AF65-F5344CB8AC3E}">
        <p14:creationId xmlns:p14="http://schemas.microsoft.com/office/powerpoint/2010/main" val="6095916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75770"/>
          </a:xfrm>
        </p:spPr>
        <p:txBody>
          <a:bodyPr>
            <a:noAutofit/>
          </a:bodyPr>
          <a:lstStyle/>
          <a:p>
            <a:r>
              <a:rPr lang="en-US" sz="2400" dirty="0">
                <a:solidFill>
                  <a:srgbClr val="FF0000"/>
                </a:solidFill>
              </a:rPr>
              <a:t>1</a:t>
            </a:r>
            <a:r>
              <a:rPr lang="en-US" sz="2400" dirty="0" smtClean="0">
                <a:solidFill>
                  <a:srgbClr val="FF0000"/>
                </a:solidFill>
              </a:rPr>
              <a:t>. Gross </a:t>
            </a:r>
            <a:r>
              <a:rPr lang="en-US" sz="2400" dirty="0">
                <a:solidFill>
                  <a:srgbClr val="FF0000"/>
                </a:solidFill>
              </a:rPr>
              <a:t>impairment in thought processes or communication</a:t>
            </a:r>
          </a:p>
        </p:txBody>
      </p:sp>
      <p:sp>
        <p:nvSpPr>
          <p:cNvPr id="3" name="Subtitle 2"/>
          <p:cNvSpPr>
            <a:spLocks noGrp="1"/>
          </p:cNvSpPr>
          <p:nvPr>
            <p:ph type="subTitle" idx="1"/>
          </p:nvPr>
        </p:nvSpPr>
        <p:spPr>
          <a:xfrm>
            <a:off x="1524000" y="1998133"/>
            <a:ext cx="9144000" cy="4267200"/>
          </a:xfrm>
        </p:spPr>
        <p:txBody>
          <a:bodyPr>
            <a:normAutofit fontScale="85000" lnSpcReduction="10000"/>
          </a:bodyPr>
          <a:lstStyle/>
          <a:p>
            <a:pPr algn="l"/>
            <a:endParaRPr lang="en-US" dirty="0" smtClean="0"/>
          </a:p>
          <a:p>
            <a:pPr marL="342900" indent="-342900" algn="l">
              <a:buFont typeface="Wingdings" panose="05000000000000000000" pitchFamily="2" charset="2"/>
              <a:buChar char="q"/>
            </a:pPr>
            <a:r>
              <a:rPr lang="en-US" sz="2600" dirty="0"/>
              <a:t>Gross impairment is a term that refers to a person’s inability to effectively communicate or think clearly</a:t>
            </a:r>
            <a:r>
              <a:rPr lang="en-US" sz="2600" dirty="0" smtClean="0"/>
              <a:t>.</a:t>
            </a:r>
          </a:p>
          <a:p>
            <a:pPr marL="342900" indent="-342900" algn="l">
              <a:buFont typeface="Wingdings" panose="05000000000000000000" pitchFamily="2" charset="2"/>
              <a:buChar char="q"/>
            </a:pPr>
            <a:r>
              <a:rPr lang="en-US" sz="2600" dirty="0" smtClean="0"/>
              <a:t>It </a:t>
            </a:r>
            <a:r>
              <a:rPr lang="en-US" sz="2600" dirty="0"/>
              <a:t>is a symptom that often leads to a veteran being declared disabled and unable to work. </a:t>
            </a:r>
            <a:endParaRPr lang="en-US" sz="2600" dirty="0" smtClean="0"/>
          </a:p>
          <a:p>
            <a:pPr marL="342900" indent="-342900" algn="l">
              <a:buFont typeface="Wingdings" panose="05000000000000000000" pitchFamily="2" charset="2"/>
              <a:buChar char="q"/>
            </a:pPr>
            <a:r>
              <a:rPr lang="en-US" sz="2600" dirty="0" smtClean="0"/>
              <a:t>In </a:t>
            </a:r>
            <a:r>
              <a:rPr lang="en-US" sz="2600" dirty="0"/>
              <a:t>many cases, people suffering from gross impairment as a side effect of their psychiatric disorder receive a Total Disability rating based on Individual </a:t>
            </a:r>
            <a:r>
              <a:rPr lang="en-US" sz="2600" dirty="0" err="1"/>
              <a:t>Unemployability</a:t>
            </a:r>
            <a:r>
              <a:rPr lang="en-US" sz="2600" dirty="0"/>
              <a:t>, also known as</a:t>
            </a:r>
            <a:r>
              <a:rPr lang="en-US" sz="2600" dirty="0" smtClean="0"/>
              <a:t>,</a:t>
            </a:r>
            <a:r>
              <a:rPr lang="en-US" sz="2600" dirty="0"/>
              <a:t> </a:t>
            </a:r>
            <a:r>
              <a:rPr lang="en-US" sz="2600" dirty="0" smtClean="0"/>
              <a:t>TDIU</a:t>
            </a:r>
          </a:p>
          <a:p>
            <a:pPr marL="342900" indent="-342900" algn="l">
              <a:buFont typeface="Wingdings" panose="05000000000000000000" pitchFamily="2" charset="2"/>
              <a:buChar char="q"/>
            </a:pPr>
            <a:r>
              <a:rPr lang="en-US" sz="2600" dirty="0" smtClean="0"/>
              <a:t>For instance, you may find one talking of things you cannot comprehend like “come in my front of my back” instead of saying “come in front</a:t>
            </a:r>
            <a:r>
              <a:rPr lang="en-US" sz="2400" dirty="0" smtClean="0"/>
              <a:t>”</a:t>
            </a:r>
            <a:endParaRPr lang="en-US" sz="2400" dirty="0" smtClean="0"/>
          </a:p>
          <a:p>
            <a:pPr algn="l"/>
            <a:endParaRPr lang="en-US" dirty="0" smtClean="0"/>
          </a:p>
          <a:p>
            <a:pPr algn="l"/>
            <a:r>
              <a:rPr lang="en-US" dirty="0"/>
              <a:t> </a:t>
            </a:r>
          </a:p>
        </p:txBody>
      </p:sp>
    </p:spTree>
    <p:extLst>
      <p:ext uri="{BB962C8B-B14F-4D97-AF65-F5344CB8AC3E}">
        <p14:creationId xmlns:p14="http://schemas.microsoft.com/office/powerpoint/2010/main" val="3542051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4828"/>
            <a:ext cx="9144000" cy="610660"/>
          </a:xfrm>
        </p:spPr>
        <p:txBody>
          <a:bodyPr>
            <a:noAutofit/>
          </a:bodyPr>
          <a:lstStyle/>
          <a:p>
            <a:r>
              <a:rPr lang="en-US" sz="2400" dirty="0" smtClean="0">
                <a:solidFill>
                  <a:srgbClr val="FF0000"/>
                </a:solidFill>
              </a:rPr>
              <a:t>2. Persistent </a:t>
            </a:r>
            <a:r>
              <a:rPr lang="en-US" sz="2400" dirty="0">
                <a:solidFill>
                  <a:srgbClr val="FF0000"/>
                </a:solidFill>
              </a:rPr>
              <a:t>delusions or hallucinations</a:t>
            </a:r>
          </a:p>
        </p:txBody>
      </p:sp>
      <p:sp>
        <p:nvSpPr>
          <p:cNvPr id="3" name="Subtitle 2"/>
          <p:cNvSpPr>
            <a:spLocks noGrp="1"/>
          </p:cNvSpPr>
          <p:nvPr>
            <p:ph type="subTitle" idx="1"/>
          </p:nvPr>
        </p:nvSpPr>
        <p:spPr>
          <a:xfrm>
            <a:off x="1178982" y="1143528"/>
            <a:ext cx="9834033" cy="4989512"/>
          </a:xfrm>
        </p:spPr>
        <p:txBody>
          <a:bodyPr>
            <a:noAutofit/>
          </a:bodyPr>
          <a:lstStyle/>
          <a:p>
            <a:pPr marL="285750" indent="-285750" algn="l" fontAlgn="base">
              <a:buFont typeface="Wingdings" panose="05000000000000000000" pitchFamily="2" charset="2"/>
              <a:buChar char="q"/>
            </a:pPr>
            <a:r>
              <a:rPr lang="en-US" sz="2000" dirty="0" smtClean="0"/>
              <a:t>Delusions and Hallucinations are types of Positive </a:t>
            </a:r>
            <a:r>
              <a:rPr lang="en-US" sz="2000" dirty="0"/>
              <a:t>Psychotic Symptoms</a:t>
            </a:r>
          </a:p>
          <a:p>
            <a:pPr marL="285750" indent="-285750" algn="l" fontAlgn="base">
              <a:buFont typeface="Wingdings" panose="05000000000000000000" pitchFamily="2" charset="2"/>
              <a:buChar char="q"/>
            </a:pPr>
            <a:r>
              <a:rPr lang="en-US" sz="2000" dirty="0" smtClean="0"/>
              <a:t>Positive Psychotic Symptoms </a:t>
            </a:r>
            <a:r>
              <a:rPr lang="en-US" sz="2000" dirty="0"/>
              <a:t> are characterized by the presence of unusual feelings, thoughts, or behaviors. </a:t>
            </a:r>
            <a:endParaRPr lang="en-US" sz="2000" dirty="0" smtClean="0"/>
          </a:p>
          <a:p>
            <a:pPr marL="285750" indent="-285750" algn="l" fontAlgn="base">
              <a:buFont typeface="Wingdings" panose="05000000000000000000" pitchFamily="2" charset="2"/>
              <a:buChar char="q"/>
            </a:pPr>
            <a:r>
              <a:rPr lang="en-US" sz="2000" b="1" dirty="0" smtClean="0"/>
              <a:t>Hallucinations</a:t>
            </a:r>
            <a:r>
              <a:rPr lang="en-US" sz="2000" dirty="0"/>
              <a:t> refer to sensations of something that isn't really there. </a:t>
            </a:r>
            <a:endParaRPr lang="en-US" sz="2000" dirty="0" smtClean="0"/>
          </a:p>
          <a:p>
            <a:pPr marL="285750" indent="-285750" algn="l" fontAlgn="base">
              <a:buFont typeface="Wingdings" panose="05000000000000000000" pitchFamily="2" charset="2"/>
              <a:buChar char="q"/>
            </a:pPr>
            <a:r>
              <a:rPr lang="en-US" sz="2000" dirty="0"/>
              <a:t> </a:t>
            </a:r>
            <a:r>
              <a:rPr lang="en-US" sz="2000" dirty="0" smtClean="0"/>
              <a:t>    Types of Hallucinations includes: </a:t>
            </a:r>
          </a:p>
          <a:p>
            <a:pPr marL="1200150" lvl="2" indent="-285750" algn="l" fontAlgn="base">
              <a:buFont typeface="Wingdings" panose="05000000000000000000" pitchFamily="2" charset="2"/>
              <a:buChar char="q"/>
            </a:pPr>
            <a:r>
              <a:rPr lang="en-US" sz="1600" dirty="0" smtClean="0"/>
              <a:t>An auditory hallucination is an experience of hearing voices that aren't there. </a:t>
            </a:r>
          </a:p>
          <a:p>
            <a:pPr marL="1200150" lvl="2" indent="-285750" algn="l" fontAlgn="base">
              <a:buFont typeface="Wingdings" panose="05000000000000000000" pitchFamily="2" charset="2"/>
              <a:buChar char="q"/>
            </a:pPr>
            <a:r>
              <a:rPr lang="en-US" sz="1600" dirty="0" smtClean="0"/>
              <a:t>A visual hallucination would involve seeing something that isn't real. </a:t>
            </a:r>
          </a:p>
          <a:p>
            <a:pPr marL="1200150" lvl="2" indent="-285750" algn="l" fontAlgn="base">
              <a:buFont typeface="Wingdings" panose="05000000000000000000" pitchFamily="2" charset="2"/>
              <a:buChar char="q"/>
            </a:pPr>
            <a:r>
              <a:rPr lang="en-US" sz="1600" dirty="0" smtClean="0"/>
              <a:t>Tactile hallucinations occur when you feel something that isn't there. </a:t>
            </a:r>
          </a:p>
          <a:p>
            <a:pPr marL="1200150" lvl="2" indent="-285750" algn="l" fontAlgn="base">
              <a:buFont typeface="Wingdings" panose="05000000000000000000" pitchFamily="2" charset="2"/>
              <a:buChar char="q"/>
            </a:pPr>
            <a:r>
              <a:rPr lang="en-US" sz="1600" dirty="0" smtClean="0"/>
              <a:t>Olfactory and gustatory hallucinations involve the experience of smelling or tasting something that isn't present.</a:t>
            </a:r>
          </a:p>
          <a:p>
            <a:pPr marL="285750" indent="-285750" algn="l" fontAlgn="base">
              <a:buFont typeface="Wingdings" panose="05000000000000000000" pitchFamily="2" charset="2"/>
              <a:buChar char="q"/>
            </a:pPr>
            <a:r>
              <a:rPr lang="en-US" sz="2000" b="1" dirty="0" smtClean="0"/>
              <a:t>Delusions</a:t>
            </a:r>
            <a:r>
              <a:rPr lang="en-US" sz="2000" dirty="0"/>
              <a:t> are ideas that you believe are true despite the fact that they may be unlikely or odd. For example, you might believe that the CIA is spying on you or that aliens are controlling your behaviors or thoughts</a:t>
            </a:r>
            <a:r>
              <a:rPr lang="en-US" sz="2000" dirty="0" smtClean="0"/>
              <a:t>.</a:t>
            </a:r>
          </a:p>
          <a:p>
            <a:pPr marL="285750" indent="-285750" algn="l" fontAlgn="base">
              <a:buFont typeface="Wingdings" panose="05000000000000000000" pitchFamily="2" charset="2"/>
              <a:buChar char="q"/>
            </a:pPr>
            <a:r>
              <a:rPr lang="en-US" sz="2000" dirty="0" smtClean="0"/>
              <a:t>For example, you may find someone smiling all over sudden without any humor event running around or when one is so excited over nothing. </a:t>
            </a:r>
          </a:p>
          <a:p>
            <a:pPr marL="285750" indent="-285750" algn="l" fontAlgn="base">
              <a:buFont typeface="Wingdings" panose="05000000000000000000" pitchFamily="2" charset="2"/>
              <a:buChar char="q"/>
            </a:pPr>
            <a:endParaRPr lang="en-US" sz="2000" dirty="0"/>
          </a:p>
        </p:txBody>
      </p:sp>
    </p:spTree>
    <p:extLst>
      <p:ext uri="{BB962C8B-B14F-4D97-AF65-F5344CB8AC3E}">
        <p14:creationId xmlns:p14="http://schemas.microsoft.com/office/powerpoint/2010/main" val="340756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52688" y="880533"/>
            <a:ext cx="9144000" cy="762000"/>
          </a:xfrm>
        </p:spPr>
        <p:txBody>
          <a:bodyPr/>
          <a:lstStyle/>
          <a:p>
            <a:r>
              <a:rPr lang="en-US" sz="3600" dirty="0" smtClean="0">
                <a:solidFill>
                  <a:srgbClr val="FF0000"/>
                </a:solidFill>
              </a:rPr>
              <a:t>3. Grossly </a:t>
            </a:r>
            <a:r>
              <a:rPr lang="en-US" sz="3600" dirty="0">
                <a:solidFill>
                  <a:srgbClr val="FF0000"/>
                </a:solidFill>
              </a:rPr>
              <a:t>inappropriate behavior </a:t>
            </a:r>
          </a:p>
        </p:txBody>
      </p:sp>
      <p:sp>
        <p:nvSpPr>
          <p:cNvPr id="3" name="Subtitle 2"/>
          <p:cNvSpPr>
            <a:spLocks noGrp="1"/>
          </p:cNvSpPr>
          <p:nvPr>
            <p:ph type="subTitle" idx="1"/>
          </p:nvPr>
        </p:nvSpPr>
        <p:spPr>
          <a:xfrm>
            <a:off x="1371600" y="1642533"/>
            <a:ext cx="9127067" cy="4013201"/>
          </a:xfrm>
        </p:spPr>
        <p:txBody>
          <a:bodyPr>
            <a:normAutofit fontScale="92500" lnSpcReduction="20000"/>
          </a:bodyPr>
          <a:lstStyle/>
          <a:p>
            <a:pPr marL="342900" indent="-342900" algn="l">
              <a:buFont typeface="Wingdings" panose="05000000000000000000" pitchFamily="2" charset="2"/>
              <a:buChar char="q"/>
            </a:pPr>
            <a:r>
              <a:rPr lang="en-US" dirty="0" smtClean="0"/>
              <a:t>Total </a:t>
            </a:r>
            <a:r>
              <a:rPr lang="en-US" dirty="0"/>
              <a:t>occupational and social impairment, due to such symptoms </a:t>
            </a:r>
            <a:r>
              <a:rPr lang="en-US" dirty="0" smtClean="0"/>
              <a:t>as grossly </a:t>
            </a:r>
            <a:r>
              <a:rPr lang="en-US" dirty="0"/>
              <a:t>inappropriate </a:t>
            </a:r>
            <a:r>
              <a:rPr lang="en-US" dirty="0" smtClean="0"/>
              <a:t>behavior.</a:t>
            </a:r>
          </a:p>
          <a:p>
            <a:pPr marL="342900" indent="-342900" algn="l">
              <a:buFont typeface="Wingdings" panose="05000000000000000000" pitchFamily="2" charset="2"/>
              <a:buChar char="q"/>
            </a:pPr>
            <a:r>
              <a:rPr lang="en-US" dirty="0"/>
              <a:t>Behavior that is grossly Inappropriate, such as</a:t>
            </a:r>
            <a:r>
              <a:rPr lang="en-US" dirty="0" smtClean="0"/>
              <a:t>:</a:t>
            </a:r>
          </a:p>
          <a:p>
            <a:pPr marL="1714500" lvl="3" indent="-342900" algn="l">
              <a:buFont typeface="Wingdings" panose="05000000000000000000" pitchFamily="2" charset="2"/>
              <a:buChar char="ü"/>
            </a:pPr>
            <a:r>
              <a:rPr lang="en-US" sz="2000" dirty="0" smtClean="0"/>
              <a:t>walking </a:t>
            </a:r>
            <a:r>
              <a:rPr lang="en-US" sz="2000" dirty="0"/>
              <a:t>around naked in public</a:t>
            </a:r>
            <a:r>
              <a:rPr lang="en-US" sz="2000" dirty="0" smtClean="0"/>
              <a:t>,</a:t>
            </a:r>
          </a:p>
          <a:p>
            <a:pPr marL="1714500" lvl="3" indent="-342900" algn="l">
              <a:buFont typeface="Wingdings" panose="05000000000000000000" pitchFamily="2" charset="2"/>
              <a:buChar char="ü"/>
            </a:pPr>
            <a:r>
              <a:rPr lang="en-US" sz="2000" dirty="0" smtClean="0"/>
              <a:t>laughing </a:t>
            </a:r>
            <a:r>
              <a:rPr lang="en-US" sz="2000" dirty="0"/>
              <a:t>out loud during a deceased person's wake, </a:t>
            </a:r>
            <a:endParaRPr lang="en-US" sz="2000" dirty="0" smtClean="0"/>
          </a:p>
          <a:p>
            <a:pPr marL="1714500" lvl="3" indent="-342900" algn="l">
              <a:buFont typeface="Wingdings" panose="05000000000000000000" pitchFamily="2" charset="2"/>
              <a:buChar char="ü"/>
            </a:pPr>
            <a:r>
              <a:rPr lang="en-US" sz="2000" dirty="0" smtClean="0"/>
              <a:t>showing </a:t>
            </a:r>
            <a:r>
              <a:rPr lang="en-US" sz="2000" dirty="0"/>
              <a:t>up at work, not casual </a:t>
            </a:r>
            <a:endParaRPr lang="en-US" sz="2000" dirty="0" smtClean="0"/>
          </a:p>
          <a:p>
            <a:pPr marL="1714500" lvl="3" indent="-342900" algn="l">
              <a:buFont typeface="Wingdings" panose="05000000000000000000" pitchFamily="2" charset="2"/>
              <a:buChar char="ü"/>
            </a:pPr>
            <a:r>
              <a:rPr lang="en-US" sz="2000" dirty="0"/>
              <a:t>Not bathing or changing clothing for weeks or months </a:t>
            </a:r>
            <a:endParaRPr lang="en-US" sz="2000" dirty="0" smtClean="0"/>
          </a:p>
          <a:p>
            <a:pPr marL="342900" indent="-342900" algn="l">
              <a:buFont typeface="Wingdings" panose="05000000000000000000" pitchFamily="2" charset="2"/>
              <a:buChar char="q"/>
            </a:pPr>
            <a:r>
              <a:rPr lang="en-US" dirty="0" smtClean="0"/>
              <a:t>Extreme behavior may lead one to commit Suicide </a:t>
            </a:r>
            <a:r>
              <a:rPr lang="en-US" dirty="0"/>
              <a:t>or homicide attempt due voices or </a:t>
            </a:r>
            <a:r>
              <a:rPr lang="en-US" dirty="0" smtClean="0"/>
              <a:t>delusions. </a:t>
            </a:r>
            <a:endParaRPr lang="en-US" dirty="0" smtClean="0"/>
          </a:p>
          <a:p>
            <a:pPr marL="342900" indent="-342900" algn="l">
              <a:buFont typeface="Wingdings" panose="05000000000000000000" pitchFamily="2" charset="2"/>
              <a:buChar char="q"/>
            </a:pPr>
            <a:r>
              <a:rPr lang="en-US" dirty="0" smtClean="0"/>
              <a:t>An </a:t>
            </a:r>
            <a:r>
              <a:rPr lang="en-US" dirty="0"/>
              <a:t>e</a:t>
            </a:r>
            <a:r>
              <a:rPr lang="en-US" dirty="0" smtClean="0"/>
              <a:t>xample to illustrate this include a person wearing too many clothes some of which are of opposite gender, oversize or upside down. Also, one may make unwanted noise in place where silence is needed like in a meeting or in church.  </a:t>
            </a:r>
            <a:endParaRPr lang="en-US" dirty="0"/>
          </a:p>
        </p:txBody>
      </p:sp>
    </p:spTree>
    <p:extLst>
      <p:ext uri="{BB962C8B-B14F-4D97-AF65-F5344CB8AC3E}">
        <p14:creationId xmlns:p14="http://schemas.microsoft.com/office/powerpoint/2010/main" val="2986897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04837"/>
          </a:xfrm>
        </p:spPr>
        <p:txBody>
          <a:bodyPr>
            <a:noAutofit/>
          </a:bodyPr>
          <a:lstStyle/>
          <a:p>
            <a:pPr algn="l"/>
            <a:r>
              <a:rPr lang="en-US" sz="2800" dirty="0" smtClean="0">
                <a:solidFill>
                  <a:srgbClr val="FF0000"/>
                </a:solidFill>
              </a:rPr>
              <a:t>4. Persistent </a:t>
            </a:r>
            <a:r>
              <a:rPr lang="en-US" sz="2800" dirty="0">
                <a:solidFill>
                  <a:srgbClr val="FF0000"/>
                </a:solidFill>
              </a:rPr>
              <a:t>danger of hurting self or others </a:t>
            </a:r>
          </a:p>
        </p:txBody>
      </p:sp>
      <p:sp>
        <p:nvSpPr>
          <p:cNvPr id="3" name="Subtitle 2"/>
          <p:cNvSpPr>
            <a:spLocks noGrp="1"/>
          </p:cNvSpPr>
          <p:nvPr>
            <p:ph type="subTitle" idx="1"/>
          </p:nvPr>
        </p:nvSpPr>
        <p:spPr>
          <a:xfrm>
            <a:off x="1524000" y="1727200"/>
            <a:ext cx="9144000" cy="4419600"/>
          </a:xfrm>
        </p:spPr>
        <p:txBody>
          <a:bodyPr>
            <a:normAutofit lnSpcReduction="10000"/>
          </a:bodyPr>
          <a:lstStyle/>
          <a:p>
            <a:pPr algn="l"/>
            <a:r>
              <a:rPr lang="en-US" dirty="0" smtClean="0"/>
              <a:t>The PSTD affected person may experience Some </a:t>
            </a:r>
            <a:r>
              <a:rPr lang="en-US" dirty="0"/>
              <a:t>danger of hurting self or </a:t>
            </a:r>
            <a:r>
              <a:rPr lang="en-US" dirty="0" smtClean="0"/>
              <a:t>others</a:t>
            </a:r>
          </a:p>
          <a:p>
            <a:pPr algn="l"/>
            <a:r>
              <a:rPr lang="en-US" dirty="0" smtClean="0"/>
              <a:t>For example one may have </a:t>
            </a:r>
          </a:p>
          <a:p>
            <a:pPr marL="1257300" lvl="2" indent="-342900" algn="l">
              <a:buFont typeface="Wingdings" panose="05000000000000000000" pitchFamily="2" charset="2"/>
              <a:buChar char="ü"/>
            </a:pPr>
            <a:r>
              <a:rPr lang="en-US" sz="2400" dirty="0" smtClean="0"/>
              <a:t>suicide </a:t>
            </a:r>
            <a:r>
              <a:rPr lang="en-US" sz="2400" dirty="0"/>
              <a:t>attempts without clear expectation of death, </a:t>
            </a:r>
            <a:endParaRPr lang="en-US" sz="2400" dirty="0" smtClean="0"/>
          </a:p>
          <a:p>
            <a:pPr marL="1257300" lvl="2" indent="-342900" algn="l">
              <a:buFont typeface="Wingdings" panose="05000000000000000000" pitchFamily="2" charset="2"/>
              <a:buChar char="ü"/>
            </a:pPr>
            <a:r>
              <a:rPr lang="en-US" sz="2400" dirty="0" smtClean="0"/>
              <a:t>frequently </a:t>
            </a:r>
            <a:r>
              <a:rPr lang="en-US" sz="2400" dirty="0"/>
              <a:t>violent, </a:t>
            </a:r>
            <a:endParaRPr lang="en-US" sz="2400" dirty="0" smtClean="0"/>
          </a:p>
          <a:p>
            <a:pPr marL="1257300" lvl="2" indent="-342900" algn="l">
              <a:buFont typeface="Wingdings" panose="05000000000000000000" pitchFamily="2" charset="2"/>
              <a:buChar char="ü"/>
            </a:pPr>
            <a:r>
              <a:rPr lang="en-US" sz="2400" dirty="0" smtClean="0"/>
              <a:t>manic excitement </a:t>
            </a:r>
          </a:p>
          <a:p>
            <a:pPr marL="1257300" lvl="2" indent="-342900" algn="l">
              <a:buFont typeface="Wingdings" panose="05000000000000000000" pitchFamily="2" charset="2"/>
              <a:buChar char="ü"/>
            </a:pPr>
            <a:r>
              <a:rPr lang="en-US" sz="2400" dirty="0" smtClean="0"/>
              <a:t>OR </a:t>
            </a:r>
            <a:r>
              <a:rPr lang="en-US" sz="2400" dirty="0"/>
              <a:t>occasionally fails to maintain minimal personal hygiene </a:t>
            </a:r>
            <a:endParaRPr lang="en-US" sz="2400" dirty="0" smtClean="0"/>
          </a:p>
          <a:p>
            <a:pPr marL="1257300" lvl="2" indent="-342900" algn="l">
              <a:buFont typeface="Wingdings" panose="05000000000000000000" pitchFamily="2" charset="2"/>
              <a:buChar char="ü"/>
            </a:pPr>
            <a:r>
              <a:rPr lang="en-US" sz="2400" dirty="0" smtClean="0"/>
              <a:t>Some </a:t>
            </a:r>
            <a:r>
              <a:rPr lang="en-US" sz="2400" dirty="0" smtClean="0"/>
              <a:t>individuals may  </a:t>
            </a:r>
            <a:r>
              <a:rPr lang="en-US" sz="2400" dirty="0"/>
              <a:t>smears </a:t>
            </a:r>
            <a:r>
              <a:rPr lang="en-US" sz="2400" dirty="0" smtClean="0"/>
              <a:t>their faces with dirt or oil. </a:t>
            </a:r>
            <a:endParaRPr lang="en-US" sz="2400" dirty="0"/>
          </a:p>
          <a:p>
            <a:pPr lvl="2" algn="l"/>
            <a:r>
              <a:rPr lang="en-US" sz="2400" dirty="0" smtClean="0">
                <a:solidFill>
                  <a:srgbClr val="0070C0"/>
                </a:solidFill>
              </a:rPr>
              <a:t>An example for this is when one through stones or debris to someone else, or use a knife or crude weapon to hurt another person just because of small provocation. </a:t>
            </a:r>
          </a:p>
        </p:txBody>
      </p:sp>
    </p:spTree>
    <p:extLst>
      <p:ext uri="{BB962C8B-B14F-4D97-AF65-F5344CB8AC3E}">
        <p14:creationId xmlns:p14="http://schemas.microsoft.com/office/powerpoint/2010/main" val="1798110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2"/>
            <a:ext cx="9144000" cy="820737"/>
          </a:xfrm>
        </p:spPr>
        <p:txBody>
          <a:bodyPr>
            <a:noAutofit/>
          </a:bodyPr>
          <a:lstStyle/>
          <a:p>
            <a:pPr algn="l"/>
            <a:r>
              <a:rPr lang="en-US" sz="2400" cap="none" dirty="0" smtClean="0">
                <a:solidFill>
                  <a:srgbClr val="FF0000"/>
                </a:solidFill>
              </a:rPr>
              <a:t>5. Intermittent Inability To Perform Activities Of Daily Living, Such As Maintenance Of Minimal Personal Hygiene </a:t>
            </a:r>
            <a:endParaRPr lang="en-US" sz="2400" cap="none" dirty="0">
              <a:solidFill>
                <a:srgbClr val="FF0000"/>
              </a:solidFill>
            </a:endParaRPr>
          </a:p>
        </p:txBody>
      </p:sp>
      <p:sp>
        <p:nvSpPr>
          <p:cNvPr id="3" name="Subtitle 2"/>
          <p:cNvSpPr>
            <a:spLocks noGrp="1"/>
          </p:cNvSpPr>
          <p:nvPr>
            <p:ph type="subTitle" idx="1"/>
          </p:nvPr>
        </p:nvSpPr>
        <p:spPr>
          <a:xfrm>
            <a:off x="1524000" y="1943098"/>
            <a:ext cx="9144000" cy="4267201"/>
          </a:xfrm>
        </p:spPr>
        <p:txBody>
          <a:bodyPr>
            <a:normAutofit fontScale="92500"/>
          </a:bodyPr>
          <a:lstStyle/>
          <a:p>
            <a:pPr marL="342900" indent="-342900" algn="l">
              <a:buFont typeface="Wingdings" panose="05000000000000000000" pitchFamily="2" charset="2"/>
              <a:buChar char="q"/>
            </a:pPr>
            <a:r>
              <a:rPr lang="en-US" dirty="0"/>
              <a:t>Occupational and social impairment with occasional decrease in work efficiency and intermittent periods of inability to perform occupational </a:t>
            </a:r>
            <a:r>
              <a:rPr lang="en-US" dirty="0" smtClean="0"/>
              <a:t>tasks.</a:t>
            </a:r>
          </a:p>
          <a:p>
            <a:pPr marL="342900" indent="-342900" algn="l">
              <a:buFont typeface="Wingdings" panose="05000000000000000000" pitchFamily="2" charset="2"/>
              <a:buChar char="q"/>
            </a:pPr>
            <a:r>
              <a:rPr lang="en-US" dirty="0" smtClean="0"/>
              <a:t>Although one may generally </a:t>
            </a:r>
            <a:r>
              <a:rPr lang="en-US" dirty="0"/>
              <a:t>functioning satisfactorily, </a:t>
            </a:r>
            <a:r>
              <a:rPr lang="en-US" dirty="0" smtClean="0"/>
              <a:t>some get off </a:t>
            </a:r>
            <a:r>
              <a:rPr lang="en-US" dirty="0" smtClean="0"/>
              <a:t>with </a:t>
            </a:r>
            <a:r>
              <a:rPr lang="en-US" dirty="0"/>
              <a:t>routine behavior</a:t>
            </a:r>
            <a:r>
              <a:rPr lang="en-US" dirty="0" smtClean="0"/>
              <a:t>, like </a:t>
            </a:r>
            <a:r>
              <a:rPr lang="en-US" dirty="0"/>
              <a:t>self-care, and </a:t>
            </a:r>
            <a:r>
              <a:rPr lang="en-US" dirty="0" smtClean="0"/>
              <a:t>normal </a:t>
            </a:r>
            <a:r>
              <a:rPr lang="en-US" dirty="0" smtClean="0"/>
              <a:t>conversation may </a:t>
            </a:r>
            <a:r>
              <a:rPr lang="en-US" dirty="0" smtClean="0"/>
              <a:t>be impaired. </a:t>
            </a:r>
          </a:p>
          <a:p>
            <a:pPr marL="342900" indent="-342900" algn="l">
              <a:buFont typeface="Wingdings" panose="05000000000000000000" pitchFamily="2" charset="2"/>
              <a:buChar char="q"/>
            </a:pPr>
            <a:r>
              <a:rPr lang="en-US" dirty="0" smtClean="0"/>
              <a:t>This may due to </a:t>
            </a:r>
            <a:r>
              <a:rPr lang="en-US" dirty="0"/>
              <a:t>such symptoms as: </a:t>
            </a:r>
            <a:endParaRPr lang="en-US" dirty="0" smtClean="0"/>
          </a:p>
          <a:p>
            <a:pPr marL="1257300" lvl="2" indent="-342900" algn="l">
              <a:buFont typeface="Wingdings" panose="05000000000000000000" pitchFamily="2" charset="2"/>
              <a:buChar char="ü"/>
            </a:pPr>
            <a:r>
              <a:rPr lang="en-US" dirty="0" smtClean="0"/>
              <a:t>depressed </a:t>
            </a:r>
            <a:r>
              <a:rPr lang="en-US" dirty="0"/>
              <a:t>mood, </a:t>
            </a:r>
            <a:endParaRPr lang="en-US" dirty="0" smtClean="0"/>
          </a:p>
          <a:p>
            <a:pPr marL="1257300" lvl="2" indent="-342900" algn="l">
              <a:buFont typeface="Wingdings" panose="05000000000000000000" pitchFamily="2" charset="2"/>
              <a:buChar char="ü"/>
            </a:pPr>
            <a:r>
              <a:rPr lang="en-US" dirty="0" smtClean="0"/>
              <a:t>anxiety</a:t>
            </a:r>
            <a:r>
              <a:rPr lang="en-US" dirty="0"/>
              <a:t>, </a:t>
            </a:r>
            <a:endParaRPr lang="en-US" dirty="0" smtClean="0"/>
          </a:p>
          <a:p>
            <a:pPr marL="1257300" lvl="2" indent="-342900" algn="l">
              <a:buFont typeface="Wingdings" panose="05000000000000000000" pitchFamily="2" charset="2"/>
              <a:buChar char="ü"/>
            </a:pPr>
            <a:r>
              <a:rPr lang="en-US" dirty="0" smtClean="0"/>
              <a:t>suspiciousness</a:t>
            </a:r>
            <a:r>
              <a:rPr lang="en-US" dirty="0"/>
              <a:t>, </a:t>
            </a:r>
            <a:endParaRPr lang="en-US" dirty="0" smtClean="0"/>
          </a:p>
          <a:p>
            <a:pPr marL="1257300" lvl="2" indent="-342900" algn="l">
              <a:buFont typeface="Wingdings" panose="05000000000000000000" pitchFamily="2" charset="2"/>
              <a:buChar char="ü"/>
            </a:pPr>
            <a:r>
              <a:rPr lang="en-US" dirty="0" smtClean="0"/>
              <a:t>panic </a:t>
            </a:r>
            <a:r>
              <a:rPr lang="en-US" dirty="0"/>
              <a:t>attacks (weekly or less often), </a:t>
            </a:r>
            <a:endParaRPr lang="en-US" dirty="0" smtClean="0"/>
          </a:p>
          <a:p>
            <a:pPr marL="1257300" lvl="2" indent="-342900" algn="l">
              <a:buFont typeface="Wingdings" panose="05000000000000000000" pitchFamily="2" charset="2"/>
              <a:buChar char="ü"/>
            </a:pPr>
            <a:r>
              <a:rPr lang="en-US" dirty="0" smtClean="0"/>
              <a:t>chronic </a:t>
            </a:r>
            <a:r>
              <a:rPr lang="en-US" dirty="0"/>
              <a:t>sleep </a:t>
            </a:r>
            <a:r>
              <a:rPr lang="en-US" dirty="0" smtClean="0"/>
              <a:t>impairment</a:t>
            </a:r>
          </a:p>
          <a:p>
            <a:pPr lvl="2" algn="l"/>
            <a:r>
              <a:rPr lang="en-US" b="1" dirty="0" smtClean="0">
                <a:solidFill>
                  <a:srgbClr val="FF0000"/>
                </a:solidFill>
              </a:rPr>
              <a:t> For example a person may fail to take a shower or clean the utensils in the kitchen</a:t>
            </a:r>
          </a:p>
        </p:txBody>
      </p:sp>
    </p:spTree>
    <p:extLst>
      <p:ext uri="{BB962C8B-B14F-4D97-AF65-F5344CB8AC3E}">
        <p14:creationId xmlns:p14="http://schemas.microsoft.com/office/powerpoint/2010/main" val="11370138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520700"/>
          </a:xfrm>
        </p:spPr>
        <p:txBody>
          <a:bodyPr/>
          <a:lstStyle/>
          <a:p>
            <a:pPr algn="l"/>
            <a:r>
              <a:rPr lang="en-US" sz="3200" dirty="0" smtClean="0">
                <a:solidFill>
                  <a:srgbClr val="FF0000"/>
                </a:solidFill>
              </a:rPr>
              <a:t>6. Disorientation </a:t>
            </a:r>
            <a:r>
              <a:rPr lang="en-US" sz="3200" dirty="0">
                <a:solidFill>
                  <a:srgbClr val="FF0000"/>
                </a:solidFill>
              </a:rPr>
              <a:t>to time or place </a:t>
            </a:r>
          </a:p>
        </p:txBody>
      </p:sp>
      <p:sp>
        <p:nvSpPr>
          <p:cNvPr id="3" name="Subtitle 2"/>
          <p:cNvSpPr>
            <a:spLocks noGrp="1"/>
          </p:cNvSpPr>
          <p:nvPr>
            <p:ph type="subTitle" idx="1"/>
          </p:nvPr>
        </p:nvSpPr>
        <p:spPr>
          <a:xfrm>
            <a:off x="1337733" y="2048933"/>
            <a:ext cx="9330267" cy="3937530"/>
          </a:xfrm>
        </p:spPr>
        <p:txBody>
          <a:bodyPr>
            <a:noAutofit/>
          </a:bodyPr>
          <a:lstStyle/>
          <a:p>
            <a:pPr marL="457200" indent="-457200" algn="l">
              <a:buFont typeface="Wingdings" panose="05000000000000000000" pitchFamily="2" charset="2"/>
              <a:buChar char="q"/>
            </a:pPr>
            <a:r>
              <a:rPr lang="en-US" sz="2400" dirty="0"/>
              <a:t>Occupational and social impairment </a:t>
            </a:r>
            <a:r>
              <a:rPr lang="en-US" sz="2400" dirty="0" smtClean="0"/>
              <a:t>may involve disorientation to time and places</a:t>
            </a:r>
          </a:p>
          <a:p>
            <a:pPr marL="457200" indent="-457200" algn="l">
              <a:buFont typeface="Wingdings" panose="05000000000000000000" pitchFamily="2" charset="2"/>
              <a:buChar char="q"/>
            </a:pPr>
            <a:r>
              <a:rPr lang="en-US" sz="2400" dirty="0" smtClean="0"/>
              <a:t>Disorientation </a:t>
            </a:r>
            <a:r>
              <a:rPr lang="en-US" sz="2400" dirty="0"/>
              <a:t>is when you cannot seem to focus on the time, place or activities that are happening at the current moment</a:t>
            </a:r>
            <a:r>
              <a:rPr lang="en-US" sz="2400" dirty="0" smtClean="0"/>
              <a:t>.</a:t>
            </a:r>
          </a:p>
          <a:p>
            <a:pPr marL="457200" indent="-457200" algn="l">
              <a:buFont typeface="Wingdings" panose="05000000000000000000" pitchFamily="2" charset="2"/>
              <a:buChar char="q"/>
            </a:pPr>
            <a:r>
              <a:rPr lang="en-US" sz="2400" dirty="0" smtClean="0"/>
              <a:t>For example, a </a:t>
            </a:r>
            <a:r>
              <a:rPr lang="en-US" sz="2400" dirty="0"/>
              <a:t>person is said to be disoriented when they seem at a loss for what's going on, often with considerable confusion</a:t>
            </a:r>
            <a:r>
              <a:rPr lang="en-US" sz="2400" dirty="0" smtClean="0"/>
              <a:t>.</a:t>
            </a:r>
          </a:p>
          <a:p>
            <a:pPr marL="457200" indent="-457200" algn="l">
              <a:buFont typeface="Wingdings" panose="05000000000000000000" pitchFamily="2" charset="2"/>
              <a:buChar char="q"/>
            </a:pPr>
            <a:r>
              <a:rPr lang="en-US" sz="2400" dirty="0"/>
              <a:t>It's common for those with intense stress and anxiety to suddenly feel completely disoriented as that anxiety takes over.</a:t>
            </a:r>
            <a:endParaRPr lang="en-US" sz="2400" dirty="0" smtClean="0"/>
          </a:p>
        </p:txBody>
      </p:sp>
    </p:spTree>
    <p:extLst>
      <p:ext uri="{BB962C8B-B14F-4D97-AF65-F5344CB8AC3E}">
        <p14:creationId xmlns:p14="http://schemas.microsoft.com/office/powerpoint/2010/main" val="3628688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0770" y="1207031"/>
            <a:ext cx="10219267" cy="621770"/>
          </a:xfrm>
        </p:spPr>
        <p:txBody>
          <a:bodyPr/>
          <a:lstStyle/>
          <a:p>
            <a:pPr algn="l"/>
            <a:r>
              <a:rPr lang="en-US" sz="2400" cap="none" dirty="0" smtClean="0">
                <a:solidFill>
                  <a:srgbClr val="FF0000"/>
                </a:solidFill>
              </a:rPr>
              <a:t>7. Memory Loss For Names Of Close Relatives, Own Occupation, Or Own Name</a:t>
            </a:r>
            <a:endParaRPr lang="en-US" sz="2400" cap="none" dirty="0">
              <a:solidFill>
                <a:srgbClr val="FF0000"/>
              </a:solidFill>
            </a:endParaRPr>
          </a:p>
        </p:txBody>
      </p:sp>
      <p:sp>
        <p:nvSpPr>
          <p:cNvPr id="3" name="Subtitle 2"/>
          <p:cNvSpPr>
            <a:spLocks noGrp="1"/>
          </p:cNvSpPr>
          <p:nvPr>
            <p:ph type="subTitle" idx="1"/>
          </p:nvPr>
        </p:nvSpPr>
        <p:spPr>
          <a:xfrm>
            <a:off x="1210733" y="1828800"/>
            <a:ext cx="9770534" cy="4152899"/>
          </a:xfrm>
        </p:spPr>
        <p:txBody>
          <a:bodyPr>
            <a:normAutofit lnSpcReduction="10000"/>
          </a:bodyPr>
          <a:lstStyle/>
          <a:p>
            <a:pPr marL="342900" indent="-342900" algn="l">
              <a:buFont typeface="Wingdings" panose="05000000000000000000" pitchFamily="2" charset="2"/>
              <a:buChar char="q"/>
            </a:pPr>
            <a:r>
              <a:rPr lang="en-US" sz="2400" dirty="0" smtClean="0"/>
              <a:t>Occupational and Social impairment on this symptoms fall under 100 % VA general rating of mental Disorder. </a:t>
            </a:r>
          </a:p>
          <a:p>
            <a:pPr marL="342900" indent="-342900" algn="l">
              <a:buFont typeface="Wingdings" panose="05000000000000000000" pitchFamily="2" charset="2"/>
              <a:buChar char="q"/>
            </a:pPr>
            <a:r>
              <a:rPr lang="en-US" sz="2400" dirty="0" smtClean="0"/>
              <a:t>The loss of memory to a point of forgetting the names of people close to you, for close </a:t>
            </a:r>
            <a:r>
              <a:rPr lang="en-US" sz="2400" dirty="0"/>
              <a:t>relatives, own occupation, or own </a:t>
            </a:r>
            <a:r>
              <a:rPr lang="en-US" sz="2400" dirty="0" smtClean="0"/>
              <a:t>name indicates high level PSTD in a person.</a:t>
            </a:r>
          </a:p>
          <a:p>
            <a:pPr marL="342900" indent="-342900" algn="l">
              <a:buFont typeface="Wingdings" panose="05000000000000000000" pitchFamily="2" charset="2"/>
              <a:buChar char="q"/>
            </a:pPr>
            <a:r>
              <a:rPr lang="en-US" sz="2400" dirty="0" smtClean="0"/>
              <a:t>Other behavior associated to this include </a:t>
            </a:r>
            <a:r>
              <a:rPr lang="en-US" sz="2400" dirty="0"/>
              <a:t>difficulty in understanding complex </a:t>
            </a:r>
            <a:r>
              <a:rPr lang="en-US" sz="2400" dirty="0" smtClean="0"/>
              <a:t>commands</a:t>
            </a:r>
          </a:p>
          <a:p>
            <a:pPr marL="342900" indent="-342900" algn="l">
              <a:buFont typeface="Wingdings" panose="05000000000000000000" pitchFamily="2" charset="2"/>
              <a:buChar char="q"/>
            </a:pPr>
            <a:r>
              <a:rPr lang="en-US" sz="2400" dirty="0" smtClean="0"/>
              <a:t>An example for this is a case where an individual confuses the name of his wife to </a:t>
            </a:r>
            <a:r>
              <a:rPr lang="en-US" sz="2800" dirty="0" smtClean="0"/>
              <a:t>that of a former girlfriend and this may lead to quarrel in the house. </a:t>
            </a:r>
            <a:endParaRPr lang="en-US" sz="2800" dirty="0"/>
          </a:p>
        </p:txBody>
      </p:sp>
    </p:spTree>
    <p:extLst>
      <p:ext uri="{BB962C8B-B14F-4D97-AF65-F5344CB8AC3E}">
        <p14:creationId xmlns:p14="http://schemas.microsoft.com/office/powerpoint/2010/main" val="9231247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384" y="212066"/>
            <a:ext cx="8361229" cy="683813"/>
          </a:xfrm>
        </p:spPr>
        <p:txBody>
          <a:bodyPr/>
          <a:lstStyle/>
          <a:p>
            <a:r>
              <a:rPr lang="en-US" sz="4400" dirty="0" smtClean="0">
                <a:solidFill>
                  <a:srgbClr val="FF0000"/>
                </a:solidFill>
              </a:rPr>
              <a:t>References</a:t>
            </a:r>
            <a:endParaRPr lang="en-US" sz="4400" dirty="0">
              <a:solidFill>
                <a:srgbClr val="FF0000"/>
              </a:solidFill>
            </a:endParaRPr>
          </a:p>
        </p:txBody>
      </p:sp>
      <p:sp>
        <p:nvSpPr>
          <p:cNvPr id="3" name="Subtitle 2"/>
          <p:cNvSpPr>
            <a:spLocks noGrp="1"/>
          </p:cNvSpPr>
          <p:nvPr>
            <p:ph type="subTitle" idx="1"/>
          </p:nvPr>
        </p:nvSpPr>
        <p:spPr>
          <a:xfrm>
            <a:off x="1354665" y="1176867"/>
            <a:ext cx="9482665" cy="4781021"/>
          </a:xfrm>
        </p:spPr>
        <p:txBody>
          <a:bodyPr>
            <a:noAutofit/>
          </a:bodyPr>
          <a:lstStyle/>
          <a:p>
            <a:pPr algn="l"/>
            <a:r>
              <a:rPr lang="en-US" sz="1800" dirty="0" smtClean="0"/>
              <a:t>Bisson</a:t>
            </a:r>
            <a:r>
              <a:rPr lang="en-US" sz="1800" dirty="0"/>
              <a:t>, J. I., Roberts, N. P., Andrew, M., Cooper, R., &amp; Lewis, C. (2013). Psychological therapies </a:t>
            </a:r>
            <a:r>
              <a:rPr lang="en-US" sz="1800" dirty="0" smtClean="0"/>
              <a:t>	for </a:t>
            </a:r>
            <a:r>
              <a:rPr lang="en-US" sz="1800" dirty="0"/>
              <a:t>chronic </a:t>
            </a:r>
            <a:r>
              <a:rPr lang="en-US" sz="1800" dirty="0" smtClean="0"/>
              <a:t>post‐traumatic </a:t>
            </a:r>
            <a:r>
              <a:rPr lang="en-US" sz="1800" dirty="0"/>
              <a:t>stress disorder (PTSD) in adults. </a:t>
            </a:r>
            <a:r>
              <a:rPr lang="en-US" sz="1800" i="1" dirty="0"/>
              <a:t>Cochrane Database of </a:t>
            </a:r>
            <a:r>
              <a:rPr lang="en-US" sz="1800" i="1" dirty="0" smtClean="0"/>
              <a:t>	Systematic </a:t>
            </a:r>
            <a:r>
              <a:rPr lang="en-US" sz="1800" i="1" dirty="0"/>
              <a:t>Reviews</a:t>
            </a:r>
            <a:r>
              <a:rPr lang="en-US" sz="1800" dirty="0"/>
              <a:t>, (12</a:t>
            </a:r>
            <a:r>
              <a:rPr lang="en-US" sz="1800" dirty="0" smtClean="0"/>
              <a:t>).</a:t>
            </a:r>
          </a:p>
          <a:p>
            <a:pPr algn="l"/>
            <a:r>
              <a:rPr lang="en-US" sz="1800" dirty="0" err="1"/>
              <a:t>Salis</a:t>
            </a:r>
            <a:r>
              <a:rPr lang="en-US" sz="1800" dirty="0"/>
              <a:t>, C., Kelly, H., &amp; Code, C. (2015). Assessment and treatment of short‐term and working </a:t>
            </a:r>
            <a:r>
              <a:rPr lang="en-US" sz="1800" dirty="0" smtClean="0"/>
              <a:t>	memory 	impairments </a:t>
            </a:r>
            <a:r>
              <a:rPr lang="en-US" sz="1800" dirty="0"/>
              <a:t>in stroke aphasia: a practical tutorial. </a:t>
            </a:r>
            <a:r>
              <a:rPr lang="en-US" sz="1800" i="1" dirty="0"/>
              <a:t>International Journal of </a:t>
            </a:r>
            <a:r>
              <a:rPr lang="en-US" sz="1800" i="1" dirty="0" smtClean="0"/>
              <a:t>	Language </a:t>
            </a:r>
            <a:r>
              <a:rPr lang="en-US" sz="1800" i="1" dirty="0"/>
              <a:t>&amp; </a:t>
            </a:r>
            <a:r>
              <a:rPr lang="en-US" sz="1800" i="1" dirty="0" smtClean="0"/>
              <a:t>Communication </a:t>
            </a:r>
            <a:r>
              <a:rPr lang="en-US" sz="1800" i="1" dirty="0"/>
              <a:t>Disorders</a:t>
            </a:r>
            <a:r>
              <a:rPr lang="en-US" sz="1800" dirty="0"/>
              <a:t>, </a:t>
            </a:r>
            <a:r>
              <a:rPr lang="en-US" sz="1800" i="1" dirty="0"/>
              <a:t>50</a:t>
            </a:r>
            <a:r>
              <a:rPr lang="en-US" sz="1800" dirty="0"/>
              <a:t>(6), 721-736.</a:t>
            </a:r>
          </a:p>
          <a:p>
            <a:pPr algn="l"/>
            <a:r>
              <a:rPr lang="en-US" sz="1800" dirty="0" err="1"/>
              <a:t>Tchanturia</a:t>
            </a:r>
            <a:r>
              <a:rPr lang="en-US" sz="1800" dirty="0"/>
              <a:t>, K., </a:t>
            </a:r>
            <a:r>
              <a:rPr lang="en-US" sz="1800" dirty="0" err="1"/>
              <a:t>Hambrook</a:t>
            </a:r>
            <a:r>
              <a:rPr lang="en-US" sz="1800" dirty="0"/>
              <a:t>, D., Curtis, H., Jones, T., </a:t>
            </a:r>
            <a:r>
              <a:rPr lang="en-US" sz="1800" dirty="0" err="1"/>
              <a:t>Lounes</a:t>
            </a:r>
            <a:r>
              <a:rPr lang="en-US" sz="1800" dirty="0"/>
              <a:t>, N., </a:t>
            </a:r>
            <a:r>
              <a:rPr lang="en-US" sz="1800" dirty="0" err="1"/>
              <a:t>Fenn</a:t>
            </a:r>
            <a:r>
              <a:rPr lang="en-US" sz="1800" dirty="0"/>
              <a:t>, K., ... &amp; Davies, H. (2013). </a:t>
            </a:r>
            <a:r>
              <a:rPr lang="en-US" sz="1800" dirty="0" smtClean="0"/>
              <a:t>	Work </a:t>
            </a:r>
            <a:r>
              <a:rPr lang="en-US" sz="1800" dirty="0"/>
              <a:t>and </a:t>
            </a:r>
            <a:r>
              <a:rPr lang="en-US" sz="1800" dirty="0" smtClean="0"/>
              <a:t>social </a:t>
            </a:r>
            <a:r>
              <a:rPr lang="en-US" sz="1800" dirty="0"/>
              <a:t>adjustment in patients with anorexia nervosa. </a:t>
            </a:r>
            <a:r>
              <a:rPr lang="en-US" sz="1800" i="1" dirty="0"/>
              <a:t>Comprehensive </a:t>
            </a:r>
            <a:r>
              <a:rPr lang="en-US" sz="1800" i="1" dirty="0" smtClean="0"/>
              <a:t>	Psychiatry</a:t>
            </a:r>
            <a:r>
              <a:rPr lang="en-US" sz="1800" dirty="0"/>
              <a:t>, </a:t>
            </a:r>
            <a:r>
              <a:rPr lang="en-US" sz="1800" i="1" dirty="0"/>
              <a:t>54</a:t>
            </a:r>
            <a:r>
              <a:rPr lang="en-US" sz="1800" dirty="0"/>
              <a:t>(1), 41-45</a:t>
            </a:r>
            <a:r>
              <a:rPr lang="en-US" sz="1800" dirty="0" smtClean="0"/>
              <a:t>.</a:t>
            </a:r>
          </a:p>
          <a:p>
            <a:pPr algn="l"/>
            <a:r>
              <a:rPr lang="en-US" sz="1800" dirty="0" err="1"/>
              <a:t>Alisic</a:t>
            </a:r>
            <a:r>
              <a:rPr lang="en-US" sz="1800" dirty="0"/>
              <a:t>, E., </a:t>
            </a:r>
            <a:r>
              <a:rPr lang="en-US" sz="1800" dirty="0" err="1"/>
              <a:t>Zalta</a:t>
            </a:r>
            <a:r>
              <a:rPr lang="en-US" sz="1800" dirty="0"/>
              <a:t>, A. K., Van Wesel, F., Larsen, S. E., </a:t>
            </a:r>
            <a:r>
              <a:rPr lang="en-US" sz="1800" dirty="0" err="1"/>
              <a:t>Hafstad</a:t>
            </a:r>
            <a:r>
              <a:rPr lang="en-US" sz="1800" dirty="0"/>
              <a:t>, G. S., </a:t>
            </a:r>
            <a:r>
              <a:rPr lang="en-US" sz="1800" dirty="0" err="1"/>
              <a:t>Hassanpour</a:t>
            </a:r>
            <a:r>
              <a:rPr lang="en-US" sz="1800" dirty="0"/>
              <a:t>, K., &amp; </a:t>
            </a:r>
            <a:r>
              <a:rPr lang="en-US" sz="1800" dirty="0" err="1"/>
              <a:t>Smid</a:t>
            </a:r>
            <a:r>
              <a:rPr lang="en-US" sz="1800" dirty="0"/>
              <a:t>, G. E. </a:t>
            </a:r>
            <a:r>
              <a:rPr lang="en-US" sz="1800" dirty="0" smtClean="0"/>
              <a:t>	(</a:t>
            </a:r>
            <a:r>
              <a:rPr lang="en-US" sz="1800" dirty="0"/>
              <a:t>2014). Rates </a:t>
            </a:r>
            <a:r>
              <a:rPr lang="en-US" sz="1800" dirty="0" smtClean="0"/>
              <a:t>of </a:t>
            </a:r>
            <a:r>
              <a:rPr lang="en-US" sz="1800" dirty="0"/>
              <a:t>post-traumatic stress disorder in trauma-exposed children and </a:t>
            </a:r>
            <a:r>
              <a:rPr lang="en-US" sz="1800" dirty="0" smtClean="0"/>
              <a:t>	adolescents</a:t>
            </a:r>
            <a:r>
              <a:rPr lang="en-US" sz="1800" dirty="0"/>
              <a:t>: meta-analysis. </a:t>
            </a:r>
            <a:r>
              <a:rPr lang="en-US" sz="1800" i="1" dirty="0"/>
              <a:t>The </a:t>
            </a:r>
            <a:r>
              <a:rPr lang="en-US" sz="1800" i="1" dirty="0" smtClean="0"/>
              <a:t>British </a:t>
            </a:r>
            <a:r>
              <a:rPr lang="en-US" sz="1800" i="1" dirty="0"/>
              <a:t>Journal of Psychiatry</a:t>
            </a:r>
            <a:r>
              <a:rPr lang="en-US" sz="1800" dirty="0"/>
              <a:t>, </a:t>
            </a:r>
            <a:r>
              <a:rPr lang="en-US" sz="1800" i="1" dirty="0"/>
              <a:t>204</a:t>
            </a:r>
            <a:r>
              <a:rPr lang="en-US" sz="1800" dirty="0"/>
              <a:t>(5), 335-340.</a:t>
            </a:r>
          </a:p>
          <a:p>
            <a:pPr algn="l"/>
            <a:r>
              <a:rPr lang="en-US" sz="2000" dirty="0"/>
              <a:t>Parsons, R. G., &amp; Ressler, K. J. (2013). Implications of memory modulation </a:t>
            </a:r>
            <a:r>
              <a:rPr lang="en-US" sz="2000" dirty="0" smtClean="0"/>
              <a:t>for post-	traumatic stress </a:t>
            </a:r>
            <a:r>
              <a:rPr lang="en-US" sz="2000" dirty="0"/>
              <a:t>and fear disorders. </a:t>
            </a:r>
            <a:r>
              <a:rPr lang="en-US" sz="2000" i="1" dirty="0"/>
              <a:t>Nature </a:t>
            </a:r>
            <a:r>
              <a:rPr lang="en-US" sz="2000" i="1" dirty="0" smtClean="0"/>
              <a:t>neuroscience</a:t>
            </a:r>
            <a:r>
              <a:rPr lang="en-US" sz="2000" dirty="0"/>
              <a:t>, </a:t>
            </a:r>
            <a:r>
              <a:rPr lang="en-US" sz="2000" i="1" dirty="0"/>
              <a:t>16</a:t>
            </a:r>
            <a:r>
              <a:rPr lang="en-US" sz="2000" dirty="0"/>
              <a:t>(2), 146.</a:t>
            </a:r>
          </a:p>
        </p:txBody>
      </p:sp>
    </p:spTree>
    <p:extLst>
      <p:ext uri="{BB962C8B-B14F-4D97-AF65-F5344CB8AC3E}">
        <p14:creationId xmlns:p14="http://schemas.microsoft.com/office/powerpoint/2010/main" val="3729377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TM10001105[[fn=Crop]]</Template>
  <TotalTime>673</TotalTime>
  <Words>785</Words>
  <Application>Microsoft Office PowerPoint</Application>
  <PresentationFormat>Widescreen</PresentationFormat>
  <Paragraphs>91</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Franklin Gothic Book</vt:lpstr>
      <vt:lpstr>Wingdings</vt:lpstr>
      <vt:lpstr>Crop</vt:lpstr>
      <vt:lpstr>PowerPoint Presentation</vt:lpstr>
      <vt:lpstr>Agenda</vt:lpstr>
      <vt:lpstr>Introduction</vt:lpstr>
      <vt:lpstr>1. Gross impairment in thought processes or communication</vt:lpstr>
      <vt:lpstr>2. Persistent delusions or hallucinations</vt:lpstr>
      <vt:lpstr>3. Grossly inappropriate behavior </vt:lpstr>
      <vt:lpstr>4. Persistent danger of hurting self or others </vt:lpstr>
      <vt:lpstr>5. Intermittent Inability To Perform Activities Of Daily Living, Such As Maintenance Of Minimal Personal Hygiene </vt:lpstr>
      <vt:lpstr>6. Disorientation to time or place </vt:lpstr>
      <vt:lpstr>7. Memory Loss For Names Of Close Relatives, Own Occupation, Or Own Name</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hp15</dc:creator>
  <cp:lastModifiedBy>hp15</cp:lastModifiedBy>
  <cp:revision>51</cp:revision>
  <dcterms:created xsi:type="dcterms:W3CDTF">2019-02-17T02:51:08Z</dcterms:created>
  <dcterms:modified xsi:type="dcterms:W3CDTF">2019-05-18T18:59:52Z</dcterms:modified>
</cp:coreProperties>
</file>