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71" r:id="rId8"/>
    <p:sldId id="273" r:id="rId9"/>
    <p:sldId id="262" r:id="rId10"/>
    <p:sldId id="263" r:id="rId11"/>
    <p:sldId id="264" r:id="rId12"/>
    <p:sldId id="265" r:id="rId13"/>
    <p:sldId id="266" r:id="rId14"/>
    <p:sldId id="267" r:id="rId15"/>
    <p:sldId id="272" r:id="rId16"/>
    <p:sldId id="268" r:id="rId17"/>
    <p:sldId id="269" r:id="rId18"/>
    <p:sldId id="274" r:id="rId19"/>
    <p:sldId id="270" r:id="rId20"/>
    <p:sldId id="276"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8" autoAdjust="0"/>
    <p:restoredTop sz="94660"/>
  </p:normalViewPr>
  <p:slideViewPr>
    <p:cSldViewPr snapToGrid="0">
      <p:cViewPr varScale="1">
        <p:scale>
          <a:sx n="69" d="100"/>
          <a:sy n="69" d="100"/>
        </p:scale>
        <p:origin x="60"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12/7/2020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4109" y="997528"/>
            <a:ext cx="9800503" cy="3779854"/>
          </a:xfrm>
        </p:spPr>
        <p:txBody>
          <a:bodyPr>
            <a:normAutofit/>
          </a:bodyPr>
          <a:lstStyle/>
          <a:p>
            <a:pPr algn="ctr"/>
            <a:r>
              <a:rPr lang="en-US" sz="4400" b="1" dirty="0" smtClean="0">
                <a:latin typeface="Bell MT" panose="02020503060305020303" pitchFamily="18" charset="0"/>
              </a:rPr>
              <a:t>Child Development</a:t>
            </a:r>
            <a:br>
              <a:rPr lang="en-US" sz="4400" b="1" dirty="0" smtClean="0">
                <a:latin typeface="Bell MT" panose="02020503060305020303" pitchFamily="18" charset="0"/>
              </a:rPr>
            </a:br>
            <a:r>
              <a:rPr lang="en-US" sz="4400" dirty="0" smtClean="0">
                <a:latin typeface="Bell MT" panose="02020503060305020303" pitchFamily="18" charset="0"/>
              </a:rPr>
              <a:t>Author </a:t>
            </a:r>
            <a:br>
              <a:rPr lang="en-US" sz="4400" dirty="0" smtClean="0">
                <a:latin typeface="Bell MT" panose="02020503060305020303" pitchFamily="18" charset="0"/>
              </a:rPr>
            </a:br>
            <a:r>
              <a:rPr lang="en-US" sz="4400" dirty="0" smtClean="0">
                <a:latin typeface="Bell MT" panose="02020503060305020303" pitchFamily="18" charset="0"/>
              </a:rPr>
              <a:t>Institutional Affiliation</a:t>
            </a:r>
            <a:br>
              <a:rPr lang="en-US" sz="4400" dirty="0" smtClean="0">
                <a:latin typeface="Bell MT" panose="02020503060305020303" pitchFamily="18" charset="0"/>
              </a:rPr>
            </a:br>
            <a:r>
              <a:rPr lang="en-US" sz="4400" dirty="0" smtClean="0">
                <a:latin typeface="Bell MT" panose="02020503060305020303" pitchFamily="18" charset="0"/>
              </a:rPr>
              <a:t>course code </a:t>
            </a:r>
            <a:br>
              <a:rPr lang="en-US" sz="4400" dirty="0" smtClean="0">
                <a:latin typeface="Bell MT" panose="02020503060305020303" pitchFamily="18" charset="0"/>
              </a:rPr>
            </a:br>
            <a:r>
              <a:rPr lang="en-US" sz="4400" dirty="0" smtClean="0">
                <a:latin typeface="Bell MT" panose="02020503060305020303" pitchFamily="18" charset="0"/>
              </a:rPr>
              <a:t>Date of submission</a:t>
            </a:r>
            <a:endParaRPr lang="en-US" sz="4400" dirty="0">
              <a:latin typeface="Bell MT" panose="02020503060305020303" pitchFamily="18" charset="0"/>
            </a:endParaRPr>
          </a:p>
        </p:txBody>
      </p:sp>
    </p:spTree>
    <p:extLst>
      <p:ext uri="{BB962C8B-B14F-4D97-AF65-F5344CB8AC3E}">
        <p14:creationId xmlns:p14="http://schemas.microsoft.com/office/powerpoint/2010/main" val="53554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691" y="624110"/>
            <a:ext cx="9855921" cy="1280890"/>
          </a:xfrm>
        </p:spPr>
        <p:txBody>
          <a:bodyPr/>
          <a:lstStyle/>
          <a:p>
            <a:pPr algn="ctr"/>
            <a:r>
              <a:rPr lang="en-US" b="1" dirty="0" smtClean="0">
                <a:latin typeface="Bell MT" panose="02020503060305020303" pitchFamily="18" charset="0"/>
              </a:rPr>
              <a:t>Introduction</a:t>
            </a:r>
            <a:r>
              <a:rPr lang="en-US" dirty="0" smtClean="0"/>
              <a:t> </a:t>
            </a:r>
            <a:endParaRPr lang="en-US" dirty="0"/>
          </a:p>
        </p:txBody>
      </p:sp>
      <p:sp>
        <p:nvSpPr>
          <p:cNvPr id="3" name="Content Placeholder 2"/>
          <p:cNvSpPr>
            <a:spLocks noGrp="1"/>
          </p:cNvSpPr>
          <p:nvPr>
            <p:ph idx="1"/>
          </p:nvPr>
        </p:nvSpPr>
        <p:spPr>
          <a:xfrm>
            <a:off x="1648691" y="2133600"/>
            <a:ext cx="9855921" cy="3777622"/>
          </a:xfrm>
        </p:spPr>
        <p:txBody>
          <a:bodyPr>
            <a:noAutofit/>
          </a:bodyPr>
          <a:lstStyle/>
          <a:p>
            <a:pPr algn="just">
              <a:lnSpc>
                <a:spcPct val="150000"/>
              </a:lnSpc>
            </a:pPr>
            <a:r>
              <a:rPr lang="en-US" sz="2000" dirty="0">
                <a:latin typeface="Bell MT" panose="02020503060305020303" pitchFamily="18" charset="0"/>
              </a:rPr>
              <a:t>Psychology is defined as the study of mind and behaviour. Lifespan development in psychology gives an overview of the changes in behaviour that occur as we develop from conception, infancy till </a:t>
            </a:r>
            <a:r>
              <a:rPr lang="en-US" sz="2000" dirty="0" smtClean="0">
                <a:latin typeface="Bell MT" panose="02020503060305020303" pitchFamily="18" charset="0"/>
              </a:rPr>
              <a:t>death (Cherry, 2012).</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Developmental psychologists have highlighted three developmental domains where individuals acquire varying developmental milestones.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These include; physical, cognitive and psychosocial. Psychologists have observed that development is generally a life-long process which is relatively influenced by nature and </a:t>
            </a:r>
            <a:r>
              <a:rPr lang="en-US" sz="2000" dirty="0" smtClean="0">
                <a:latin typeface="Bell MT" panose="02020503060305020303" pitchFamily="18" charset="0"/>
              </a:rPr>
              <a:t>nurture</a:t>
            </a:r>
          </a:p>
        </p:txBody>
      </p:sp>
    </p:spTree>
    <p:extLst>
      <p:ext uri="{BB962C8B-B14F-4D97-AF65-F5344CB8AC3E}">
        <p14:creationId xmlns:p14="http://schemas.microsoft.com/office/powerpoint/2010/main" val="3666092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419" y="624110"/>
            <a:ext cx="9925194" cy="1280890"/>
          </a:xfrm>
        </p:spPr>
        <p:txBody>
          <a:bodyPr/>
          <a:lstStyle/>
          <a:p>
            <a:r>
              <a:rPr lang="en-US" dirty="0" smtClean="0">
                <a:latin typeface="Bell MT" panose="02020503060305020303" pitchFamily="18" charset="0"/>
              </a:rPr>
              <a:t>Cont.…</a:t>
            </a:r>
            <a:endParaRPr lang="en-US" dirty="0">
              <a:latin typeface="Bell MT" panose="02020503060305020303" pitchFamily="18" charset="0"/>
            </a:endParaRPr>
          </a:p>
        </p:txBody>
      </p:sp>
      <p:sp>
        <p:nvSpPr>
          <p:cNvPr id="3" name="Content Placeholder 2"/>
          <p:cNvSpPr>
            <a:spLocks noGrp="1"/>
          </p:cNvSpPr>
          <p:nvPr>
            <p:ph idx="1"/>
          </p:nvPr>
        </p:nvSpPr>
        <p:spPr>
          <a:xfrm>
            <a:off x="1579419" y="2133600"/>
            <a:ext cx="9925193" cy="3777622"/>
          </a:xfrm>
        </p:spPr>
        <p:txBody>
          <a:bodyPr>
            <a:normAutofit lnSpcReduction="10000"/>
          </a:bodyPr>
          <a:lstStyle/>
          <a:p>
            <a:pPr algn="just">
              <a:lnSpc>
                <a:spcPct val="150000"/>
              </a:lnSpc>
            </a:pPr>
            <a:r>
              <a:rPr lang="en-US" sz="2000" dirty="0" smtClean="0">
                <a:latin typeface="Bell MT" panose="02020503060305020303" pitchFamily="18" charset="0"/>
              </a:rPr>
              <a:t>In this presentation, I will discuss the developmental theories of development and the external factors influencing the exhibited behaviour. It is essential to understand that development occurs in the body, brain, reasoning, learning and memory and personality traits.</a:t>
            </a:r>
          </a:p>
          <a:p>
            <a:pPr algn="just">
              <a:lnSpc>
                <a:spcPct val="150000"/>
              </a:lnSpc>
            </a:pPr>
            <a:r>
              <a:rPr lang="en-US" sz="2000" dirty="0" smtClean="0">
                <a:latin typeface="Bell MT" panose="02020503060305020303" pitchFamily="18" charset="0"/>
              </a:rPr>
              <a:t>This presentation will particularly focus on child development because most parents have shown concern regarding the development of their children. </a:t>
            </a:r>
          </a:p>
          <a:p>
            <a:pPr algn="just">
              <a:lnSpc>
                <a:spcPct val="150000"/>
              </a:lnSpc>
            </a:pPr>
            <a:r>
              <a:rPr lang="en-US" sz="2000" dirty="0" smtClean="0">
                <a:latin typeface="Bell MT" panose="02020503060305020303" pitchFamily="18" charset="0"/>
              </a:rPr>
              <a:t>Some have even compared the development and abilities of their children to that of the others around them. </a:t>
            </a:r>
          </a:p>
        </p:txBody>
      </p:sp>
    </p:spTree>
    <p:extLst>
      <p:ext uri="{BB962C8B-B14F-4D97-AF65-F5344CB8AC3E}">
        <p14:creationId xmlns:p14="http://schemas.microsoft.com/office/powerpoint/2010/main" val="415218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73" y="624110"/>
            <a:ext cx="9911339" cy="1280890"/>
          </a:xfrm>
        </p:spPr>
        <p:txBody>
          <a:bodyPr/>
          <a:lstStyle/>
          <a:p>
            <a:r>
              <a:rPr lang="en-US" dirty="0" smtClean="0">
                <a:latin typeface="Bell MT" panose="02020503060305020303" pitchFamily="18" charset="0"/>
              </a:rPr>
              <a:t>Cont..</a:t>
            </a:r>
            <a:endParaRPr lang="en-US" dirty="0">
              <a:latin typeface="Bell MT" panose="02020503060305020303" pitchFamily="18" charset="0"/>
            </a:endParaRPr>
          </a:p>
        </p:txBody>
      </p:sp>
      <p:sp>
        <p:nvSpPr>
          <p:cNvPr id="3" name="Content Placeholder 2"/>
          <p:cNvSpPr>
            <a:spLocks noGrp="1"/>
          </p:cNvSpPr>
          <p:nvPr>
            <p:ph idx="1"/>
          </p:nvPr>
        </p:nvSpPr>
        <p:spPr>
          <a:xfrm>
            <a:off x="1593273" y="2133600"/>
            <a:ext cx="9911339" cy="3777622"/>
          </a:xfrm>
        </p:spPr>
        <p:txBody>
          <a:bodyPr>
            <a:normAutofit lnSpcReduction="10000"/>
          </a:bodyPr>
          <a:lstStyle/>
          <a:p>
            <a:pPr algn="just">
              <a:lnSpc>
                <a:spcPct val="150000"/>
              </a:lnSpc>
            </a:pPr>
            <a:r>
              <a:rPr lang="en-US" sz="2000" dirty="0" smtClean="0">
                <a:latin typeface="Bell MT" panose="02020503060305020303" pitchFamily="18" charset="0"/>
              </a:rPr>
              <a:t>Over </a:t>
            </a:r>
            <a:r>
              <a:rPr lang="en-US" sz="2000" dirty="0">
                <a:latin typeface="Bell MT" panose="02020503060305020303" pitchFamily="18" charset="0"/>
              </a:rPr>
              <a:t>time, through this course, I have developed an interest in this area of study and have realized that this is believably normal for such parents because they do not understand that various factors are at play in the different facets of human development. </a:t>
            </a:r>
          </a:p>
          <a:p>
            <a:pPr algn="just">
              <a:lnSpc>
                <a:spcPct val="150000"/>
              </a:lnSpc>
            </a:pPr>
            <a:r>
              <a:rPr lang="en-US" sz="2000" dirty="0">
                <a:latin typeface="Bell MT" panose="02020503060305020303" pitchFamily="18" charset="0"/>
              </a:rPr>
              <a:t>Several questions have been advanced concerning child development, some of which include; the influence of external factors in influencing development, what factors can maximize child growth and minimize detriments to it</a:t>
            </a:r>
            <a:r>
              <a:rPr lang="en-US" sz="2000" dirty="0" smtClean="0">
                <a:latin typeface="Bell MT" panose="02020503060305020303" pitchFamily="18" charset="0"/>
              </a:rPr>
              <a:t>.</a:t>
            </a:r>
          </a:p>
          <a:p>
            <a:pPr algn="just">
              <a:lnSpc>
                <a:spcPct val="150000"/>
              </a:lnSpc>
            </a:pPr>
            <a:r>
              <a:rPr lang="en-US" sz="2000" dirty="0">
                <a:latin typeface="Bell MT" panose="02020503060305020303" pitchFamily="18" charset="0"/>
              </a:rPr>
              <a:t>In this sense, this presentation highlights some of the most recognized developmental theories that explain in detail child development. </a:t>
            </a:r>
          </a:p>
          <a:p>
            <a:pPr>
              <a:lnSpc>
                <a:spcPct val="150000"/>
              </a:lnSpc>
            </a:pPr>
            <a:endParaRPr lang="en-US" sz="2000" dirty="0">
              <a:latin typeface="Bell MT" panose="02020503060305020303" pitchFamily="18" charset="0"/>
            </a:endParaRPr>
          </a:p>
          <a:p>
            <a:endParaRPr lang="en-US" sz="2000" dirty="0" smtClean="0">
              <a:latin typeface="Bell MT" panose="02020503060305020303" pitchFamily="18" charset="0"/>
            </a:endParaRPr>
          </a:p>
          <a:p>
            <a:endParaRPr lang="en-US" dirty="0"/>
          </a:p>
        </p:txBody>
      </p:sp>
    </p:spTree>
    <p:extLst>
      <p:ext uri="{BB962C8B-B14F-4D97-AF65-F5344CB8AC3E}">
        <p14:creationId xmlns:p14="http://schemas.microsoft.com/office/powerpoint/2010/main" val="2892173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127" y="624110"/>
            <a:ext cx="9897485" cy="1280890"/>
          </a:xfrm>
        </p:spPr>
        <p:txBody>
          <a:bodyPr/>
          <a:lstStyle/>
          <a:p>
            <a:pPr algn="ctr"/>
            <a:r>
              <a:rPr lang="en-US" b="1" dirty="0">
                <a:latin typeface="Bell MT" panose="02020503060305020303" pitchFamily="18" charset="0"/>
              </a:rPr>
              <a:t>Erickson's theory of psychosocial development</a:t>
            </a:r>
          </a:p>
        </p:txBody>
      </p:sp>
      <p:sp>
        <p:nvSpPr>
          <p:cNvPr id="3" name="Content Placeholder 2"/>
          <p:cNvSpPr>
            <a:spLocks noGrp="1"/>
          </p:cNvSpPr>
          <p:nvPr>
            <p:ph idx="1"/>
          </p:nvPr>
        </p:nvSpPr>
        <p:spPr>
          <a:xfrm>
            <a:off x="1482436" y="2133600"/>
            <a:ext cx="10022176" cy="3777622"/>
          </a:xfrm>
        </p:spPr>
        <p:txBody>
          <a:bodyPr>
            <a:normAutofit fontScale="92500" lnSpcReduction="10000"/>
          </a:bodyPr>
          <a:lstStyle/>
          <a:p>
            <a:pPr algn="just">
              <a:lnSpc>
                <a:spcPct val="200000"/>
              </a:lnSpc>
            </a:pPr>
            <a:r>
              <a:rPr lang="en-US" sz="2000" dirty="0" smtClean="0">
                <a:latin typeface="Bell MT" panose="02020503060305020303" pitchFamily="18" charset="0"/>
              </a:rPr>
              <a:t>Erickson in his theory argued that for children to grow in successful adults, the ego must make positive contributions by mastering attitudes, ideas and </a:t>
            </a:r>
            <a:r>
              <a:rPr lang="en-US" sz="2000" dirty="0" smtClean="0">
                <a:latin typeface="Bell MT" panose="02020503060305020303" pitchFamily="18" charset="0"/>
              </a:rPr>
              <a:t>skills (McLeod, 2013). </a:t>
            </a:r>
            <a:endParaRPr lang="en-US" sz="2000" dirty="0" smtClean="0">
              <a:latin typeface="Bell MT" panose="02020503060305020303" pitchFamily="18" charset="0"/>
            </a:endParaRPr>
          </a:p>
          <a:p>
            <a:pPr algn="just">
              <a:lnSpc>
                <a:spcPct val="200000"/>
              </a:lnSpc>
            </a:pPr>
            <a:r>
              <a:rPr lang="en-US" sz="2000" dirty="0" smtClean="0">
                <a:latin typeface="Bell MT" panose="02020503060305020303" pitchFamily="18" charset="0"/>
              </a:rPr>
              <a:t>Erickson argued that the exhibited competence and abilities by children are usually a result of internal motivation to achieve certain milestones. </a:t>
            </a:r>
          </a:p>
          <a:p>
            <a:pPr algn="just">
              <a:lnSpc>
                <a:spcPct val="200000"/>
              </a:lnSpc>
            </a:pPr>
            <a:r>
              <a:rPr lang="en-US" sz="2000" dirty="0" smtClean="0">
                <a:latin typeface="Bell MT" panose="02020503060305020303" pitchFamily="18" charset="0"/>
              </a:rPr>
              <a:t>In this view, when each milestone is completed successfully, an individual gains the feeling of a healthy personality and competence. </a:t>
            </a:r>
          </a:p>
        </p:txBody>
      </p:sp>
    </p:spTree>
    <p:extLst>
      <p:ext uri="{BB962C8B-B14F-4D97-AF65-F5344CB8AC3E}">
        <p14:creationId xmlns:p14="http://schemas.microsoft.com/office/powerpoint/2010/main" val="3350854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565" y="624110"/>
            <a:ext cx="9939048" cy="1280890"/>
          </a:xfrm>
        </p:spPr>
        <p:txBody>
          <a:bodyPr/>
          <a:lstStyle/>
          <a:p>
            <a:r>
              <a:rPr lang="en-US" b="1" dirty="0" smtClean="0">
                <a:latin typeface="Bell MT" panose="02020503060305020303" pitchFamily="18" charset="0"/>
              </a:rPr>
              <a:t>Cont</a:t>
            </a:r>
            <a:r>
              <a:rPr lang="en-US" dirty="0" smtClean="0"/>
              <a:t>..</a:t>
            </a:r>
            <a:endParaRPr lang="en-US" dirty="0"/>
          </a:p>
        </p:txBody>
      </p:sp>
      <p:sp>
        <p:nvSpPr>
          <p:cNvPr id="3" name="Content Placeholder 2"/>
          <p:cNvSpPr>
            <a:spLocks noGrp="1"/>
          </p:cNvSpPr>
          <p:nvPr>
            <p:ph idx="1"/>
          </p:nvPr>
        </p:nvSpPr>
        <p:spPr>
          <a:xfrm>
            <a:off x="1565565" y="2133600"/>
            <a:ext cx="9939047" cy="3777622"/>
          </a:xfrm>
        </p:spPr>
        <p:txBody>
          <a:bodyPr>
            <a:normAutofit lnSpcReduction="10000"/>
          </a:bodyPr>
          <a:lstStyle/>
          <a:p>
            <a:pPr algn="just">
              <a:lnSpc>
                <a:spcPct val="150000"/>
              </a:lnSpc>
            </a:pPr>
            <a:r>
              <a:rPr lang="en-US" sz="2000" dirty="0">
                <a:latin typeface="Bell MT" panose="02020503060305020303" pitchFamily="18" charset="0"/>
              </a:rPr>
              <a:t>Similarly, based on cultural and survival needs, it is important to note that certain cultures may have significant implications in the manner in which individuals solve these </a:t>
            </a:r>
            <a:r>
              <a:rPr lang="en-US" sz="2000" dirty="0" smtClean="0">
                <a:latin typeface="Bell MT" panose="02020503060305020303" pitchFamily="18" charset="0"/>
              </a:rPr>
              <a:t>milestones (Slater </a:t>
            </a:r>
            <a:r>
              <a:rPr lang="en-US" sz="2000" i="1" dirty="0" smtClean="0">
                <a:latin typeface="Bell MT" panose="02020503060305020303" pitchFamily="18" charset="0"/>
              </a:rPr>
              <a:t>et al</a:t>
            </a:r>
            <a:r>
              <a:rPr lang="en-US" sz="2000" dirty="0" smtClean="0">
                <a:latin typeface="Bell MT" panose="02020503060305020303" pitchFamily="18" charset="0"/>
              </a:rPr>
              <a:t>. 2003). </a:t>
            </a:r>
            <a:endParaRPr lang="en-US" sz="2000" dirty="0" smtClean="0">
              <a:latin typeface="Bell MT" panose="02020503060305020303" pitchFamily="18" charset="0"/>
            </a:endParaRPr>
          </a:p>
          <a:p>
            <a:pPr algn="just">
              <a:lnSpc>
                <a:spcPct val="150000"/>
              </a:lnSpc>
            </a:pPr>
            <a:r>
              <a:rPr lang="en-US" sz="2000" dirty="0" smtClean="0">
                <a:latin typeface="Bell MT" panose="02020503060305020303" pitchFamily="18" charset="0"/>
              </a:rPr>
              <a:t>It </a:t>
            </a:r>
            <a:r>
              <a:rPr lang="en-US" sz="2000" dirty="0">
                <a:latin typeface="Bell MT" panose="02020503060305020303" pitchFamily="18" charset="0"/>
              </a:rPr>
              <a:t>is important to note that Erickson saw the world as a series of age-matched developmental crisis which presents opportunities to develop.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Presenting issues such as trust and mistrust during infancy, it is essential to understand that if these binary crises are not effectively solved then the child develop mistrust for the adults around them</a:t>
            </a:r>
            <a:r>
              <a:rPr lang="en-US" sz="2000" dirty="0" smtClean="0">
                <a:latin typeface="Bell MT" panose="02020503060305020303" pitchFamily="18" charset="0"/>
              </a:rPr>
              <a:t>.</a:t>
            </a:r>
          </a:p>
          <a:p>
            <a:pPr algn="just"/>
            <a:endParaRPr lang="en-US" dirty="0"/>
          </a:p>
        </p:txBody>
      </p:sp>
    </p:spTree>
    <p:extLst>
      <p:ext uri="{BB962C8B-B14F-4D97-AF65-F5344CB8AC3E}">
        <p14:creationId xmlns:p14="http://schemas.microsoft.com/office/powerpoint/2010/main" val="1522871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1280890"/>
          </a:xfrm>
        </p:spPr>
        <p:txBody>
          <a:bodyPr/>
          <a:lstStyle/>
          <a:p>
            <a:r>
              <a:rPr lang="en-US" b="1" dirty="0" smtClean="0">
                <a:latin typeface="Bell MT" panose="02020503060305020303" pitchFamily="18" charset="0"/>
              </a:rPr>
              <a:t>Cont..</a:t>
            </a:r>
            <a:endParaRPr lang="en-US" b="1" dirty="0">
              <a:latin typeface="Bell MT" panose="02020503060305020303" pitchFamily="18" charset="0"/>
            </a:endParaRPr>
          </a:p>
        </p:txBody>
      </p:sp>
      <p:sp>
        <p:nvSpPr>
          <p:cNvPr id="3" name="Content Placeholder 2"/>
          <p:cNvSpPr>
            <a:spLocks noGrp="1"/>
          </p:cNvSpPr>
          <p:nvPr>
            <p:ph idx="1"/>
          </p:nvPr>
        </p:nvSpPr>
        <p:spPr>
          <a:xfrm>
            <a:off x="1620983" y="2133600"/>
            <a:ext cx="9883629" cy="3777622"/>
          </a:xfrm>
        </p:spPr>
        <p:txBody>
          <a:bodyPr>
            <a:normAutofit/>
          </a:bodyPr>
          <a:lstStyle/>
          <a:p>
            <a:pPr algn="just">
              <a:lnSpc>
                <a:spcPct val="200000"/>
              </a:lnSpc>
            </a:pPr>
            <a:r>
              <a:rPr lang="en-US" sz="2000" dirty="0">
                <a:latin typeface="Bell MT" panose="02020503060305020303" pitchFamily="18" charset="0"/>
              </a:rPr>
              <a:t>It is at this stage that children develop of the world around them, however, if this is not properly negotiated then they would develop a fundamental lack of trust. </a:t>
            </a:r>
          </a:p>
          <a:p>
            <a:pPr algn="just">
              <a:lnSpc>
                <a:spcPct val="200000"/>
              </a:lnSpc>
            </a:pPr>
            <a:r>
              <a:rPr lang="en-US" sz="2000" dirty="0">
                <a:latin typeface="Bell MT" panose="02020503060305020303" pitchFamily="18" charset="0"/>
              </a:rPr>
              <a:t>In a sense, Erickson argued that a child with the ability to develop trust develops hope and can grow into an intimate young adult with the capacity to </a:t>
            </a:r>
            <a:r>
              <a:rPr lang="en-US" sz="2000" dirty="0" smtClean="0">
                <a:latin typeface="Bell MT" panose="02020503060305020303" pitchFamily="18" charset="0"/>
              </a:rPr>
              <a:t>love.</a:t>
            </a:r>
          </a:p>
          <a:p>
            <a:pPr algn="just">
              <a:lnSpc>
                <a:spcPct val="200000"/>
              </a:lnSpc>
            </a:pPr>
            <a:endParaRPr lang="en-US" sz="2000" dirty="0">
              <a:latin typeface="Bell MT" panose="02020503060305020303" pitchFamily="18" charset="0"/>
            </a:endParaRPr>
          </a:p>
        </p:txBody>
      </p:sp>
    </p:spTree>
    <p:extLst>
      <p:ext uri="{BB962C8B-B14F-4D97-AF65-F5344CB8AC3E}">
        <p14:creationId xmlns:p14="http://schemas.microsoft.com/office/powerpoint/2010/main" val="4040464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45" y="624110"/>
            <a:ext cx="9842067" cy="1280890"/>
          </a:xfrm>
        </p:spPr>
        <p:txBody>
          <a:bodyPr/>
          <a:lstStyle/>
          <a:p>
            <a:pPr algn="ctr"/>
            <a:r>
              <a:rPr lang="en-US" b="1" dirty="0" smtClean="0">
                <a:latin typeface="Bell MT" panose="02020503060305020303" pitchFamily="18" charset="0"/>
              </a:rPr>
              <a:t>An image showing Erickson’s theory of psychosocial development</a:t>
            </a:r>
            <a:endParaRPr lang="en-US" b="1" dirty="0">
              <a:latin typeface="Bell MT" panose="02020503060305020303" pitchFamily="18" charset="0"/>
            </a:endParaRPr>
          </a:p>
        </p:txBody>
      </p:sp>
      <p:pic>
        <p:nvPicPr>
          <p:cNvPr id="5" name="Content Placeholder 4"/>
          <p:cNvPicPr>
            <a:picLocks noGrp="1" noChangeAspect="1"/>
          </p:cNvPicPr>
          <p:nvPr>
            <p:ph idx="1"/>
          </p:nvPr>
        </p:nvPicPr>
        <p:blipFill>
          <a:blip r:embed="rId2"/>
          <a:stretch>
            <a:fillRect/>
          </a:stretch>
        </p:blipFill>
        <p:spPr>
          <a:xfrm>
            <a:off x="1662545" y="1905000"/>
            <a:ext cx="7301346" cy="4468091"/>
          </a:xfrm>
          <a:prstGeom prst="rect">
            <a:avLst/>
          </a:prstGeom>
        </p:spPr>
      </p:pic>
    </p:spTree>
    <p:extLst>
      <p:ext uri="{BB962C8B-B14F-4D97-AF65-F5344CB8AC3E}">
        <p14:creationId xmlns:p14="http://schemas.microsoft.com/office/powerpoint/2010/main" val="2743454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4837" y="624110"/>
            <a:ext cx="9869776" cy="1280890"/>
          </a:xfrm>
        </p:spPr>
        <p:txBody>
          <a:bodyPr/>
          <a:lstStyle/>
          <a:p>
            <a:pPr algn="ctr"/>
            <a:r>
              <a:rPr lang="en-US" b="1" dirty="0" smtClean="0">
                <a:latin typeface="Bell MT" panose="02020503060305020303" pitchFamily="18" charset="0"/>
              </a:rPr>
              <a:t>Jean Piaget theory of development</a:t>
            </a:r>
            <a:endParaRPr lang="en-US" b="1" dirty="0">
              <a:latin typeface="Bell MT" panose="02020503060305020303" pitchFamily="18" charset="0"/>
            </a:endParaRPr>
          </a:p>
        </p:txBody>
      </p:sp>
      <p:sp>
        <p:nvSpPr>
          <p:cNvPr id="3" name="Content Placeholder 2"/>
          <p:cNvSpPr>
            <a:spLocks noGrp="1"/>
          </p:cNvSpPr>
          <p:nvPr>
            <p:ph idx="1"/>
          </p:nvPr>
        </p:nvSpPr>
        <p:spPr>
          <a:xfrm>
            <a:off x="1537855" y="2133600"/>
            <a:ext cx="9966757" cy="3777622"/>
          </a:xfrm>
        </p:spPr>
        <p:txBody>
          <a:bodyPr>
            <a:normAutofit fontScale="92500" lnSpcReduction="10000"/>
          </a:bodyPr>
          <a:lstStyle/>
          <a:p>
            <a:pPr algn="just">
              <a:lnSpc>
                <a:spcPct val="150000"/>
              </a:lnSpc>
            </a:pPr>
            <a:r>
              <a:rPr lang="en-US" sz="2000" dirty="0">
                <a:latin typeface="Bell MT" panose="02020503060305020303" pitchFamily="18" charset="0"/>
              </a:rPr>
              <a:t>Observably, this theory of development particularly focuses on how children change the way they </a:t>
            </a:r>
            <a:r>
              <a:rPr lang="en-US" sz="2000" dirty="0">
                <a:latin typeface="Bell MT" panose="02020503060305020303" pitchFamily="18" charset="0"/>
              </a:rPr>
              <a:t>think (</a:t>
            </a:r>
            <a:r>
              <a:rPr lang="en-US" sz="2000" dirty="0" smtClean="0">
                <a:latin typeface="Bell MT" panose="02020503060305020303" pitchFamily="18" charset="0"/>
              </a:rPr>
              <a:t>Huitt</a:t>
            </a:r>
            <a:r>
              <a:rPr lang="en-US" sz="2000" dirty="0">
                <a:latin typeface="Bell MT" panose="02020503060305020303" pitchFamily="18" charset="0"/>
              </a:rPr>
              <a:t> </a:t>
            </a:r>
            <a:r>
              <a:rPr lang="en-US" sz="2000" dirty="0" smtClean="0">
                <a:latin typeface="Bell MT" panose="02020503060305020303" pitchFamily="18" charset="0"/>
              </a:rPr>
              <a:t>&amp; Hummel, 2003).</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He argued that children actively construct knowledge as they explore and manipulate the world around them.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Explanations drawn from this theory of development state that as children grow, their brains also develop.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Piaget highlighted four different stages of developments that correspond with the age of the children arguing that each stage builds upon the knowledge acquired in the previous stage. </a:t>
            </a:r>
          </a:p>
          <a:p>
            <a:pPr algn="just">
              <a:lnSpc>
                <a:spcPct val="150000"/>
              </a:lnSpc>
            </a:pPr>
            <a:endParaRPr lang="en-US" sz="2000" dirty="0" smtClean="0">
              <a:latin typeface="Bell MT" panose="02020503060305020303" pitchFamily="18" charset="0"/>
            </a:endParaRPr>
          </a:p>
        </p:txBody>
      </p:sp>
    </p:spTree>
    <p:extLst>
      <p:ext uri="{BB962C8B-B14F-4D97-AF65-F5344CB8AC3E}">
        <p14:creationId xmlns:p14="http://schemas.microsoft.com/office/powerpoint/2010/main" val="3800801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4837" y="624110"/>
            <a:ext cx="9869776" cy="1280890"/>
          </a:xfrm>
        </p:spPr>
        <p:txBody>
          <a:bodyPr/>
          <a:lstStyle/>
          <a:p>
            <a:r>
              <a:rPr lang="en-US" b="1" dirty="0">
                <a:latin typeface="Bell MT" panose="02020503060305020303" pitchFamily="18" charset="0"/>
              </a:rPr>
              <a:t>Sensorimotor stage </a:t>
            </a:r>
          </a:p>
        </p:txBody>
      </p:sp>
      <p:sp>
        <p:nvSpPr>
          <p:cNvPr id="3" name="Content Placeholder 2"/>
          <p:cNvSpPr>
            <a:spLocks noGrp="1"/>
          </p:cNvSpPr>
          <p:nvPr>
            <p:ph idx="1"/>
          </p:nvPr>
        </p:nvSpPr>
        <p:spPr>
          <a:xfrm>
            <a:off x="1634837" y="2133600"/>
            <a:ext cx="9869775" cy="3777622"/>
          </a:xfrm>
        </p:spPr>
        <p:txBody>
          <a:bodyPr>
            <a:normAutofit/>
          </a:bodyPr>
          <a:lstStyle/>
          <a:p>
            <a:pPr>
              <a:lnSpc>
                <a:spcPct val="200000"/>
              </a:lnSpc>
            </a:pPr>
            <a:r>
              <a:rPr lang="en-US" sz="2000" dirty="0">
                <a:latin typeface="Bell MT" panose="02020503060305020303" pitchFamily="18" charset="0"/>
              </a:rPr>
              <a:t>During this stage, a child explores the world around them through direct sensory and motor contact. </a:t>
            </a:r>
            <a:endParaRPr lang="en-US" sz="2000" dirty="0" smtClean="0">
              <a:latin typeface="Bell MT" panose="02020503060305020303" pitchFamily="18" charset="0"/>
            </a:endParaRPr>
          </a:p>
          <a:p>
            <a:pPr>
              <a:lnSpc>
                <a:spcPct val="200000"/>
              </a:lnSpc>
            </a:pPr>
            <a:r>
              <a:rPr lang="en-US" sz="2000" dirty="0">
                <a:latin typeface="Bell MT" panose="02020503060305020303" pitchFamily="18" charset="0"/>
              </a:rPr>
              <a:t>It is during this stage of development that object permanence and separation anxiety develops. </a:t>
            </a:r>
          </a:p>
        </p:txBody>
      </p:sp>
    </p:spTree>
    <p:extLst>
      <p:ext uri="{BB962C8B-B14F-4D97-AF65-F5344CB8AC3E}">
        <p14:creationId xmlns:p14="http://schemas.microsoft.com/office/powerpoint/2010/main" val="2116196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419" y="624110"/>
            <a:ext cx="9925194" cy="1280890"/>
          </a:xfrm>
        </p:spPr>
        <p:txBody>
          <a:bodyPr/>
          <a:lstStyle/>
          <a:p>
            <a:r>
              <a:rPr lang="en-US" b="1" dirty="0">
                <a:latin typeface="Bell MT" panose="02020503060305020303" pitchFamily="18" charset="0"/>
              </a:rPr>
              <a:t>Preoperational stage </a:t>
            </a:r>
          </a:p>
        </p:txBody>
      </p:sp>
      <p:sp>
        <p:nvSpPr>
          <p:cNvPr id="3" name="Content Placeholder 2"/>
          <p:cNvSpPr>
            <a:spLocks noGrp="1"/>
          </p:cNvSpPr>
          <p:nvPr>
            <p:ph idx="1"/>
          </p:nvPr>
        </p:nvSpPr>
        <p:spPr>
          <a:xfrm>
            <a:off x="1579419" y="2133600"/>
            <a:ext cx="9925193" cy="3777622"/>
          </a:xfrm>
        </p:spPr>
        <p:txBody>
          <a:bodyPr>
            <a:normAutofit/>
          </a:bodyPr>
          <a:lstStyle/>
          <a:p>
            <a:pPr algn="just">
              <a:lnSpc>
                <a:spcPct val="150000"/>
              </a:lnSpc>
            </a:pPr>
            <a:r>
              <a:rPr lang="en-US" sz="2000" dirty="0">
                <a:latin typeface="Bell MT" panose="02020503060305020303" pitchFamily="18" charset="0"/>
              </a:rPr>
              <a:t>This is the second stage of development where children use symbols to represent objects.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However, they still do not reason logically. At this stage, a child tends to pretend more and are more egocentric</a:t>
            </a:r>
            <a:r>
              <a:rPr lang="en-US" sz="2000" dirty="0" smtClean="0">
                <a:latin typeface="Bell MT" panose="02020503060305020303" pitchFamily="18" charset="0"/>
              </a:rPr>
              <a:t>.</a:t>
            </a:r>
          </a:p>
          <a:p>
            <a:pPr algn="just">
              <a:lnSpc>
                <a:spcPct val="150000"/>
              </a:lnSpc>
            </a:pPr>
            <a:r>
              <a:rPr lang="en-US" sz="2000" dirty="0">
                <a:latin typeface="Bell MT" panose="02020503060305020303" pitchFamily="18" charset="0"/>
              </a:rPr>
              <a:t>Observably, children at this stage of development usually focus on themselves and think very little of others.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It is argued that their arguments and view of things is very skewed since they believe that everyone else sees, thinks and feels just like they do. </a:t>
            </a:r>
          </a:p>
        </p:txBody>
      </p:sp>
    </p:spTree>
    <p:extLst>
      <p:ext uri="{BB962C8B-B14F-4D97-AF65-F5344CB8AC3E}">
        <p14:creationId xmlns:p14="http://schemas.microsoft.com/office/powerpoint/2010/main" val="323441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7855" y="624110"/>
            <a:ext cx="9966757" cy="1280890"/>
          </a:xfrm>
        </p:spPr>
        <p:txBody>
          <a:bodyPr/>
          <a:lstStyle/>
          <a:p>
            <a:r>
              <a:rPr lang="en-US" b="1" dirty="0">
                <a:latin typeface="Bell MT" panose="02020503060305020303" pitchFamily="18" charset="0"/>
              </a:rPr>
              <a:t>Concrete stage</a:t>
            </a:r>
          </a:p>
        </p:txBody>
      </p:sp>
      <p:sp>
        <p:nvSpPr>
          <p:cNvPr id="3" name="Content Placeholder 2"/>
          <p:cNvSpPr>
            <a:spLocks noGrp="1"/>
          </p:cNvSpPr>
          <p:nvPr>
            <p:ph idx="1"/>
          </p:nvPr>
        </p:nvSpPr>
        <p:spPr>
          <a:xfrm>
            <a:off x="1537855" y="2133600"/>
            <a:ext cx="9966757" cy="3777622"/>
          </a:xfrm>
        </p:spPr>
        <p:txBody>
          <a:bodyPr>
            <a:normAutofit fontScale="85000" lnSpcReduction="10000"/>
          </a:bodyPr>
          <a:lstStyle/>
          <a:p>
            <a:pPr algn="just">
              <a:lnSpc>
                <a:spcPct val="200000"/>
              </a:lnSpc>
            </a:pPr>
            <a:r>
              <a:rPr lang="en-US" sz="2100" dirty="0">
                <a:latin typeface="Bell MT" panose="02020503060305020303" pitchFamily="18" charset="0"/>
              </a:rPr>
              <a:t>This stage of development is particularly characterized by logical reasoning. </a:t>
            </a:r>
            <a:endParaRPr lang="en-US" sz="2100" dirty="0" smtClean="0">
              <a:latin typeface="Bell MT" panose="02020503060305020303" pitchFamily="18" charset="0"/>
            </a:endParaRPr>
          </a:p>
          <a:p>
            <a:pPr algn="just">
              <a:lnSpc>
                <a:spcPct val="200000"/>
              </a:lnSpc>
            </a:pPr>
            <a:r>
              <a:rPr lang="en-US" sz="2100" dirty="0">
                <a:latin typeface="Bell MT" panose="02020503060305020303" pitchFamily="18" charset="0"/>
              </a:rPr>
              <a:t>Children at this stage of development exhibit a logical understanding of the conservation principles. </a:t>
            </a:r>
            <a:endParaRPr lang="en-US" sz="2100" dirty="0" smtClean="0">
              <a:latin typeface="Bell MT" panose="02020503060305020303" pitchFamily="18" charset="0"/>
            </a:endParaRPr>
          </a:p>
          <a:p>
            <a:pPr algn="just">
              <a:lnSpc>
                <a:spcPct val="200000"/>
              </a:lnSpc>
            </a:pPr>
            <a:r>
              <a:rPr lang="en-US" sz="2100" dirty="0">
                <a:latin typeface="Bell MT" panose="02020503060305020303" pitchFamily="18" charset="0"/>
              </a:rPr>
              <a:t>For instance, they understand that the properties of a substance do not change even if its physical appearance is altered. </a:t>
            </a:r>
            <a:endParaRPr lang="en-US" sz="2100" dirty="0" smtClean="0">
              <a:latin typeface="Bell MT" panose="02020503060305020303" pitchFamily="18" charset="0"/>
            </a:endParaRPr>
          </a:p>
          <a:p>
            <a:pPr algn="just">
              <a:lnSpc>
                <a:spcPct val="200000"/>
              </a:lnSpc>
            </a:pPr>
            <a:r>
              <a:rPr lang="en-US" sz="2100" dirty="0">
                <a:latin typeface="Bell MT" panose="02020503060305020303" pitchFamily="18" charset="0"/>
              </a:rPr>
              <a:t>At this stage, a child understands that the quantity of water remains the same even it is transferred into another jar. </a:t>
            </a:r>
          </a:p>
          <a:p>
            <a:endParaRPr lang="en-US" dirty="0"/>
          </a:p>
        </p:txBody>
      </p:sp>
    </p:spTree>
    <p:extLst>
      <p:ext uri="{BB962C8B-B14F-4D97-AF65-F5344CB8AC3E}">
        <p14:creationId xmlns:p14="http://schemas.microsoft.com/office/powerpoint/2010/main" val="1287424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0255" y="624110"/>
            <a:ext cx="9814357" cy="1280890"/>
          </a:xfrm>
        </p:spPr>
        <p:txBody>
          <a:bodyPr/>
          <a:lstStyle/>
          <a:p>
            <a:r>
              <a:rPr lang="en-US" b="1" dirty="0" smtClean="0">
                <a:latin typeface="Bell MT" panose="02020503060305020303" pitchFamily="18" charset="0"/>
              </a:rPr>
              <a:t>Cont..</a:t>
            </a:r>
            <a:endParaRPr lang="en-US" b="1" dirty="0">
              <a:latin typeface="Bell MT" panose="02020503060305020303" pitchFamily="18" charset="0"/>
            </a:endParaRPr>
          </a:p>
        </p:txBody>
      </p:sp>
      <p:sp>
        <p:nvSpPr>
          <p:cNvPr id="3" name="Content Placeholder 2"/>
          <p:cNvSpPr>
            <a:spLocks noGrp="1"/>
          </p:cNvSpPr>
          <p:nvPr>
            <p:ph idx="1"/>
          </p:nvPr>
        </p:nvSpPr>
        <p:spPr>
          <a:xfrm>
            <a:off x="1690255" y="2133600"/>
            <a:ext cx="9814357" cy="3777622"/>
          </a:xfrm>
        </p:spPr>
        <p:txBody>
          <a:bodyPr>
            <a:normAutofit lnSpcReduction="10000"/>
          </a:bodyPr>
          <a:lstStyle/>
          <a:p>
            <a:pPr algn="just">
              <a:lnSpc>
                <a:spcPct val="150000"/>
              </a:lnSpc>
            </a:pPr>
            <a:r>
              <a:rPr lang="en-US" sz="2000" dirty="0">
                <a:latin typeface="Bell MT" panose="02020503060305020303" pitchFamily="18" charset="0"/>
              </a:rPr>
              <a:t>It is however essential to note that children who do not properly integrate these ideas of logical reasoning may believe that the quantity of water increases when transferred into taller glasses.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Also, children at this stage are capable of performing simple mathematical operations such as subtraction, multiplication and addition.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This is generally a depiction of inductive reasoning. In contrast, it is worth noting that children who have not developed effective inductive reasoning abilities may struggle using generalized principles to predict the outcome of events. </a:t>
            </a:r>
          </a:p>
          <a:p>
            <a:endParaRPr lang="en-US" dirty="0"/>
          </a:p>
        </p:txBody>
      </p:sp>
    </p:spTree>
    <p:extLst>
      <p:ext uri="{BB962C8B-B14F-4D97-AF65-F5344CB8AC3E}">
        <p14:creationId xmlns:p14="http://schemas.microsoft.com/office/powerpoint/2010/main" val="1094225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45" y="624110"/>
            <a:ext cx="9842067" cy="1280890"/>
          </a:xfrm>
        </p:spPr>
        <p:txBody>
          <a:bodyPr/>
          <a:lstStyle/>
          <a:p>
            <a:r>
              <a:rPr lang="en-US" b="1" dirty="0">
                <a:latin typeface="Bell MT" panose="02020503060305020303" pitchFamily="18" charset="0"/>
              </a:rPr>
              <a:t>Formal operational stage</a:t>
            </a:r>
          </a:p>
        </p:txBody>
      </p:sp>
      <p:sp>
        <p:nvSpPr>
          <p:cNvPr id="3" name="Content Placeholder 2"/>
          <p:cNvSpPr>
            <a:spLocks noGrp="1"/>
          </p:cNvSpPr>
          <p:nvPr>
            <p:ph idx="1"/>
          </p:nvPr>
        </p:nvSpPr>
        <p:spPr>
          <a:xfrm>
            <a:off x="1662545" y="2133600"/>
            <a:ext cx="9842067" cy="3777622"/>
          </a:xfrm>
        </p:spPr>
        <p:txBody>
          <a:bodyPr/>
          <a:lstStyle/>
          <a:p>
            <a:pPr algn="just">
              <a:lnSpc>
                <a:spcPct val="200000"/>
              </a:lnSpc>
            </a:pPr>
            <a:r>
              <a:rPr lang="en-US" dirty="0">
                <a:latin typeface="Bell MT" panose="02020503060305020303" pitchFamily="18" charset="0"/>
              </a:rPr>
              <a:t>At this stage, children develop the abilities to think abstractly. </a:t>
            </a:r>
            <a:endParaRPr lang="en-US" dirty="0" smtClean="0">
              <a:latin typeface="Bell MT" panose="02020503060305020303" pitchFamily="18" charset="0"/>
            </a:endParaRPr>
          </a:p>
          <a:p>
            <a:pPr algn="just">
              <a:lnSpc>
                <a:spcPct val="200000"/>
              </a:lnSpc>
            </a:pPr>
            <a:r>
              <a:rPr lang="en-US" dirty="0">
                <a:latin typeface="Bell MT" panose="02020503060305020303" pitchFamily="18" charset="0"/>
              </a:rPr>
              <a:t>Arguments advanced in this stage indicates that children can apply abstract thinking alongside deductive reasoning to create hypothetical ideas and find plausible solutions. </a:t>
            </a:r>
            <a:endParaRPr lang="en-US" dirty="0" smtClean="0">
              <a:latin typeface="Bell MT" panose="02020503060305020303" pitchFamily="18" charset="0"/>
            </a:endParaRPr>
          </a:p>
          <a:p>
            <a:pPr algn="just"/>
            <a:endParaRPr lang="en-US" dirty="0"/>
          </a:p>
        </p:txBody>
      </p:sp>
    </p:spTree>
    <p:extLst>
      <p:ext uri="{BB962C8B-B14F-4D97-AF65-F5344CB8AC3E}">
        <p14:creationId xmlns:p14="http://schemas.microsoft.com/office/powerpoint/2010/main" val="108893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691" y="624110"/>
            <a:ext cx="9855921" cy="1280890"/>
          </a:xfrm>
        </p:spPr>
        <p:txBody>
          <a:bodyPr/>
          <a:lstStyle/>
          <a:p>
            <a:pPr algn="ctr"/>
            <a:r>
              <a:rPr lang="en-US" b="1" dirty="0" smtClean="0">
                <a:latin typeface="Bell MT" panose="02020503060305020303" pitchFamily="18" charset="0"/>
              </a:rPr>
              <a:t>An image showing Piaget’s stages of development</a:t>
            </a:r>
            <a:endParaRPr lang="en-US" b="1" dirty="0">
              <a:latin typeface="Bell MT" panose="02020503060305020303" pitchFamily="18" charset="0"/>
            </a:endParaRPr>
          </a:p>
        </p:txBody>
      </p:sp>
      <p:pic>
        <p:nvPicPr>
          <p:cNvPr id="4" name="Content Placeholder 3"/>
          <p:cNvPicPr>
            <a:picLocks noGrp="1" noChangeAspect="1"/>
          </p:cNvPicPr>
          <p:nvPr>
            <p:ph idx="1"/>
          </p:nvPr>
        </p:nvPicPr>
        <p:blipFill>
          <a:blip r:embed="rId2"/>
          <a:stretch>
            <a:fillRect/>
          </a:stretch>
        </p:blipFill>
        <p:spPr>
          <a:xfrm>
            <a:off x="3683906" y="2133600"/>
            <a:ext cx="5786213" cy="3778250"/>
          </a:xfrm>
          <a:prstGeom prst="rect">
            <a:avLst/>
          </a:prstGeom>
        </p:spPr>
      </p:pic>
    </p:spTree>
    <p:extLst>
      <p:ext uri="{BB962C8B-B14F-4D97-AF65-F5344CB8AC3E}">
        <p14:creationId xmlns:p14="http://schemas.microsoft.com/office/powerpoint/2010/main" val="2539249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45" y="624110"/>
            <a:ext cx="9842067" cy="1280890"/>
          </a:xfrm>
        </p:spPr>
        <p:txBody>
          <a:bodyPr/>
          <a:lstStyle/>
          <a:p>
            <a:pPr algn="ctr"/>
            <a:r>
              <a:rPr lang="en-US" b="1" dirty="0">
                <a:latin typeface="Bell MT" panose="02020503060305020303" pitchFamily="18" charset="0"/>
              </a:rPr>
              <a:t>Sigmund's theory of development</a:t>
            </a:r>
          </a:p>
        </p:txBody>
      </p:sp>
      <p:sp>
        <p:nvSpPr>
          <p:cNvPr id="3" name="Content Placeholder 2"/>
          <p:cNvSpPr>
            <a:spLocks noGrp="1"/>
          </p:cNvSpPr>
          <p:nvPr>
            <p:ph idx="1"/>
          </p:nvPr>
        </p:nvSpPr>
        <p:spPr>
          <a:xfrm>
            <a:off x="1662545" y="2133600"/>
            <a:ext cx="9842067" cy="3777622"/>
          </a:xfrm>
        </p:spPr>
        <p:txBody>
          <a:bodyPr/>
          <a:lstStyle/>
          <a:p>
            <a:pPr algn="just">
              <a:lnSpc>
                <a:spcPct val="150000"/>
              </a:lnSpc>
            </a:pPr>
            <a:r>
              <a:rPr lang="en-US" dirty="0" smtClean="0">
                <a:latin typeface="Bell MT" panose="02020503060305020303" pitchFamily="18" charset="0"/>
              </a:rPr>
              <a:t>Developed </a:t>
            </a:r>
            <a:r>
              <a:rPr lang="en-US" dirty="0">
                <a:latin typeface="Bell MT" panose="02020503060305020303" pitchFamily="18" charset="0"/>
              </a:rPr>
              <a:t>the psychoanalytic theory of development and argued that the way parents addressed the sexual desires of their children significantly influenced the development of their personalities and whether or not they would grow to become well-adjusted </a:t>
            </a:r>
            <a:r>
              <a:rPr lang="en-US" dirty="0" smtClean="0">
                <a:latin typeface="Bell MT" panose="02020503060305020303" pitchFamily="18" charset="0"/>
              </a:rPr>
              <a:t>adults (Freud, 2014). </a:t>
            </a:r>
            <a:endParaRPr lang="en-US" dirty="0" smtClean="0">
              <a:latin typeface="Bell MT" panose="02020503060305020303" pitchFamily="18" charset="0"/>
            </a:endParaRPr>
          </a:p>
          <a:p>
            <a:pPr algn="just">
              <a:lnSpc>
                <a:spcPct val="150000"/>
              </a:lnSpc>
            </a:pPr>
            <a:r>
              <a:rPr lang="en-US" dirty="0">
                <a:latin typeface="Bell MT" panose="02020503060305020303" pitchFamily="18" charset="0"/>
              </a:rPr>
              <a:t>In terms of sexual development, children undergo various stages of sexual development which include; anal, phallic, genital, latency and oral</a:t>
            </a:r>
            <a:r>
              <a:rPr lang="en-US" dirty="0" smtClean="0">
                <a:latin typeface="Bell MT" panose="02020503060305020303" pitchFamily="18" charset="0"/>
              </a:rPr>
              <a:t>.</a:t>
            </a:r>
          </a:p>
          <a:p>
            <a:pPr algn="just">
              <a:lnSpc>
                <a:spcPct val="150000"/>
              </a:lnSpc>
            </a:pPr>
            <a:r>
              <a:rPr lang="en-US" dirty="0">
                <a:latin typeface="Bell MT" panose="02020503060305020303" pitchFamily="18" charset="0"/>
              </a:rPr>
              <a:t>Freud in this theory had argued that child development takes place in the following five psychosexual stages of development; oral, anal, genital, phallic, and latency. </a:t>
            </a:r>
          </a:p>
        </p:txBody>
      </p:sp>
    </p:spTree>
    <p:extLst>
      <p:ext uri="{BB962C8B-B14F-4D97-AF65-F5344CB8AC3E}">
        <p14:creationId xmlns:p14="http://schemas.microsoft.com/office/powerpoint/2010/main" val="3671500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1280890"/>
          </a:xfrm>
        </p:spPr>
        <p:txBody>
          <a:bodyPr/>
          <a:lstStyle/>
          <a:p>
            <a:r>
              <a:rPr lang="en-US" b="1" dirty="0" smtClean="0">
                <a:latin typeface="Bell MT" panose="02020503060305020303" pitchFamily="18" charset="0"/>
              </a:rPr>
              <a:t>Cont..</a:t>
            </a:r>
            <a:endParaRPr lang="en-US" b="1" dirty="0">
              <a:latin typeface="Bell MT" panose="02020503060305020303" pitchFamily="18" charset="0"/>
            </a:endParaRPr>
          </a:p>
        </p:txBody>
      </p:sp>
      <p:sp>
        <p:nvSpPr>
          <p:cNvPr id="3" name="Content Placeholder 2"/>
          <p:cNvSpPr>
            <a:spLocks noGrp="1"/>
          </p:cNvSpPr>
          <p:nvPr>
            <p:ph idx="1"/>
          </p:nvPr>
        </p:nvSpPr>
        <p:spPr>
          <a:xfrm>
            <a:off x="1620983" y="2133600"/>
            <a:ext cx="9883629" cy="3777622"/>
          </a:xfrm>
        </p:spPr>
        <p:txBody>
          <a:bodyPr>
            <a:normAutofit fontScale="92500"/>
          </a:bodyPr>
          <a:lstStyle/>
          <a:p>
            <a:pPr algn="just">
              <a:lnSpc>
                <a:spcPct val="150000"/>
              </a:lnSpc>
            </a:pPr>
            <a:r>
              <a:rPr lang="en-US" dirty="0">
                <a:latin typeface="Bell MT" panose="02020503060305020303" pitchFamily="18" charset="0"/>
              </a:rPr>
              <a:t>It is noted that development in each of these stages translates in drives or instinct on a different part of the body. </a:t>
            </a:r>
            <a:endParaRPr lang="en-US" dirty="0" smtClean="0">
              <a:latin typeface="Bell MT" panose="02020503060305020303" pitchFamily="18" charset="0"/>
            </a:endParaRPr>
          </a:p>
          <a:p>
            <a:pPr algn="just">
              <a:lnSpc>
                <a:spcPct val="150000"/>
              </a:lnSpc>
            </a:pPr>
            <a:r>
              <a:rPr lang="en-US" dirty="0">
                <a:latin typeface="Bell MT" panose="02020503060305020303" pitchFamily="18" charset="0"/>
              </a:rPr>
              <a:t>Ideally, as individuals grow, it is noted that certain parts of their body become potential sources of frustration or </a:t>
            </a:r>
            <a:r>
              <a:rPr lang="en-US" dirty="0" smtClean="0">
                <a:latin typeface="Bell MT" panose="02020503060305020303" pitchFamily="18" charset="0"/>
              </a:rPr>
              <a:t>pleasure (Slater </a:t>
            </a:r>
            <a:r>
              <a:rPr lang="en-US" i="1" dirty="0" smtClean="0">
                <a:latin typeface="Bell MT" panose="02020503060305020303" pitchFamily="18" charset="0"/>
              </a:rPr>
              <a:t>et al. </a:t>
            </a:r>
            <a:r>
              <a:rPr lang="en-US" dirty="0" smtClean="0">
                <a:latin typeface="Bell MT" panose="02020503060305020303" pitchFamily="18" charset="0"/>
              </a:rPr>
              <a:t>2003). </a:t>
            </a:r>
            <a:endParaRPr lang="en-US" dirty="0" smtClean="0">
              <a:latin typeface="Bell MT" panose="02020503060305020303" pitchFamily="18" charset="0"/>
            </a:endParaRPr>
          </a:p>
          <a:p>
            <a:pPr algn="just">
              <a:lnSpc>
                <a:spcPct val="150000"/>
              </a:lnSpc>
            </a:pPr>
            <a:r>
              <a:rPr lang="en-US" dirty="0">
                <a:latin typeface="Bell MT" panose="02020503060305020303" pitchFamily="18" charset="0"/>
              </a:rPr>
              <a:t>For this reason, according to this theory, the first five years of child development are quite essential in the development of their personality. </a:t>
            </a:r>
            <a:endParaRPr lang="en-US" dirty="0" smtClean="0">
              <a:latin typeface="Bell MT" panose="02020503060305020303" pitchFamily="18" charset="0"/>
            </a:endParaRPr>
          </a:p>
          <a:p>
            <a:pPr algn="just">
              <a:lnSpc>
                <a:spcPct val="150000"/>
              </a:lnSpc>
            </a:pPr>
            <a:r>
              <a:rPr lang="en-US" dirty="0">
                <a:latin typeface="Bell MT" panose="02020503060305020303" pitchFamily="18" charset="0"/>
              </a:rPr>
              <a:t>In a sense, the id has to be suppressed to conserve social demands. In his arguments, Freud argued that the conflict between the id, ego and the superego results in the development of mature personality. </a:t>
            </a:r>
          </a:p>
        </p:txBody>
      </p:sp>
    </p:spTree>
    <p:extLst>
      <p:ext uri="{BB962C8B-B14F-4D97-AF65-F5344CB8AC3E}">
        <p14:creationId xmlns:p14="http://schemas.microsoft.com/office/powerpoint/2010/main" val="1514354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0145" y="624110"/>
            <a:ext cx="9994467" cy="1280890"/>
          </a:xfrm>
        </p:spPr>
        <p:txBody>
          <a:bodyPr/>
          <a:lstStyle/>
          <a:p>
            <a:pPr algn="ctr"/>
            <a:r>
              <a:rPr lang="en-US" b="1" dirty="0" smtClean="0">
                <a:latin typeface="Bell MT" panose="02020503060305020303" pitchFamily="18" charset="0"/>
              </a:rPr>
              <a:t>An image showing Freud’s psychosexual development Process</a:t>
            </a:r>
            <a:endParaRPr lang="en-US" b="1" dirty="0">
              <a:latin typeface="Bell MT" panose="02020503060305020303" pitchFamily="18" charset="0"/>
            </a:endParaRPr>
          </a:p>
        </p:txBody>
      </p:sp>
      <p:pic>
        <p:nvPicPr>
          <p:cNvPr id="6" name="Content Placeholder 5"/>
          <p:cNvPicPr>
            <a:picLocks noGrp="1" noChangeAspect="1"/>
          </p:cNvPicPr>
          <p:nvPr>
            <p:ph idx="1"/>
          </p:nvPr>
        </p:nvPicPr>
        <p:blipFill>
          <a:blip r:embed="rId2"/>
          <a:stretch>
            <a:fillRect/>
          </a:stretch>
        </p:blipFill>
        <p:spPr>
          <a:xfrm>
            <a:off x="1510145" y="2230582"/>
            <a:ext cx="6908368" cy="3560617"/>
          </a:xfrm>
          <a:prstGeom prst="rect">
            <a:avLst/>
          </a:prstGeom>
        </p:spPr>
      </p:pic>
    </p:spTree>
    <p:extLst>
      <p:ext uri="{BB962C8B-B14F-4D97-AF65-F5344CB8AC3E}">
        <p14:creationId xmlns:p14="http://schemas.microsoft.com/office/powerpoint/2010/main" val="3424067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127" y="624110"/>
            <a:ext cx="9897485" cy="1280890"/>
          </a:xfrm>
        </p:spPr>
        <p:txBody>
          <a:bodyPr/>
          <a:lstStyle/>
          <a:p>
            <a:pPr algn="ctr"/>
            <a:r>
              <a:rPr lang="en-US" b="1" dirty="0">
                <a:latin typeface="Bell MT" panose="02020503060305020303" pitchFamily="18" charset="0"/>
              </a:rPr>
              <a:t>Conclusion</a:t>
            </a:r>
          </a:p>
        </p:txBody>
      </p:sp>
      <p:sp>
        <p:nvSpPr>
          <p:cNvPr id="3" name="Content Placeholder 2"/>
          <p:cNvSpPr>
            <a:spLocks noGrp="1"/>
          </p:cNvSpPr>
          <p:nvPr>
            <p:ph idx="1"/>
          </p:nvPr>
        </p:nvSpPr>
        <p:spPr>
          <a:xfrm>
            <a:off x="1440873" y="2133600"/>
            <a:ext cx="10063739" cy="3777622"/>
          </a:xfrm>
        </p:spPr>
        <p:txBody>
          <a:bodyPr>
            <a:normAutofit/>
          </a:bodyPr>
          <a:lstStyle/>
          <a:p>
            <a:pPr algn="just">
              <a:lnSpc>
                <a:spcPct val="150000"/>
              </a:lnSpc>
            </a:pPr>
            <a:r>
              <a:rPr lang="en-US" sz="2000" dirty="0">
                <a:latin typeface="Bell MT" panose="02020503060305020303" pitchFamily="18" charset="0"/>
              </a:rPr>
              <a:t>In conclusion, it is important to note that the study of child development is crucial since it helps us understand better human development process in </a:t>
            </a:r>
            <a:r>
              <a:rPr lang="en-US" sz="2000" dirty="0" smtClean="0">
                <a:latin typeface="Bell MT" panose="02020503060305020303" pitchFamily="18" charset="0"/>
              </a:rPr>
              <a:t>general (Cherry, 2012).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It is important to note that understanding the major theories of child development would help us in understanding the way children develop and ways through which we can help them to become responsible citizens. </a:t>
            </a:r>
            <a:endParaRPr lang="en-US" sz="2000" dirty="0" smtClean="0">
              <a:latin typeface="Bell MT" panose="02020503060305020303" pitchFamily="18" charset="0"/>
            </a:endParaRPr>
          </a:p>
          <a:p>
            <a:pPr algn="just">
              <a:lnSpc>
                <a:spcPct val="150000"/>
              </a:lnSpc>
            </a:pPr>
            <a:r>
              <a:rPr lang="en-US" sz="2000" dirty="0">
                <a:latin typeface="Bell MT" panose="02020503060305020303" pitchFamily="18" charset="0"/>
              </a:rPr>
              <a:t>Similarly, it helps in determining ways through which their social, educational and emotional can be addressed in case of difficulty in attaining a developmental milestone. </a:t>
            </a:r>
            <a:endParaRPr lang="en-US" sz="2000" dirty="0" smtClean="0">
              <a:latin typeface="Bell MT" panose="02020503060305020303" pitchFamily="18" charset="0"/>
            </a:endParaRPr>
          </a:p>
          <a:p>
            <a:pPr algn="just">
              <a:lnSpc>
                <a:spcPct val="150000"/>
              </a:lnSpc>
            </a:pPr>
            <a:endParaRPr lang="en-US" sz="2000" dirty="0">
              <a:latin typeface="Bell MT" panose="02020503060305020303" pitchFamily="18" charset="0"/>
            </a:endParaRPr>
          </a:p>
        </p:txBody>
      </p:sp>
    </p:spTree>
    <p:extLst>
      <p:ext uri="{BB962C8B-B14F-4D97-AF65-F5344CB8AC3E}">
        <p14:creationId xmlns:p14="http://schemas.microsoft.com/office/powerpoint/2010/main" val="4162944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4727" y="2133600"/>
            <a:ext cx="10049885" cy="3777622"/>
          </a:xfrm>
        </p:spPr>
        <p:txBody>
          <a:bodyPr/>
          <a:lstStyle/>
          <a:p>
            <a:pPr algn="just">
              <a:lnSpc>
                <a:spcPct val="200000"/>
              </a:lnSpc>
            </a:pPr>
            <a:r>
              <a:rPr lang="en-US" dirty="0">
                <a:latin typeface="Bell MT" panose="02020503060305020303" pitchFamily="18" charset="0"/>
              </a:rPr>
              <a:t>Child development theories help "gain insight into human nature, origins of adult behaviour, origins of differences, and origins, prevention and treatment of developmental problems" (Rhodes, Theories of child development, 2013)</a:t>
            </a:r>
          </a:p>
          <a:p>
            <a:endParaRPr lang="en-US" dirty="0"/>
          </a:p>
        </p:txBody>
      </p:sp>
    </p:spTree>
    <p:extLst>
      <p:ext uri="{BB962C8B-B14F-4D97-AF65-F5344CB8AC3E}">
        <p14:creationId xmlns:p14="http://schemas.microsoft.com/office/powerpoint/2010/main" val="2652073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4837" y="624110"/>
            <a:ext cx="9869776" cy="1280890"/>
          </a:xfrm>
        </p:spPr>
        <p:txBody>
          <a:bodyPr/>
          <a:lstStyle/>
          <a:p>
            <a:pPr algn="ctr"/>
            <a:r>
              <a:rPr lang="en-US" b="1" dirty="0" smtClean="0">
                <a:latin typeface="Bell MT" panose="02020503060305020303" pitchFamily="18" charset="0"/>
              </a:rPr>
              <a:t>References </a:t>
            </a:r>
            <a:endParaRPr lang="en-US" b="1" dirty="0">
              <a:latin typeface="Bell MT" panose="02020503060305020303" pitchFamily="18" charset="0"/>
            </a:endParaRPr>
          </a:p>
        </p:txBody>
      </p:sp>
      <p:sp>
        <p:nvSpPr>
          <p:cNvPr id="3" name="Content Placeholder 2"/>
          <p:cNvSpPr>
            <a:spLocks noGrp="1"/>
          </p:cNvSpPr>
          <p:nvPr>
            <p:ph idx="1"/>
          </p:nvPr>
        </p:nvSpPr>
        <p:spPr>
          <a:xfrm>
            <a:off x="1634837" y="1510145"/>
            <a:ext cx="9869775" cy="4401077"/>
          </a:xfrm>
        </p:spPr>
        <p:txBody>
          <a:bodyPr>
            <a:noAutofit/>
          </a:bodyPr>
          <a:lstStyle/>
          <a:p>
            <a:pPr algn="just">
              <a:lnSpc>
                <a:spcPct val="150000"/>
              </a:lnSpc>
            </a:pPr>
            <a:r>
              <a:rPr lang="en-US" dirty="0">
                <a:latin typeface="Bell MT" panose="02020503060305020303" pitchFamily="18" charset="0"/>
              </a:rPr>
              <a:t>Cherry, K. (2012). Child development theories. Psychology. About. com. The New York Times</a:t>
            </a:r>
            <a:r>
              <a:rPr lang="en-US" dirty="0" smtClean="0">
                <a:latin typeface="Bell MT" panose="02020503060305020303" pitchFamily="18" charset="0"/>
              </a:rPr>
              <a:t>.</a:t>
            </a:r>
          </a:p>
          <a:p>
            <a:pPr algn="just">
              <a:lnSpc>
                <a:spcPct val="150000"/>
              </a:lnSpc>
            </a:pPr>
            <a:r>
              <a:rPr lang="en-US" dirty="0">
                <a:latin typeface="Bell MT" panose="02020503060305020303" pitchFamily="18" charset="0"/>
              </a:rPr>
              <a:t>Slater, A., Hocking, I., &amp; Loose, J. (2003). Theories and issues in child development. An introduction to developmental psychology, 34-63</a:t>
            </a:r>
            <a:r>
              <a:rPr lang="en-US" dirty="0" smtClean="0">
                <a:latin typeface="Bell MT" panose="02020503060305020303" pitchFamily="18" charset="0"/>
              </a:rPr>
              <a:t>.</a:t>
            </a:r>
          </a:p>
          <a:p>
            <a:pPr algn="just">
              <a:lnSpc>
                <a:spcPct val="150000"/>
              </a:lnSpc>
            </a:pPr>
            <a:r>
              <a:rPr lang="en-US" dirty="0">
                <a:latin typeface="Bell MT" panose="02020503060305020303" pitchFamily="18" charset="0"/>
              </a:rPr>
              <a:t>Huitt, W., &amp; Hummel, J. (2003). Piaget's theory of cognitive development. Educational psychology interactive, 3(2), 1-5</a:t>
            </a:r>
            <a:r>
              <a:rPr lang="en-US" dirty="0" smtClean="0">
                <a:latin typeface="Bell MT" panose="02020503060305020303" pitchFamily="18" charset="0"/>
              </a:rPr>
              <a:t>.</a:t>
            </a:r>
          </a:p>
          <a:p>
            <a:pPr algn="just">
              <a:lnSpc>
                <a:spcPct val="150000"/>
              </a:lnSpc>
            </a:pPr>
            <a:r>
              <a:rPr lang="da-DK" dirty="0">
                <a:latin typeface="Bell MT" panose="02020503060305020303" pitchFamily="18" charset="0"/>
              </a:rPr>
              <a:t>McLeod, S. (2013). Erik Erikson</a:t>
            </a:r>
            <a:r>
              <a:rPr lang="da-DK" dirty="0" smtClean="0">
                <a:latin typeface="Bell MT" panose="02020503060305020303" pitchFamily="18" charset="0"/>
              </a:rPr>
              <a:t>.</a:t>
            </a:r>
          </a:p>
          <a:p>
            <a:pPr algn="just">
              <a:lnSpc>
                <a:spcPct val="150000"/>
              </a:lnSpc>
            </a:pPr>
            <a:r>
              <a:rPr lang="en-US" dirty="0">
                <a:latin typeface="Bell MT" panose="02020503060305020303" pitchFamily="18" charset="0"/>
              </a:rPr>
              <a:t>Mooney, C. G. (2013). Theories of Childhood: An Introduction to Dewey, Montessori, Erikson, Piaget &amp; Vygotsky. Redleaf Press</a:t>
            </a:r>
            <a:r>
              <a:rPr lang="en-US" dirty="0" smtClean="0">
                <a:latin typeface="Bell MT" panose="02020503060305020303" pitchFamily="18" charset="0"/>
              </a:rPr>
              <a:t>.</a:t>
            </a:r>
          </a:p>
          <a:p>
            <a:pPr algn="just">
              <a:lnSpc>
                <a:spcPct val="150000"/>
              </a:lnSpc>
            </a:pPr>
            <a:r>
              <a:rPr lang="en-US" dirty="0">
                <a:latin typeface="Bell MT" panose="02020503060305020303" pitchFamily="18" charset="0"/>
              </a:rPr>
              <a:t>Freud, S. (2014). On the sexual theories of children. Read Books Ltd.</a:t>
            </a:r>
          </a:p>
        </p:txBody>
      </p:sp>
    </p:spTree>
    <p:extLst>
      <p:ext uri="{BB962C8B-B14F-4D97-AF65-F5344CB8AC3E}">
        <p14:creationId xmlns:p14="http://schemas.microsoft.com/office/powerpoint/2010/main" val="420511433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105</TotalTime>
  <Words>1457</Words>
  <Application>Microsoft Office PowerPoint</Application>
  <PresentationFormat>Widescreen</PresentationFormat>
  <Paragraphs>74</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Bell MT</vt:lpstr>
      <vt:lpstr>Century Gothic</vt:lpstr>
      <vt:lpstr>Wingdings 3</vt:lpstr>
      <vt:lpstr>Wisp</vt:lpstr>
      <vt:lpstr>Child Development Author  Institutional Affiliation course code  Date of submission</vt:lpstr>
      <vt:lpstr>Introduction </vt:lpstr>
      <vt:lpstr>Cont.…</vt:lpstr>
      <vt:lpstr>Cont..</vt:lpstr>
      <vt:lpstr>Erickson's theory of psychosocial development</vt:lpstr>
      <vt:lpstr>Cont..</vt:lpstr>
      <vt:lpstr>Cont..</vt:lpstr>
      <vt:lpstr>An image showing Erickson’s theory of psychosocial development</vt:lpstr>
      <vt:lpstr>Jean Piaget theory of development</vt:lpstr>
      <vt:lpstr>Sensorimotor stage </vt:lpstr>
      <vt:lpstr>Preoperational stage </vt:lpstr>
      <vt:lpstr>Concrete stage</vt:lpstr>
      <vt:lpstr>Cont..</vt:lpstr>
      <vt:lpstr>Formal operational stage</vt:lpstr>
      <vt:lpstr>An image showing Piaget’s stages of development</vt:lpstr>
      <vt:lpstr>Sigmund's theory of development</vt:lpstr>
      <vt:lpstr>Cont..</vt:lpstr>
      <vt:lpstr>An image showing Freud’s psychosexual development Process</vt:lpstr>
      <vt:lpstr>Conclusion</vt:lpstr>
      <vt:lpstr>PowerPoint Presentation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Steve Young</cp:lastModifiedBy>
  <cp:revision>59</cp:revision>
  <dcterms:created xsi:type="dcterms:W3CDTF">2020-12-06T11:07:05Z</dcterms:created>
  <dcterms:modified xsi:type="dcterms:W3CDTF">2020-12-07T20:09:24Z</dcterms:modified>
</cp:coreProperties>
</file>