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60" r:id="rId4"/>
    <p:sldId id="259"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92" autoAdjust="0"/>
  </p:normalViewPr>
  <p:slideViewPr>
    <p:cSldViewPr>
      <p:cViewPr>
        <p:scale>
          <a:sx n="60" d="100"/>
          <a:sy n="60" d="100"/>
        </p:scale>
        <p:origin x="-165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87BD5A-384D-459D-A2E2-2E5F8B037660}" type="doc">
      <dgm:prSet loTypeId="urn:microsoft.com/office/officeart/2005/8/layout/chevron1" loCatId="process" qsTypeId="urn:microsoft.com/office/officeart/2005/8/quickstyle/simple1" qsCatId="simple" csTypeId="urn:microsoft.com/office/officeart/2005/8/colors/accent1_2" csCatId="accent1" phldr="1"/>
      <dgm:spPr/>
    </dgm:pt>
    <dgm:pt modelId="{14403AB3-1BBE-4CCF-A3F1-9A04B0E896E0}">
      <dgm:prSet phldrT="[Text]"/>
      <dgm:spPr/>
      <dgm:t>
        <a:bodyPr/>
        <a:lstStyle/>
        <a:p>
          <a:r>
            <a:rPr lang="en-US"/>
            <a:t>Growth and Learning Strategies</a:t>
          </a:r>
        </a:p>
      </dgm:t>
    </dgm:pt>
    <dgm:pt modelId="{50D3C638-A1EE-4AF5-BD31-B38B11E2A2E7}" type="parTrans" cxnId="{B05F2691-5D53-411F-B958-ADC52F7AEED9}">
      <dgm:prSet/>
      <dgm:spPr/>
      <dgm:t>
        <a:bodyPr/>
        <a:lstStyle/>
        <a:p>
          <a:endParaRPr lang="en-US"/>
        </a:p>
      </dgm:t>
    </dgm:pt>
    <dgm:pt modelId="{91AC5498-54A8-4327-99DB-CFC32B964DBF}" type="sibTrans" cxnId="{B05F2691-5D53-411F-B958-ADC52F7AEED9}">
      <dgm:prSet/>
      <dgm:spPr/>
      <dgm:t>
        <a:bodyPr/>
        <a:lstStyle/>
        <a:p>
          <a:endParaRPr lang="en-US"/>
        </a:p>
      </dgm:t>
    </dgm:pt>
    <dgm:pt modelId="{BB5AF747-6A0C-41F5-933C-EA0A5C92EBEC}">
      <dgm:prSet phldrT="[Text]"/>
      <dgm:spPr/>
      <dgm:t>
        <a:bodyPr/>
        <a:lstStyle/>
        <a:p>
          <a:r>
            <a:rPr lang="en-US" dirty="0"/>
            <a:t>Customer </a:t>
          </a:r>
          <a:r>
            <a:rPr lang="en-US" dirty="0" smtClean="0"/>
            <a:t>Strategies</a:t>
          </a:r>
          <a:endParaRPr lang="en-US" dirty="0"/>
        </a:p>
      </dgm:t>
    </dgm:pt>
    <dgm:pt modelId="{0180C71D-736C-4235-B3D6-EB05625F20B0}" type="parTrans" cxnId="{08575524-1DB7-4D05-82C8-9CBD4E914A34}">
      <dgm:prSet/>
      <dgm:spPr/>
      <dgm:t>
        <a:bodyPr/>
        <a:lstStyle/>
        <a:p>
          <a:endParaRPr lang="en-US"/>
        </a:p>
      </dgm:t>
    </dgm:pt>
    <dgm:pt modelId="{7E73DD83-AEE8-4796-AAAA-BF11B33AE5CC}" type="sibTrans" cxnId="{08575524-1DB7-4D05-82C8-9CBD4E914A34}">
      <dgm:prSet/>
      <dgm:spPr/>
      <dgm:t>
        <a:bodyPr/>
        <a:lstStyle/>
        <a:p>
          <a:endParaRPr lang="en-US"/>
        </a:p>
      </dgm:t>
    </dgm:pt>
    <dgm:pt modelId="{22A6E0C3-A777-49DB-B1FC-30713C8752DB}">
      <dgm:prSet phldrT="[Text]"/>
      <dgm:spPr/>
      <dgm:t>
        <a:bodyPr/>
        <a:lstStyle/>
        <a:p>
          <a:r>
            <a:rPr lang="en-US"/>
            <a:t>Financial Process Strategies</a:t>
          </a:r>
        </a:p>
      </dgm:t>
    </dgm:pt>
    <dgm:pt modelId="{B9CCB0EF-A114-46FB-A117-F63B13F48ACB}" type="parTrans" cxnId="{47EF39B6-5291-4200-9564-3B2EDE4A257B}">
      <dgm:prSet/>
      <dgm:spPr/>
      <dgm:t>
        <a:bodyPr/>
        <a:lstStyle/>
        <a:p>
          <a:endParaRPr lang="en-US"/>
        </a:p>
      </dgm:t>
    </dgm:pt>
    <dgm:pt modelId="{5173CC9F-74D0-427C-9C30-448CC03A69DE}" type="sibTrans" cxnId="{47EF39B6-5291-4200-9564-3B2EDE4A257B}">
      <dgm:prSet/>
      <dgm:spPr/>
      <dgm:t>
        <a:bodyPr/>
        <a:lstStyle/>
        <a:p>
          <a:endParaRPr lang="en-US"/>
        </a:p>
      </dgm:t>
    </dgm:pt>
    <dgm:pt modelId="{DF32551D-83F9-4ACF-98BC-11C3CB4977BC}">
      <dgm:prSet phldrT="[Text]"/>
      <dgm:spPr/>
      <dgm:t>
        <a:bodyPr/>
        <a:lstStyle/>
        <a:p>
          <a:r>
            <a:rPr lang="en-US" dirty="0"/>
            <a:t>Internal Process Strategies</a:t>
          </a:r>
        </a:p>
      </dgm:t>
    </dgm:pt>
    <dgm:pt modelId="{2E922513-97E2-4FE8-8834-D8C35E43D238}" type="parTrans" cxnId="{F4B9C240-FDC8-4DE9-AFE0-D858E39C2318}">
      <dgm:prSet/>
      <dgm:spPr/>
      <dgm:t>
        <a:bodyPr/>
        <a:lstStyle/>
        <a:p>
          <a:endParaRPr lang="en-US"/>
        </a:p>
      </dgm:t>
    </dgm:pt>
    <dgm:pt modelId="{7F67BAB9-0FF3-4528-A7D5-AED6A5DA7EFE}" type="sibTrans" cxnId="{F4B9C240-FDC8-4DE9-AFE0-D858E39C2318}">
      <dgm:prSet/>
      <dgm:spPr/>
      <dgm:t>
        <a:bodyPr/>
        <a:lstStyle/>
        <a:p>
          <a:endParaRPr lang="en-US"/>
        </a:p>
      </dgm:t>
    </dgm:pt>
    <dgm:pt modelId="{DFCB3C92-AA4B-4814-A8DB-DBC2183E53A6}" type="pres">
      <dgm:prSet presAssocID="{3287BD5A-384D-459D-A2E2-2E5F8B037660}" presName="Name0" presStyleCnt="0">
        <dgm:presLayoutVars>
          <dgm:dir/>
          <dgm:animLvl val="lvl"/>
          <dgm:resizeHandles val="exact"/>
        </dgm:presLayoutVars>
      </dgm:prSet>
      <dgm:spPr/>
    </dgm:pt>
    <dgm:pt modelId="{5D918792-3CC8-4B85-9879-BA1159D3AD10}" type="pres">
      <dgm:prSet presAssocID="{14403AB3-1BBE-4CCF-A3F1-9A04B0E896E0}" presName="parTxOnly" presStyleLbl="node1" presStyleIdx="0" presStyleCnt="4" custLinFactY="-54286" custLinFactNeighborX="-821" custLinFactNeighborY="-100000">
        <dgm:presLayoutVars>
          <dgm:chMax val="0"/>
          <dgm:chPref val="0"/>
          <dgm:bulletEnabled val="1"/>
        </dgm:presLayoutVars>
      </dgm:prSet>
      <dgm:spPr/>
      <dgm:t>
        <a:bodyPr/>
        <a:lstStyle/>
        <a:p>
          <a:endParaRPr lang="en-US"/>
        </a:p>
      </dgm:t>
    </dgm:pt>
    <dgm:pt modelId="{A266087E-6943-4FDB-B66B-751C9C8D631D}" type="pres">
      <dgm:prSet presAssocID="{91AC5498-54A8-4327-99DB-CFC32B964DBF}" presName="parTxOnlySpace" presStyleCnt="0"/>
      <dgm:spPr/>
    </dgm:pt>
    <dgm:pt modelId="{2A686B1D-6D10-4861-B55F-8F231ACF3C33}" type="pres">
      <dgm:prSet presAssocID="{DF32551D-83F9-4ACF-98BC-11C3CB4977BC}" presName="parTxOnly" presStyleLbl="node1" presStyleIdx="1" presStyleCnt="4" custLinFactY="-54286" custLinFactNeighborX="-821" custLinFactNeighborY="-100000">
        <dgm:presLayoutVars>
          <dgm:chMax val="0"/>
          <dgm:chPref val="0"/>
          <dgm:bulletEnabled val="1"/>
        </dgm:presLayoutVars>
      </dgm:prSet>
      <dgm:spPr/>
      <dgm:t>
        <a:bodyPr/>
        <a:lstStyle/>
        <a:p>
          <a:endParaRPr lang="en-US"/>
        </a:p>
      </dgm:t>
    </dgm:pt>
    <dgm:pt modelId="{CCEE1D1A-F408-49EE-AC06-0B44BE49D368}" type="pres">
      <dgm:prSet presAssocID="{7F67BAB9-0FF3-4528-A7D5-AED6A5DA7EFE}" presName="parTxOnlySpace" presStyleCnt="0"/>
      <dgm:spPr/>
    </dgm:pt>
    <dgm:pt modelId="{912D031A-B42F-4989-85F7-77B7E9EB0D90}" type="pres">
      <dgm:prSet presAssocID="{BB5AF747-6A0C-41F5-933C-EA0A5C92EBEC}" presName="parTxOnly" presStyleLbl="node1" presStyleIdx="2" presStyleCnt="4" custLinFactY="-53814" custLinFactNeighborX="6127" custLinFactNeighborY="-100000">
        <dgm:presLayoutVars>
          <dgm:chMax val="0"/>
          <dgm:chPref val="0"/>
          <dgm:bulletEnabled val="1"/>
        </dgm:presLayoutVars>
      </dgm:prSet>
      <dgm:spPr/>
      <dgm:t>
        <a:bodyPr/>
        <a:lstStyle/>
        <a:p>
          <a:endParaRPr lang="en-US"/>
        </a:p>
      </dgm:t>
    </dgm:pt>
    <dgm:pt modelId="{E7020AFA-31A0-4F6A-B1FA-05ECC5AE72D4}" type="pres">
      <dgm:prSet presAssocID="{7E73DD83-AEE8-4796-AAAA-BF11B33AE5CC}" presName="parTxOnlySpace" presStyleCnt="0"/>
      <dgm:spPr/>
    </dgm:pt>
    <dgm:pt modelId="{CAC463F9-8FEA-4F7D-8D80-4D519C2D0B98}" type="pres">
      <dgm:prSet presAssocID="{22A6E0C3-A777-49DB-B1FC-30713C8752DB}" presName="parTxOnly" presStyleLbl="node1" presStyleIdx="3" presStyleCnt="4" custLinFactY="-53153" custLinFactNeighborX="1719" custLinFactNeighborY="-100000">
        <dgm:presLayoutVars>
          <dgm:chMax val="0"/>
          <dgm:chPref val="0"/>
          <dgm:bulletEnabled val="1"/>
        </dgm:presLayoutVars>
      </dgm:prSet>
      <dgm:spPr/>
      <dgm:t>
        <a:bodyPr/>
        <a:lstStyle/>
        <a:p>
          <a:endParaRPr lang="en-US"/>
        </a:p>
      </dgm:t>
    </dgm:pt>
  </dgm:ptLst>
  <dgm:cxnLst>
    <dgm:cxn modelId="{BDBACB68-03F9-4E93-857D-13FC9496168E}" type="presOf" srcId="{3287BD5A-384D-459D-A2E2-2E5F8B037660}" destId="{DFCB3C92-AA4B-4814-A8DB-DBC2183E53A6}" srcOrd="0" destOrd="0" presId="urn:microsoft.com/office/officeart/2005/8/layout/chevron1"/>
    <dgm:cxn modelId="{B2908C6B-15F8-412D-B24D-5C0240AF27DE}" type="presOf" srcId="{22A6E0C3-A777-49DB-B1FC-30713C8752DB}" destId="{CAC463F9-8FEA-4F7D-8D80-4D519C2D0B98}" srcOrd="0" destOrd="0" presId="urn:microsoft.com/office/officeart/2005/8/layout/chevron1"/>
    <dgm:cxn modelId="{F315E78C-49F3-404F-9265-CA1F7C9FF528}" type="presOf" srcId="{14403AB3-1BBE-4CCF-A3F1-9A04B0E896E0}" destId="{5D918792-3CC8-4B85-9879-BA1159D3AD10}" srcOrd="0" destOrd="0" presId="urn:microsoft.com/office/officeart/2005/8/layout/chevron1"/>
    <dgm:cxn modelId="{F4B9C240-FDC8-4DE9-AFE0-D858E39C2318}" srcId="{3287BD5A-384D-459D-A2E2-2E5F8B037660}" destId="{DF32551D-83F9-4ACF-98BC-11C3CB4977BC}" srcOrd="1" destOrd="0" parTransId="{2E922513-97E2-4FE8-8834-D8C35E43D238}" sibTransId="{7F67BAB9-0FF3-4528-A7D5-AED6A5DA7EFE}"/>
    <dgm:cxn modelId="{08575524-1DB7-4D05-82C8-9CBD4E914A34}" srcId="{3287BD5A-384D-459D-A2E2-2E5F8B037660}" destId="{BB5AF747-6A0C-41F5-933C-EA0A5C92EBEC}" srcOrd="2" destOrd="0" parTransId="{0180C71D-736C-4235-B3D6-EB05625F20B0}" sibTransId="{7E73DD83-AEE8-4796-AAAA-BF11B33AE5CC}"/>
    <dgm:cxn modelId="{9D301001-8D30-4B26-AE77-74EACF9C85DA}" type="presOf" srcId="{DF32551D-83F9-4ACF-98BC-11C3CB4977BC}" destId="{2A686B1D-6D10-4861-B55F-8F231ACF3C33}" srcOrd="0" destOrd="0" presId="urn:microsoft.com/office/officeart/2005/8/layout/chevron1"/>
    <dgm:cxn modelId="{47EF39B6-5291-4200-9564-3B2EDE4A257B}" srcId="{3287BD5A-384D-459D-A2E2-2E5F8B037660}" destId="{22A6E0C3-A777-49DB-B1FC-30713C8752DB}" srcOrd="3" destOrd="0" parTransId="{B9CCB0EF-A114-46FB-A117-F63B13F48ACB}" sibTransId="{5173CC9F-74D0-427C-9C30-448CC03A69DE}"/>
    <dgm:cxn modelId="{B05F2691-5D53-411F-B958-ADC52F7AEED9}" srcId="{3287BD5A-384D-459D-A2E2-2E5F8B037660}" destId="{14403AB3-1BBE-4CCF-A3F1-9A04B0E896E0}" srcOrd="0" destOrd="0" parTransId="{50D3C638-A1EE-4AF5-BD31-B38B11E2A2E7}" sibTransId="{91AC5498-54A8-4327-99DB-CFC32B964DBF}"/>
    <dgm:cxn modelId="{19AC6AE6-EE94-483A-86CF-ED65AD8E13A8}" type="presOf" srcId="{BB5AF747-6A0C-41F5-933C-EA0A5C92EBEC}" destId="{912D031A-B42F-4989-85F7-77B7E9EB0D90}" srcOrd="0" destOrd="0" presId="urn:microsoft.com/office/officeart/2005/8/layout/chevron1"/>
    <dgm:cxn modelId="{A80EE9E9-D071-4600-A1CD-AA8275062509}" type="presParOf" srcId="{DFCB3C92-AA4B-4814-A8DB-DBC2183E53A6}" destId="{5D918792-3CC8-4B85-9879-BA1159D3AD10}" srcOrd="0" destOrd="0" presId="urn:microsoft.com/office/officeart/2005/8/layout/chevron1"/>
    <dgm:cxn modelId="{ABD95744-0EE6-42FF-ACA4-70A2E5514342}" type="presParOf" srcId="{DFCB3C92-AA4B-4814-A8DB-DBC2183E53A6}" destId="{A266087E-6943-4FDB-B66B-751C9C8D631D}" srcOrd="1" destOrd="0" presId="urn:microsoft.com/office/officeart/2005/8/layout/chevron1"/>
    <dgm:cxn modelId="{26E66256-68BF-4F91-B593-1D7B08515F5E}" type="presParOf" srcId="{DFCB3C92-AA4B-4814-A8DB-DBC2183E53A6}" destId="{2A686B1D-6D10-4861-B55F-8F231ACF3C33}" srcOrd="2" destOrd="0" presId="urn:microsoft.com/office/officeart/2005/8/layout/chevron1"/>
    <dgm:cxn modelId="{0FD9F883-A380-4C1E-BADD-EB03923B20E7}" type="presParOf" srcId="{DFCB3C92-AA4B-4814-A8DB-DBC2183E53A6}" destId="{CCEE1D1A-F408-49EE-AC06-0B44BE49D368}" srcOrd="3" destOrd="0" presId="urn:microsoft.com/office/officeart/2005/8/layout/chevron1"/>
    <dgm:cxn modelId="{AD547F47-37B7-4D80-BD40-3F63041D8419}" type="presParOf" srcId="{DFCB3C92-AA4B-4814-A8DB-DBC2183E53A6}" destId="{912D031A-B42F-4989-85F7-77B7E9EB0D90}" srcOrd="4" destOrd="0" presId="urn:microsoft.com/office/officeart/2005/8/layout/chevron1"/>
    <dgm:cxn modelId="{DA4C150C-0608-4513-90C3-7432F8420718}" type="presParOf" srcId="{DFCB3C92-AA4B-4814-A8DB-DBC2183E53A6}" destId="{E7020AFA-31A0-4F6A-B1FA-05ECC5AE72D4}" srcOrd="5" destOrd="0" presId="urn:microsoft.com/office/officeart/2005/8/layout/chevron1"/>
    <dgm:cxn modelId="{85C8EE12-8BC2-4FEE-AC2B-520108D5E58C}" type="presParOf" srcId="{DFCB3C92-AA4B-4814-A8DB-DBC2183E53A6}" destId="{CAC463F9-8FEA-4F7D-8D80-4D519C2D0B98}"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18792-3CC8-4B85-9879-BA1159D3AD10}">
      <dsp:nvSpPr>
        <dsp:cNvPr id="0" name=""/>
        <dsp:cNvSpPr/>
      </dsp:nvSpPr>
      <dsp:spPr>
        <a:xfrm>
          <a:off x="1993"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a:t>Growth and Learning Strategies</a:t>
          </a:r>
        </a:p>
      </dsp:txBody>
      <dsp:txXfrm>
        <a:off x="446424" y="0"/>
        <a:ext cx="1333291" cy="888861"/>
      </dsp:txXfrm>
    </dsp:sp>
    <dsp:sp modelId="{2A686B1D-6D10-4861-B55F-8F231ACF3C33}">
      <dsp:nvSpPr>
        <dsp:cNvPr id="0" name=""/>
        <dsp:cNvSpPr/>
      </dsp:nvSpPr>
      <dsp:spPr>
        <a:xfrm>
          <a:off x="2001930"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Internal Process Strategies</a:t>
          </a:r>
        </a:p>
      </dsp:txBody>
      <dsp:txXfrm>
        <a:off x="2446361" y="0"/>
        <a:ext cx="1333291" cy="888861"/>
      </dsp:txXfrm>
    </dsp:sp>
    <dsp:sp modelId="{912D031A-B42F-4989-85F7-77B7E9EB0D90}">
      <dsp:nvSpPr>
        <dsp:cNvPr id="0" name=""/>
        <dsp:cNvSpPr/>
      </dsp:nvSpPr>
      <dsp:spPr>
        <a:xfrm>
          <a:off x="4017307"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Customer </a:t>
          </a:r>
          <a:r>
            <a:rPr lang="en-US" sz="1500" kern="1200" dirty="0" smtClean="0"/>
            <a:t>Strategies</a:t>
          </a:r>
          <a:endParaRPr lang="en-US" sz="1500" kern="1200" dirty="0"/>
        </a:p>
      </dsp:txBody>
      <dsp:txXfrm>
        <a:off x="4461738" y="0"/>
        <a:ext cx="1333291" cy="888861"/>
      </dsp:txXfrm>
    </dsp:sp>
    <dsp:sp modelId="{CAC463F9-8FEA-4F7D-8D80-4D519C2D0B98}">
      <dsp:nvSpPr>
        <dsp:cNvPr id="0" name=""/>
        <dsp:cNvSpPr/>
      </dsp:nvSpPr>
      <dsp:spPr>
        <a:xfrm>
          <a:off x="6007447"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a:t>Financial Process Strategies</a:t>
          </a:r>
        </a:p>
      </dsp:txBody>
      <dsp:txXfrm>
        <a:off x="6451878" y="0"/>
        <a:ext cx="1333291" cy="8888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E41441-1132-45DB-A6E6-7F088D3C9436}" type="datetimeFigureOut">
              <a:rPr lang="en-US" smtClean="0"/>
              <a:pPr/>
              <a:t>8/22/2019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09608-0992-40BE-A4FA-9AA8B8B38F9A}" type="slidenum">
              <a:rPr lang="en-US" smtClean="0"/>
              <a:pPr/>
              <a:t>‹#›</a:t>
            </a:fld>
            <a:endParaRPr lang="en-US"/>
          </a:p>
        </p:txBody>
      </p:sp>
    </p:spTree>
    <p:extLst>
      <p:ext uri="{BB962C8B-B14F-4D97-AF65-F5344CB8AC3E}">
        <p14:creationId xmlns:p14="http://schemas.microsoft.com/office/powerpoint/2010/main" val="275575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B09608-0992-40BE-A4FA-9AA8B8B38F9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A strategic planning map is essential in an organization because it helps employees to understand alternative and strategic choices of the company and the role they play. The plan supports the employees to be aware of how vital their roles are. </a:t>
            </a:r>
          </a:p>
          <a:p>
            <a:pPr>
              <a:buFont typeface="Wingdings" pitchFamily="2" charset="2"/>
              <a:buChar char="Ø"/>
            </a:pPr>
            <a:endParaRPr lang="en-US" dirty="0" smtClean="0"/>
          </a:p>
          <a:p>
            <a:pPr>
              <a:buFont typeface="Wingdings" pitchFamily="2" charset="2"/>
              <a:buChar char="Ø"/>
            </a:pPr>
            <a:r>
              <a:rPr lang="en-US" dirty="0" smtClean="0"/>
              <a:t>Managers use the map through the communication of objectives to the employees. The map is used because of its simplicity and systematic manner which raises the quality and level of communication in the organization.</a:t>
            </a:r>
            <a:endParaRPr lang="en-US" baseline="0" dirty="0" smtClean="0"/>
          </a:p>
        </p:txBody>
      </p:sp>
      <p:sp>
        <p:nvSpPr>
          <p:cNvPr id="4" name="Slide Number Placeholder 3"/>
          <p:cNvSpPr>
            <a:spLocks noGrp="1"/>
          </p:cNvSpPr>
          <p:nvPr>
            <p:ph type="sldNum" sz="quarter" idx="10"/>
          </p:nvPr>
        </p:nvSpPr>
        <p:spPr/>
        <p:txBody>
          <a:bodyPr/>
          <a:lstStyle/>
          <a:p>
            <a:fld id="{C3B09608-0992-40BE-A4FA-9AA8B8B38F9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buFont typeface="Arial" pitchFamily="34" charset="0"/>
              <a:buNone/>
            </a:pPr>
            <a:r>
              <a:rPr lang="en-US" b="1" dirty="0" smtClean="0"/>
              <a:t>Growth and Learning</a:t>
            </a:r>
            <a:r>
              <a:rPr lang="en-US" b="1" baseline="0" dirty="0" smtClean="0"/>
              <a:t> Strategies </a:t>
            </a:r>
          </a:p>
          <a:p>
            <a:pPr algn="l">
              <a:buFont typeface="Arial" pitchFamily="34" charset="0"/>
              <a:buChar char="•"/>
            </a:pPr>
            <a:r>
              <a:rPr lang="en-US" sz="1200" kern="1200" dirty="0" smtClean="0">
                <a:solidFill>
                  <a:schemeClr val="tx1"/>
                </a:solidFill>
                <a:latin typeface="+mn-lt"/>
                <a:ea typeface="+mn-ea"/>
                <a:cs typeface="+mn-cs"/>
              </a:rPr>
              <a:t>Training skills </a:t>
            </a:r>
            <a:endParaRPr lang="en-US" sz="1200" b="1" kern="1200" baseline="0" dirty="0" smtClean="0">
              <a:solidFill>
                <a:schemeClr val="tx1"/>
              </a:solidFill>
              <a:latin typeface="+mn-lt"/>
              <a:ea typeface="+mn-ea"/>
              <a:cs typeface="+mn-cs"/>
            </a:endParaRPr>
          </a:p>
          <a:p>
            <a:pPr algn="l">
              <a:buFont typeface="Arial" pitchFamily="34" charset="0"/>
              <a:buChar char="•"/>
            </a:pPr>
            <a:r>
              <a:rPr lang="en-US" sz="1200" kern="1200" dirty="0" smtClean="0">
                <a:solidFill>
                  <a:schemeClr val="tx1"/>
                </a:solidFill>
                <a:latin typeface="+mn-lt"/>
                <a:ea typeface="+mn-ea"/>
                <a:cs typeface="+mn-cs"/>
              </a:rPr>
              <a:t>Developing new skills</a:t>
            </a:r>
          </a:p>
          <a:p>
            <a:pPr lvl="0">
              <a:buFont typeface="Arial" pitchFamily="34" charset="0"/>
              <a:buChar char="•"/>
            </a:pPr>
            <a:r>
              <a:rPr lang="en-US" sz="1200" kern="1200" dirty="0" smtClean="0">
                <a:solidFill>
                  <a:schemeClr val="tx1"/>
                </a:solidFill>
                <a:latin typeface="+mn-lt"/>
                <a:ea typeface="+mn-ea"/>
                <a:cs typeface="+mn-cs"/>
              </a:rPr>
              <a:t>Recognize great skills </a:t>
            </a:r>
          </a:p>
          <a:p>
            <a:pPr lvl="0">
              <a:buFont typeface="Arial" pitchFamily="34" charset="0"/>
              <a:buChar char="•"/>
            </a:pPr>
            <a:r>
              <a:rPr lang="en-US" sz="1200" kern="1200" smtClean="0">
                <a:solidFill>
                  <a:schemeClr val="tx1"/>
                </a:solidFill>
                <a:latin typeface="+mn-lt"/>
                <a:ea typeface="+mn-ea"/>
                <a:cs typeface="+mn-cs"/>
              </a:rPr>
              <a:t>Offer accessible </a:t>
            </a:r>
            <a:r>
              <a:rPr lang="en-US" sz="1200" kern="1200" dirty="0" smtClean="0">
                <a:solidFill>
                  <a:schemeClr val="tx1"/>
                </a:solidFill>
                <a:latin typeface="+mn-lt"/>
                <a:ea typeface="+mn-ea"/>
                <a:cs typeface="+mn-cs"/>
              </a:rPr>
              <a:t>care</a:t>
            </a:r>
            <a:r>
              <a:rPr lang="en-US" sz="1200" kern="1200" baseline="0" dirty="0" smtClean="0">
                <a:solidFill>
                  <a:schemeClr val="tx1"/>
                </a:solidFill>
                <a:latin typeface="+mn-lt"/>
                <a:ea typeface="+mn-ea"/>
                <a:cs typeface="+mn-cs"/>
              </a:rPr>
              <a:t> unit</a:t>
            </a:r>
            <a:endParaRPr lang="en-US" sz="1200" kern="1200" dirty="0" smtClean="0">
              <a:solidFill>
                <a:schemeClr val="tx1"/>
              </a:solidFill>
              <a:latin typeface="+mn-lt"/>
              <a:ea typeface="+mn-ea"/>
              <a:cs typeface="+mn-cs"/>
            </a:endParaRPr>
          </a:p>
          <a:p>
            <a:pPr lvl="0">
              <a:buFont typeface="Arial" pitchFamily="34" charset="0"/>
              <a:buNone/>
            </a:pPr>
            <a:endParaRPr lang="en-US" sz="1200" kern="1200" dirty="0" smtClean="0">
              <a:solidFill>
                <a:schemeClr val="tx1"/>
              </a:solidFill>
              <a:latin typeface="+mn-lt"/>
              <a:ea typeface="+mn-ea"/>
              <a:cs typeface="+mn-cs"/>
            </a:endParaRPr>
          </a:p>
          <a:p>
            <a:pPr lvl="0">
              <a:buFont typeface="Arial" pitchFamily="34" charset="0"/>
              <a:buNone/>
            </a:pPr>
            <a:r>
              <a:rPr lang="en-US" sz="1200" b="1" kern="1200" dirty="0" smtClean="0">
                <a:solidFill>
                  <a:schemeClr val="tx1"/>
                </a:solidFill>
                <a:latin typeface="+mn-lt"/>
                <a:ea typeface="+mn-ea"/>
                <a:cs typeface="+mn-cs"/>
              </a:rPr>
              <a:t>Internal Process Strategies</a:t>
            </a:r>
          </a:p>
          <a:p>
            <a:pPr lvl="0">
              <a:buFont typeface="Arial" pitchFamily="34" charset="0"/>
              <a:buChar char="•"/>
            </a:pPr>
            <a:r>
              <a:rPr lang="en-US" sz="1200" kern="1200" dirty="0" smtClean="0">
                <a:solidFill>
                  <a:schemeClr val="tx1"/>
                </a:solidFill>
                <a:latin typeface="+mn-lt"/>
                <a:ea typeface="+mn-ea"/>
                <a:cs typeface="+mn-cs"/>
              </a:rPr>
              <a:t>Ensure effective communication</a:t>
            </a:r>
          </a:p>
          <a:p>
            <a:pPr lvl="0">
              <a:buFont typeface="Arial" pitchFamily="34" charset="0"/>
              <a:buChar char="•"/>
            </a:pPr>
            <a:r>
              <a:rPr lang="en-US" sz="1200" kern="1200" dirty="0" smtClean="0">
                <a:solidFill>
                  <a:schemeClr val="tx1"/>
                </a:solidFill>
                <a:latin typeface="+mn-lt"/>
                <a:ea typeface="+mn-ea"/>
                <a:cs typeface="+mn-cs"/>
              </a:rPr>
              <a:t>Offer efficient services</a:t>
            </a:r>
          </a:p>
          <a:p>
            <a:pPr lvl="0">
              <a:buFont typeface="Arial" pitchFamily="34" charset="0"/>
              <a:buChar char="•"/>
            </a:pPr>
            <a:r>
              <a:rPr lang="en-US" sz="1200" kern="1200" dirty="0" smtClean="0">
                <a:solidFill>
                  <a:schemeClr val="tx1"/>
                </a:solidFill>
                <a:latin typeface="+mn-lt"/>
                <a:ea typeface="+mn-ea"/>
                <a:cs typeface="+mn-cs"/>
              </a:rPr>
              <a:t>Internal partnership</a:t>
            </a:r>
          </a:p>
          <a:p>
            <a:pPr lvl="0">
              <a:buFont typeface="Arial" pitchFamily="34" charset="0"/>
              <a:buChar char="•"/>
            </a:pPr>
            <a:r>
              <a:rPr lang="en-US" sz="1200" kern="1200" dirty="0" smtClean="0">
                <a:solidFill>
                  <a:schemeClr val="tx1"/>
                </a:solidFill>
                <a:latin typeface="+mn-lt"/>
                <a:ea typeface="+mn-ea"/>
                <a:cs typeface="+mn-cs"/>
              </a:rPr>
              <a:t>External partnership</a:t>
            </a:r>
          </a:p>
          <a:p>
            <a:pPr lvl="0">
              <a:buFont typeface="Arial" pitchFamily="34" charset="0"/>
              <a:buChar char="•"/>
            </a:pPr>
            <a:endParaRPr lang="en-US" sz="1200" b="0" kern="1200" dirty="0" smtClean="0">
              <a:solidFill>
                <a:schemeClr val="tx1"/>
              </a:solidFill>
              <a:latin typeface="+mn-lt"/>
              <a:ea typeface="+mn-ea"/>
              <a:cs typeface="+mn-cs"/>
            </a:endParaRPr>
          </a:p>
          <a:p>
            <a:pPr algn="l">
              <a:buFont typeface="Arial" pitchFamily="34" charset="0"/>
              <a:buNone/>
            </a:pPr>
            <a:r>
              <a:rPr lang="en-US" b="1" baseline="0" dirty="0" smtClean="0"/>
              <a:t>Customer Strategies</a:t>
            </a:r>
          </a:p>
          <a:p>
            <a:pPr lvl="0">
              <a:buFont typeface="Arial" pitchFamily="34" charset="0"/>
              <a:buChar char="•"/>
            </a:pPr>
            <a:r>
              <a:rPr lang="en-US" sz="1200" kern="1200" dirty="0" smtClean="0">
                <a:solidFill>
                  <a:schemeClr val="tx1"/>
                </a:solidFill>
                <a:latin typeface="+mn-lt"/>
                <a:ea typeface="+mn-ea"/>
                <a:cs typeface="+mn-cs"/>
              </a:rPr>
              <a:t>Offer quality services</a:t>
            </a:r>
          </a:p>
          <a:p>
            <a:pPr lvl="0">
              <a:buFont typeface="Arial" pitchFamily="34" charset="0"/>
              <a:buChar char="•"/>
            </a:pPr>
            <a:r>
              <a:rPr lang="en-US" sz="1200" kern="1200" dirty="0" smtClean="0">
                <a:solidFill>
                  <a:schemeClr val="tx1"/>
                </a:solidFill>
                <a:latin typeface="+mn-lt"/>
                <a:ea typeface="+mn-ea"/>
                <a:cs typeface="+mn-cs"/>
              </a:rPr>
              <a:t>Good customer relation</a:t>
            </a:r>
          </a:p>
          <a:p>
            <a:pPr lvl="0">
              <a:buFont typeface="Arial" pitchFamily="34" charset="0"/>
              <a:buChar char="•"/>
            </a:pPr>
            <a:r>
              <a:rPr lang="en-US" sz="1200" kern="1200" dirty="0" smtClean="0">
                <a:solidFill>
                  <a:schemeClr val="tx1"/>
                </a:solidFill>
                <a:latin typeface="+mn-lt"/>
                <a:ea typeface="+mn-ea"/>
                <a:cs typeface="+mn-cs"/>
              </a:rPr>
              <a:t>Convenient Services</a:t>
            </a:r>
          </a:p>
          <a:p>
            <a:pPr lvl="0">
              <a:buFont typeface="Arial" pitchFamily="34" charset="0"/>
              <a:buChar char="•"/>
            </a:pPr>
            <a:r>
              <a:rPr lang="en-US" sz="1200" kern="1200" dirty="0" smtClean="0">
                <a:solidFill>
                  <a:schemeClr val="tx1"/>
                </a:solidFill>
                <a:latin typeface="+mn-lt"/>
                <a:ea typeface="+mn-ea"/>
                <a:cs typeface="+mn-cs"/>
              </a:rPr>
              <a:t>Community involvement</a:t>
            </a:r>
          </a:p>
          <a:p>
            <a:pPr lvl="0">
              <a:buFont typeface="Arial" pitchFamily="34" charset="0"/>
              <a:buNone/>
            </a:pPr>
            <a:endParaRPr lang="en-US" sz="1200" kern="1200" dirty="0" smtClean="0">
              <a:solidFill>
                <a:schemeClr val="tx1"/>
              </a:solidFill>
              <a:latin typeface="+mn-lt"/>
              <a:ea typeface="+mn-ea"/>
              <a:cs typeface="+mn-cs"/>
            </a:endParaRPr>
          </a:p>
          <a:p>
            <a:pPr lvl="0">
              <a:buFont typeface="Arial" pitchFamily="34" charset="0"/>
              <a:buNone/>
            </a:pPr>
            <a:r>
              <a:rPr lang="en-US" sz="1200" b="1" kern="1200" dirty="0" smtClean="0">
                <a:solidFill>
                  <a:schemeClr val="tx1"/>
                </a:solidFill>
                <a:latin typeface="+mn-lt"/>
                <a:ea typeface="+mn-ea"/>
                <a:cs typeface="+mn-cs"/>
              </a:rPr>
              <a:t>Financial Strategies</a:t>
            </a:r>
          </a:p>
          <a:p>
            <a:pPr lvl="0">
              <a:buFont typeface="Arial" pitchFamily="34" charset="0"/>
              <a:buChar char="•"/>
            </a:pPr>
            <a:r>
              <a:rPr lang="en-US" sz="1200" kern="1200" dirty="0" smtClean="0">
                <a:solidFill>
                  <a:schemeClr val="tx1"/>
                </a:solidFill>
                <a:latin typeface="+mn-lt"/>
                <a:ea typeface="+mn-ea"/>
                <a:cs typeface="+mn-cs"/>
              </a:rPr>
              <a:t>Maximize Revenue</a:t>
            </a:r>
          </a:p>
          <a:p>
            <a:pPr lvl="0">
              <a:buFont typeface="Arial" pitchFamily="34" charset="0"/>
              <a:buChar char="•"/>
            </a:pPr>
            <a:r>
              <a:rPr lang="en-US" sz="1200" kern="1200" dirty="0" smtClean="0">
                <a:solidFill>
                  <a:schemeClr val="tx1"/>
                </a:solidFill>
                <a:latin typeface="+mn-lt"/>
                <a:ea typeface="+mn-ea"/>
                <a:cs typeface="+mn-cs"/>
              </a:rPr>
              <a:t>Maximize resources</a:t>
            </a:r>
          </a:p>
          <a:p>
            <a:pPr lvl="0">
              <a:buFont typeface="Arial" pitchFamily="34" charset="0"/>
              <a:buChar char="•"/>
            </a:pPr>
            <a:r>
              <a:rPr lang="en-US" sz="1200" kern="1200" dirty="0" smtClean="0">
                <a:solidFill>
                  <a:schemeClr val="tx1"/>
                </a:solidFill>
                <a:latin typeface="+mn-lt"/>
                <a:ea typeface="+mn-ea"/>
                <a:cs typeface="+mn-cs"/>
              </a:rPr>
              <a:t>Minimize cost</a:t>
            </a:r>
          </a:p>
          <a:p>
            <a:pPr lvl="0">
              <a:buFont typeface="Arial" pitchFamily="34" charset="0"/>
              <a:buChar char="•"/>
            </a:pPr>
            <a:r>
              <a:rPr lang="en-US" sz="1200" kern="1200" dirty="0" smtClean="0">
                <a:solidFill>
                  <a:schemeClr val="tx1"/>
                </a:solidFill>
                <a:latin typeface="+mn-lt"/>
                <a:ea typeface="+mn-ea"/>
                <a:cs typeface="+mn-cs"/>
              </a:rPr>
              <a:t>Increase profit</a:t>
            </a:r>
          </a:p>
          <a:p>
            <a:pPr lvl="0">
              <a:buFont typeface="Arial" pitchFamily="34" charset="0"/>
              <a:buNone/>
            </a:pPr>
            <a:endParaRPr lang="en-US" sz="1200" b="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B09608-0992-40BE-A4FA-9AA8B8B38F9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Making strategic choices enhances the effectiveness of suitable alternatives in the organization. From this approach, contingency strategies are sued to govern the Public Health Foundation.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From the strategic planning map, new alternative and strategies choices are introduced and presented by the managers to employees. Strategic choice is a decision made among several great strategies, and it meets the organization's objectives.</a:t>
            </a:r>
          </a:p>
        </p:txBody>
      </p:sp>
      <p:sp>
        <p:nvSpPr>
          <p:cNvPr id="4" name="Slide Number Placeholder 3"/>
          <p:cNvSpPr>
            <a:spLocks noGrp="1"/>
          </p:cNvSpPr>
          <p:nvPr>
            <p:ph type="sldNum" sz="quarter" idx="10"/>
          </p:nvPr>
        </p:nvSpPr>
        <p:spPr/>
        <p:txBody>
          <a:bodyPr/>
          <a:lstStyle/>
          <a:p>
            <a:fld id="{C3B09608-0992-40BE-A4FA-9AA8B8B38F9A}"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87C7B70-D0F1-4555-926B-C2A20CCC664A}" type="datetimeFigureOut">
              <a:rPr lang="en-US" smtClean="0"/>
              <a:pPr/>
              <a:t>8/22/2019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C79F6A7-F74C-4B74-9F2B-B289BD8068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C79F6A7-F74C-4B74-9F2B-B289BD8068BC}"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C79F6A7-F74C-4B74-9F2B-B289BD8068B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C79F6A7-F74C-4B74-9F2B-B289BD8068B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C79F6A7-F74C-4B74-9F2B-B289BD8068B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C79F6A7-F74C-4B74-9F2B-B289BD8068BC}"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C79F6A7-F74C-4B74-9F2B-B289BD8068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87C7B70-D0F1-4555-926B-C2A20CCC664A}" type="datetimeFigureOut">
              <a:rPr lang="en-US" smtClean="0"/>
              <a:pPr/>
              <a:t>8/22/2019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C79F6A7-F74C-4B74-9F2B-B289BD8068B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87C7B70-D0F1-4555-926B-C2A20CCC664A}" type="datetimeFigureOut">
              <a:rPr lang="en-US" smtClean="0"/>
              <a:pPr/>
              <a:t>8/22/2019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C79F6A7-F74C-4B74-9F2B-B289BD8068B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C79F6A7-F74C-4B74-9F2B-B289BD8068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7C7B70-D0F1-4555-926B-C2A20CCC664A}" type="datetimeFigureOut">
              <a:rPr lang="en-US" smtClean="0"/>
              <a:pPr/>
              <a:t>8/22/2019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C79F6A7-F74C-4B74-9F2B-B289BD8068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87C7B70-D0F1-4555-926B-C2A20CCC664A}" type="datetimeFigureOut">
              <a:rPr lang="en-US" smtClean="0"/>
              <a:pPr/>
              <a:t>8/22/2019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C79F6A7-F74C-4B74-9F2B-B289BD8068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04801"/>
            <a:ext cx="5334000" cy="1676400"/>
          </a:xfrm>
        </p:spPr>
        <p:txBody>
          <a:bodyPr/>
          <a:lstStyle/>
          <a:p>
            <a:pPr algn="ctr"/>
            <a:r>
              <a:rPr lang="en-US" dirty="0" smtClean="0"/>
              <a:t>PUBLIC HEALTH FOUNDATION</a:t>
            </a:r>
            <a:endParaRPr lang="en-US" dirty="0"/>
          </a:p>
        </p:txBody>
      </p:sp>
      <p:sp>
        <p:nvSpPr>
          <p:cNvPr id="3" name="Subtitle 2"/>
          <p:cNvSpPr>
            <a:spLocks noGrp="1"/>
          </p:cNvSpPr>
          <p:nvPr>
            <p:ph type="subTitle" idx="1"/>
          </p:nvPr>
        </p:nvSpPr>
        <p:spPr>
          <a:xfrm>
            <a:off x="2133600" y="1905000"/>
            <a:ext cx="4114800" cy="762000"/>
          </a:xfrm>
        </p:spPr>
        <p:txBody>
          <a:bodyPr/>
          <a:lstStyle/>
          <a:p>
            <a:pPr algn="ctr"/>
            <a:r>
              <a:rPr lang="en-US" dirty="0" smtClean="0"/>
              <a:t>Strategic Planning</a:t>
            </a:r>
            <a:endParaRPr lang="en-US" dirty="0"/>
          </a:p>
        </p:txBody>
      </p:sp>
      <p:sp>
        <p:nvSpPr>
          <p:cNvPr id="20482" name="AutoShape 2" descr="Image result for public health found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Image result for public health found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5" descr="dc0a392c-bc4f-4840-8f31-ad680f101ef5.jpg"/>
          <p:cNvPicPr>
            <a:picLocks noChangeAspect="1"/>
          </p:cNvPicPr>
          <p:nvPr/>
        </p:nvPicPr>
        <p:blipFill>
          <a:blip r:embed="rId3"/>
          <a:stretch>
            <a:fillRect/>
          </a:stretch>
        </p:blipFill>
        <p:spPr>
          <a:xfrm>
            <a:off x="5410200" y="2438400"/>
            <a:ext cx="3352800" cy="2514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382000" cy="5410200"/>
          </a:xfrm>
        </p:spPr>
        <p:txBody>
          <a:bodyPr/>
          <a:lstStyle/>
          <a:p>
            <a:r>
              <a:rPr lang="en-US" dirty="0" smtClean="0"/>
              <a:t>Every organization has strategies and choices that govern it.</a:t>
            </a:r>
          </a:p>
          <a:p>
            <a:endParaRPr lang="en-US" dirty="0" smtClean="0"/>
          </a:p>
          <a:p>
            <a:r>
              <a:rPr lang="en-US" dirty="0" smtClean="0"/>
              <a:t>These strategies and choices are well designed forming a map called strategic planning map.</a:t>
            </a:r>
          </a:p>
          <a:p>
            <a:pPr>
              <a:buNone/>
            </a:pPr>
            <a:endParaRPr lang="en-US" dirty="0" smtClean="0"/>
          </a:p>
          <a:p>
            <a:r>
              <a:rPr lang="en-US" dirty="0" smtClean="0"/>
              <a:t>A strategic planning map is representation of the primary strategic goals of an organization.</a:t>
            </a:r>
            <a:endParaRPr lang="en-US" dirty="0"/>
          </a:p>
        </p:txBody>
      </p:sp>
      <p:sp>
        <p:nvSpPr>
          <p:cNvPr id="3" name="Title 2"/>
          <p:cNvSpPr>
            <a:spLocks noGrp="1"/>
          </p:cNvSpPr>
          <p:nvPr>
            <p:ph type="title"/>
          </p:nvPr>
        </p:nvSpPr>
        <p:spPr>
          <a:xfrm>
            <a:off x="457200" y="274638"/>
            <a:ext cx="8229600" cy="868362"/>
          </a:xfrm>
        </p:spPr>
        <p:txBody>
          <a:bodyPr/>
          <a:lstStyle/>
          <a:p>
            <a:pPr algn="ctr"/>
            <a:r>
              <a:rPr lang="en-US" dirty="0" smtClean="0"/>
              <a:t>Strategic Planning Map</a:t>
            </a:r>
            <a:endParaRPr lang="en-US" dirty="0"/>
          </a:p>
        </p:txBody>
      </p:sp>
      <p:pic>
        <p:nvPicPr>
          <p:cNvPr id="4" name="Picture 3" descr="dc0a392c-bc4f-4840-8f31-ad680f101ef5.jpg"/>
          <p:cNvPicPr>
            <a:picLocks noChangeAspect="1"/>
          </p:cNvPicPr>
          <p:nvPr/>
        </p:nvPicPr>
        <p:blipFill>
          <a:blip r:embed="rId3"/>
          <a:stretch>
            <a:fillRect/>
          </a:stretch>
        </p:blipFill>
        <p:spPr>
          <a:xfrm>
            <a:off x="4724400" y="4724400"/>
            <a:ext cx="3810000" cy="1600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477962"/>
          </a:xfrm>
        </p:spPr>
        <p:txBody>
          <a:bodyPr>
            <a:normAutofit/>
          </a:bodyPr>
          <a:lstStyle/>
          <a:p>
            <a:pPr algn="ctr"/>
            <a:r>
              <a:rPr lang="en-US" dirty="0" smtClean="0"/>
              <a:t>Public Health Foundation </a:t>
            </a:r>
            <a:br>
              <a:rPr lang="en-US" dirty="0" smtClean="0"/>
            </a:br>
            <a:r>
              <a:rPr lang="en-US" dirty="0" smtClean="0"/>
              <a:t>Strategic Planning Map</a:t>
            </a:r>
            <a:endParaRPr lang="en-US" dirty="0"/>
          </a:p>
        </p:txBody>
      </p:sp>
      <p:graphicFrame>
        <p:nvGraphicFramePr>
          <p:cNvPr id="4" name="Content Placeholder 3"/>
          <p:cNvGraphicFramePr>
            <a:graphicFrameLocks noGrp="1"/>
          </p:cNvGraphicFramePr>
          <p:nvPr>
            <p:ph idx="1"/>
          </p:nvPr>
        </p:nvGraphicFramePr>
        <p:xfrm>
          <a:off x="457200" y="2209800"/>
          <a:ext cx="8229600" cy="144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dc0a392c-bc4f-4840-8f31-ad680f101ef5.jpg"/>
          <p:cNvPicPr>
            <a:picLocks noChangeAspect="1"/>
          </p:cNvPicPr>
          <p:nvPr/>
        </p:nvPicPr>
        <p:blipFill>
          <a:blip r:embed="rId8"/>
          <a:stretch>
            <a:fillRect/>
          </a:stretch>
        </p:blipFill>
        <p:spPr>
          <a:xfrm>
            <a:off x="4495800" y="4800600"/>
            <a:ext cx="4191000" cy="14859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562600"/>
          </a:xfrm>
        </p:spPr>
        <p:txBody>
          <a:bodyPr/>
          <a:lstStyle/>
          <a:p>
            <a:r>
              <a:rPr lang="en-US" dirty="0" smtClean="0"/>
              <a:t>Focusing on alternatives narrows down feasible strategies of and organization.</a:t>
            </a:r>
          </a:p>
          <a:p>
            <a:endParaRPr lang="en-US" dirty="0" smtClean="0"/>
          </a:p>
          <a:p>
            <a:r>
              <a:rPr lang="en-US" dirty="0" smtClean="0"/>
              <a:t>Alternative and strategic choices helps manager to conduct business in a more structured manner.</a:t>
            </a:r>
          </a:p>
          <a:p>
            <a:endParaRPr lang="en-US" dirty="0" smtClean="0"/>
          </a:p>
          <a:p>
            <a:r>
              <a:rPr lang="en-US" dirty="0" smtClean="0"/>
              <a:t>The GPA analysis is used when making alternative ad strategic choices.</a:t>
            </a:r>
            <a:endParaRPr lang="en-US" dirty="0"/>
          </a:p>
        </p:txBody>
      </p:sp>
      <p:sp>
        <p:nvSpPr>
          <p:cNvPr id="3" name="Title 2"/>
          <p:cNvSpPr>
            <a:spLocks noGrp="1"/>
          </p:cNvSpPr>
          <p:nvPr>
            <p:ph type="title"/>
          </p:nvPr>
        </p:nvSpPr>
        <p:spPr>
          <a:xfrm>
            <a:off x="457200" y="274638"/>
            <a:ext cx="8229600" cy="944562"/>
          </a:xfrm>
        </p:spPr>
        <p:txBody>
          <a:bodyPr>
            <a:normAutofit fontScale="90000"/>
          </a:bodyPr>
          <a:lstStyle/>
          <a:p>
            <a:pPr algn="ctr"/>
            <a:r>
              <a:rPr lang="en-US" dirty="0" smtClean="0"/>
              <a:t>Alternative and Strategic Choices</a:t>
            </a:r>
            <a:endParaRPr lang="en-US" dirty="0"/>
          </a:p>
        </p:txBody>
      </p:sp>
      <p:pic>
        <p:nvPicPr>
          <p:cNvPr id="5" name="Picture 4" descr="dc0a392c-bc4f-4840-8f31-ad680f101ef5.jpg"/>
          <p:cNvPicPr>
            <a:picLocks noChangeAspect="1"/>
          </p:cNvPicPr>
          <p:nvPr/>
        </p:nvPicPr>
        <p:blipFill>
          <a:blip r:embed="rId3"/>
          <a:stretch>
            <a:fillRect/>
          </a:stretch>
        </p:blipFill>
        <p:spPr>
          <a:xfrm>
            <a:off x="4648200" y="5181600"/>
            <a:ext cx="3962400" cy="1447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458200" cy="5715000"/>
          </a:xfrm>
        </p:spPr>
        <p:txBody>
          <a:bodyPr/>
          <a:lstStyle/>
          <a:p>
            <a:pPr lvl="0"/>
            <a:r>
              <a:rPr lang="en-US" sz="2800" dirty="0" smtClean="0">
                <a:latin typeface="Times New Roman" panose="02020603050405020304" pitchFamily="18" charset="0"/>
                <a:cs typeface="Times New Roman" panose="02020603050405020304" pitchFamily="18" charset="0"/>
              </a:rPr>
              <a:t>Clark, M., &amp; Goodwin, N. (2010). Sustaining innovation in telehealth and telecare. WSD Action Network, King's Fund.</a:t>
            </a:r>
          </a:p>
          <a:p>
            <a:pPr lvl="0"/>
            <a:r>
              <a:rPr lang="en-US" sz="2800" dirty="0" smtClean="0">
                <a:latin typeface="Times New Roman" panose="02020603050405020304" pitchFamily="18" charset="0"/>
                <a:cs typeface="Times New Roman" panose="02020603050405020304" pitchFamily="18" charset="0"/>
              </a:rPr>
              <a:t>Phadermrod, B., Crowder, R. M., &amp; Wills, G. B. (2019). Importance-performance analysis based SWOT analysis. International Journal of Information Management, 44, 194-203.</a:t>
            </a:r>
          </a:p>
          <a:p>
            <a:r>
              <a:rPr lang="en-US" sz="2800" dirty="0" smtClean="0">
                <a:latin typeface="Times New Roman" panose="02020603050405020304" pitchFamily="18" charset="0"/>
                <a:cs typeface="Times New Roman" panose="02020603050405020304" pitchFamily="18" charset="0"/>
              </a:rPr>
              <a:t>United Health Foundation. (2019). America's Health Rankings.</a:t>
            </a:r>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pic>
        <p:nvPicPr>
          <p:cNvPr id="4" name="Picture 3" descr="dc0a392c-bc4f-4840-8f31-ad680f101ef5.jpg"/>
          <p:cNvPicPr>
            <a:picLocks noChangeAspect="1"/>
          </p:cNvPicPr>
          <p:nvPr/>
        </p:nvPicPr>
        <p:blipFill>
          <a:blip r:embed="rId2"/>
          <a:stretch>
            <a:fillRect/>
          </a:stretch>
        </p:blipFill>
        <p:spPr>
          <a:xfrm>
            <a:off x="4953000" y="4876800"/>
            <a:ext cx="3886200" cy="17526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441</TotalTime>
  <Words>269</Words>
  <Application>Microsoft Office PowerPoint</Application>
  <PresentationFormat>On-screen Show (4:3)</PresentationFormat>
  <Paragraphs>56</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PUBLIC HEALTH FOUNDATION</vt:lpstr>
      <vt:lpstr>Strategic Planning Map</vt:lpstr>
      <vt:lpstr>Public Health Foundation  Strategic Planning Map</vt:lpstr>
      <vt:lpstr>Alternative and Strategic Choices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Simon</cp:lastModifiedBy>
  <cp:revision>45</cp:revision>
  <dcterms:created xsi:type="dcterms:W3CDTF">2019-08-20T10:05:36Z</dcterms:created>
  <dcterms:modified xsi:type="dcterms:W3CDTF">2019-08-21T23:40:03Z</dcterms:modified>
</cp:coreProperties>
</file>