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comment1.xml" ContentType="application/vnd.openxmlformats-officedocument.presentationml.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5143500" type="screen16x9"/>
  <p:notesSz cx="6858000" cy="9144000"/>
  <p:embeddedFontLst>
    <p:embeddedFont>
      <p:font typeface="Lato" panose="020F0502020204030203" pitchFamily="34" charset="77"/>
      <p:regular r:id="rId15"/>
      <p:bold r:id="rId16"/>
      <p:italic r:id="rId17"/>
      <p:boldItalic r:id="rId18"/>
    </p:embeddedFont>
    <p:embeddedFont>
      <p:font typeface="Montserrat" pitchFamily="2" charset="77"/>
      <p:regular r:id="rId19"/>
      <p:bold r:id="rId20"/>
      <p:italic r:id="rId21"/>
      <p:boldItalic r:id="rId22"/>
    </p:embeddedFont>
    <p:embeddedFont>
      <p:font typeface="Roboto" panose="02000000000000000000" pitchFamily="2"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loaytonem2"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61" d="100"/>
          <a:sy n="161" d="100"/>
        </p:scale>
        <p:origin x="784" y="20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5.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commentAuthors" Target="commentAuthors.xml"/><Relationship Id="rId30"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9-02-28T09:28:24.368" idx="1">
    <p:pos x="6000" y="0"/>
    <p:text>Perhaps we can squeeze a lot of time revolving around these</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500c961141_0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500c961141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500c961141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500c961141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50a543e563_2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50a543e563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50a543e56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50a543e56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500c961141_1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500c961141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50a543e563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50a543e563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Patterns and causes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50a543e563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50a543e563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500c961141_1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500c961141_1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4fd4d4fc42_0_1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4fd4d4fc42_0_1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4fd4d4fc42_0_1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4fd4d4fc42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50a139dcda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50a139dcda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rot="5400000">
            <a:off x="7500300" y="505"/>
            <a:ext cx="1643700" cy="1643700"/>
          </a:xfrm>
          <a:prstGeom prst="diagStripe">
            <a:avLst>
              <a:gd name="adj" fmla="val 0"/>
            </a:avLst>
          </a:prstGeom>
          <a:solidFill>
            <a:schemeClr val="lt1">
              <a:alpha val="30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11;p2"/>
          <p:cNvGrpSpPr/>
          <p:nvPr/>
        </p:nvGrpSpPr>
        <p:grpSpPr>
          <a:xfrm>
            <a:off x="0" y="490"/>
            <a:ext cx="5153705" cy="5134399"/>
            <a:chOff x="0" y="75"/>
            <a:chExt cx="5153705" cy="5152950"/>
          </a:xfrm>
        </p:grpSpPr>
        <p:sp>
          <p:nvSpPr>
            <p:cNvPr id="12" name="Google Shape;12;p2"/>
            <p:cNvSpPr/>
            <p:nvPr/>
          </p:nvSpPr>
          <p:spPr>
            <a:xfrm rot="-5400000">
              <a:off x="455" y="-225"/>
              <a:ext cx="5152800" cy="5153700"/>
            </a:xfrm>
            <a:prstGeom prst="diagStripe">
              <a:avLst>
                <a:gd name="adj" fmla="val 50000"/>
              </a:avLst>
            </a:prstGeom>
            <a:solidFill>
              <a:schemeClr val="lt1">
                <a:alpha val="30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5400000">
              <a:off x="150" y="1145825"/>
              <a:ext cx="3996600" cy="3996900"/>
            </a:xfrm>
            <a:prstGeom prst="diagStripe">
              <a:avLst>
                <a:gd name="adj" fmla="val 58774"/>
              </a:avLst>
            </a:prstGeom>
            <a:solidFill>
              <a:schemeClr val="lt1">
                <a:alpha val="30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rot="-5400000">
              <a:off x="1646" y="-75"/>
              <a:ext cx="2299800" cy="23001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flipH="1">
              <a:off x="652821" y="590035"/>
              <a:ext cx="2300100" cy="2299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6;p2"/>
          <p:cNvSpPr txBox="1">
            <a:spLocks noGrp="1"/>
          </p:cNvSpPr>
          <p:nvPr>
            <p:ph type="ctrTitle"/>
          </p:nvPr>
        </p:nvSpPr>
        <p:spPr>
          <a:xfrm>
            <a:off x="3537150" y="1578400"/>
            <a:ext cx="5017500" cy="1578900"/>
          </a:xfrm>
          <a:prstGeom prst="rect">
            <a:avLst/>
          </a:prstGeom>
        </p:spPr>
        <p:txBody>
          <a:bodyPr spcFirstLastPara="1" wrap="square" lIns="91425" tIns="91425" rIns="91425" bIns="91425" anchor="t" anchorCtr="0"/>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a:endParaRPr/>
          </a:p>
        </p:txBody>
      </p:sp>
      <p:sp>
        <p:nvSpPr>
          <p:cNvPr id="17" name="Google Shape;17;p2"/>
          <p:cNvSpPr txBox="1">
            <a:spLocks noGrp="1"/>
          </p:cNvSpPr>
          <p:nvPr>
            <p:ph type="subTitle" idx="1"/>
          </p:nvPr>
        </p:nvSpPr>
        <p:spPr>
          <a:xfrm>
            <a:off x="5083950" y="3924925"/>
            <a:ext cx="3470700" cy="506100"/>
          </a:xfrm>
          <a:prstGeom prst="rect">
            <a:avLst/>
          </a:prstGeom>
        </p:spPr>
        <p:txBody>
          <a:bodyPr spcFirstLastPara="1" wrap="square" lIns="91425" tIns="91425" rIns="91425" bIns="91425" anchor="t" anchorCtr="0"/>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a:endParaRPr/>
          </a:p>
        </p:txBody>
      </p:sp>
      <p:sp>
        <p:nvSpPr>
          <p:cNvPr id="18" name="Google Shape;18;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grpSp>
        <p:nvGrpSpPr>
          <p:cNvPr id="20" name="Google Shape;20;p3"/>
          <p:cNvGrpSpPr/>
          <p:nvPr/>
        </p:nvGrpSpPr>
        <p:grpSpPr>
          <a:xfrm>
            <a:off x="4406400" y="0"/>
            <a:ext cx="4737600" cy="5143065"/>
            <a:chOff x="4406400" y="0"/>
            <a:chExt cx="4737600" cy="5143065"/>
          </a:xfrm>
        </p:grpSpPr>
        <p:sp>
          <p:nvSpPr>
            <p:cNvPr id="21" name="Google Shape;21;p3"/>
            <p:cNvSpPr/>
            <p:nvPr/>
          </p:nvSpPr>
          <p:spPr>
            <a:xfrm rot="5400000">
              <a:off x="4408200" y="-1800"/>
              <a:ext cx="47340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3"/>
            <p:cNvSpPr/>
            <p:nvPr/>
          </p:nvSpPr>
          <p:spPr>
            <a:xfrm rot="5400000">
              <a:off x="4841125" y="5700"/>
              <a:ext cx="42981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p:nvPr/>
          </p:nvSpPr>
          <p:spPr>
            <a:xfrm rot="-5400000">
              <a:off x="5618399" y="123646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3"/>
            <p:cNvSpPr/>
            <p:nvPr/>
          </p:nvSpPr>
          <p:spPr>
            <a:xfrm flipH="1">
              <a:off x="5849857" y="14439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3"/>
            <p:cNvSpPr/>
            <p:nvPr/>
          </p:nvSpPr>
          <p:spPr>
            <a:xfrm rot="-5400000">
              <a:off x="5987081" y="24694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3"/>
            <p:cNvSpPr/>
            <p:nvPr/>
          </p:nvSpPr>
          <p:spPr>
            <a:xfrm flipH="1">
              <a:off x="6222115" y="267695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3"/>
            <p:cNvSpPr/>
            <p:nvPr/>
          </p:nvSpPr>
          <p:spPr>
            <a:xfrm rot="-5400000">
              <a:off x="6675341" y="186201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3"/>
            <p:cNvSpPr/>
            <p:nvPr/>
          </p:nvSpPr>
          <p:spPr>
            <a:xfrm flipH="1">
              <a:off x="6908099" y="2069505"/>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3"/>
            <p:cNvSpPr/>
            <p:nvPr/>
          </p:nvSpPr>
          <p:spPr>
            <a:xfrm rot="-5400000">
              <a:off x="6861141" y="247781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3"/>
            <p:cNvSpPr/>
            <p:nvPr/>
          </p:nvSpPr>
          <p:spPr>
            <a:xfrm flipH="1">
              <a:off x="7965266" y="269296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3"/>
            <p:cNvSpPr/>
            <p:nvPr/>
          </p:nvSpPr>
          <p:spPr>
            <a:xfrm flipH="1">
              <a:off x="8145082" y="330875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3"/>
            <p:cNvSpPr/>
            <p:nvPr/>
          </p:nvSpPr>
          <p:spPr>
            <a:xfrm rot="-5400000">
              <a:off x="7047599" y="309501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3"/>
            <p:cNvSpPr/>
            <p:nvPr/>
          </p:nvSpPr>
          <p:spPr>
            <a:xfrm flipH="1">
              <a:off x="7276649" y="330250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3"/>
            <p:cNvSpPr/>
            <p:nvPr/>
          </p:nvSpPr>
          <p:spPr>
            <a:xfrm rot="-5400000">
              <a:off x="7227414" y="3710807"/>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3"/>
            <p:cNvSpPr/>
            <p:nvPr/>
          </p:nvSpPr>
          <p:spPr>
            <a:xfrm flipH="1">
              <a:off x="7462448" y="391829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3"/>
            <p:cNvSpPr/>
            <p:nvPr/>
          </p:nvSpPr>
          <p:spPr>
            <a:xfrm rot="-5400000">
              <a:off x="8102491" y="371847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3"/>
            <p:cNvSpPr/>
            <p:nvPr/>
          </p:nvSpPr>
          <p:spPr>
            <a:xfrm flipH="1">
              <a:off x="8334533" y="392596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3"/>
            <p:cNvSpPr/>
            <p:nvPr/>
          </p:nvSpPr>
          <p:spPr>
            <a:xfrm rot="-5400000">
              <a:off x="8288290" y="43342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 name="Google Shape;39;p3"/>
          <p:cNvSpPr txBox="1">
            <a:spLocks noGrp="1"/>
          </p:cNvSpPr>
          <p:nvPr>
            <p:ph type="title"/>
          </p:nvPr>
        </p:nvSpPr>
        <p:spPr>
          <a:xfrm>
            <a:off x="823850" y="2053000"/>
            <a:ext cx="4587000" cy="1148700"/>
          </a:xfrm>
          <a:prstGeom prst="rect">
            <a:avLst/>
          </a:prstGeom>
        </p:spPr>
        <p:txBody>
          <a:bodyPr spcFirstLastPara="1" wrap="square" lIns="91425" tIns="91425" rIns="91425" bIns="91425" anchor="ctr"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0" name="Google Shape;40;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1"/>
        <p:cNvGrpSpPr/>
        <p:nvPr/>
      </p:nvGrpSpPr>
      <p:grpSpPr>
        <a:xfrm>
          <a:off x="0" y="0"/>
          <a:ext cx="0" cy="0"/>
          <a:chOff x="0" y="0"/>
          <a:chExt cx="0" cy="0"/>
        </a:xfrm>
      </p:grpSpPr>
      <p:grpSp>
        <p:nvGrpSpPr>
          <p:cNvPr id="42" name="Google Shape;42;p4"/>
          <p:cNvGrpSpPr/>
          <p:nvPr/>
        </p:nvGrpSpPr>
        <p:grpSpPr>
          <a:xfrm>
            <a:off x="0" y="381001"/>
            <a:ext cx="1037850" cy="1016287"/>
            <a:chOff x="0" y="381001"/>
            <a:chExt cx="1037850" cy="1016287"/>
          </a:xfrm>
        </p:grpSpPr>
        <p:sp>
          <p:nvSpPr>
            <p:cNvPr id="43" name="Google Shape;43;p4"/>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4"/>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 name="Google Shape;45;p4"/>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6" name="Google Shape;46;p4"/>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47" name="Google Shape;47;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8"/>
        <p:cNvGrpSpPr/>
        <p:nvPr/>
      </p:nvGrpSpPr>
      <p:grpSpPr>
        <a:xfrm>
          <a:off x="0" y="0"/>
          <a:ext cx="0" cy="0"/>
          <a:chOff x="0" y="0"/>
          <a:chExt cx="0" cy="0"/>
        </a:xfrm>
      </p:grpSpPr>
      <p:grpSp>
        <p:nvGrpSpPr>
          <p:cNvPr id="49" name="Google Shape;49;p5"/>
          <p:cNvGrpSpPr/>
          <p:nvPr/>
        </p:nvGrpSpPr>
        <p:grpSpPr>
          <a:xfrm>
            <a:off x="0" y="381001"/>
            <a:ext cx="1037850" cy="1016287"/>
            <a:chOff x="0" y="381001"/>
            <a:chExt cx="1037850" cy="1016287"/>
          </a:xfrm>
        </p:grpSpPr>
        <p:sp>
          <p:nvSpPr>
            <p:cNvPr id="50" name="Google Shape;50;p5"/>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5"/>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2" name="Google Shape;52;p5"/>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53" name="Google Shape;53;p5"/>
          <p:cNvSpPr txBox="1">
            <a:spLocks noGrp="1"/>
          </p:cNvSpPr>
          <p:nvPr>
            <p:ph type="body" idx="1"/>
          </p:nvPr>
        </p:nvSpPr>
        <p:spPr>
          <a:xfrm>
            <a:off x="1297500" y="1567550"/>
            <a:ext cx="3403200" cy="29112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54" name="Google Shape;54;p5"/>
          <p:cNvSpPr txBox="1">
            <a:spLocks noGrp="1"/>
          </p:cNvSpPr>
          <p:nvPr>
            <p:ph type="body" idx="2"/>
          </p:nvPr>
        </p:nvSpPr>
        <p:spPr>
          <a:xfrm>
            <a:off x="4933221" y="1567550"/>
            <a:ext cx="3403200" cy="29112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55" name="Google Shape;55;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6"/>
        <p:cNvGrpSpPr/>
        <p:nvPr/>
      </p:nvGrpSpPr>
      <p:grpSpPr>
        <a:xfrm>
          <a:off x="0" y="0"/>
          <a:ext cx="0" cy="0"/>
          <a:chOff x="0" y="0"/>
          <a:chExt cx="0" cy="0"/>
        </a:xfrm>
      </p:grpSpPr>
      <p:grpSp>
        <p:nvGrpSpPr>
          <p:cNvPr id="57" name="Google Shape;57;p6"/>
          <p:cNvGrpSpPr/>
          <p:nvPr/>
        </p:nvGrpSpPr>
        <p:grpSpPr>
          <a:xfrm>
            <a:off x="0" y="381001"/>
            <a:ext cx="1037850" cy="1016287"/>
            <a:chOff x="0" y="381001"/>
            <a:chExt cx="1037850" cy="1016287"/>
          </a:xfrm>
        </p:grpSpPr>
        <p:sp>
          <p:nvSpPr>
            <p:cNvPr id="58" name="Google Shape;58;p6"/>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6"/>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0" name="Google Shape;60;p6"/>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61" name="Google Shape;61;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62"/>
        <p:cNvGrpSpPr/>
        <p:nvPr/>
      </p:nvGrpSpPr>
      <p:grpSpPr>
        <a:xfrm>
          <a:off x="0" y="0"/>
          <a:ext cx="0" cy="0"/>
          <a:chOff x="0" y="0"/>
          <a:chExt cx="0" cy="0"/>
        </a:xfrm>
      </p:grpSpPr>
      <p:grpSp>
        <p:nvGrpSpPr>
          <p:cNvPr id="63" name="Google Shape;63;p7"/>
          <p:cNvGrpSpPr/>
          <p:nvPr/>
        </p:nvGrpSpPr>
        <p:grpSpPr>
          <a:xfrm>
            <a:off x="0" y="381001"/>
            <a:ext cx="1037850" cy="1016287"/>
            <a:chOff x="0" y="381001"/>
            <a:chExt cx="1037850" cy="1016287"/>
          </a:xfrm>
        </p:grpSpPr>
        <p:sp>
          <p:nvSpPr>
            <p:cNvPr id="64" name="Google Shape;64;p7"/>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7"/>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6" name="Google Shape;66;p7"/>
          <p:cNvSpPr txBox="1">
            <a:spLocks noGrp="1"/>
          </p:cNvSpPr>
          <p:nvPr>
            <p:ph type="title"/>
          </p:nvPr>
        </p:nvSpPr>
        <p:spPr>
          <a:xfrm>
            <a:off x="1297500" y="393750"/>
            <a:ext cx="3798900" cy="1493100"/>
          </a:xfrm>
          <a:prstGeom prst="rect">
            <a:avLst/>
          </a:prstGeom>
        </p:spPr>
        <p:txBody>
          <a:bodyPr spcFirstLastPara="1" wrap="square" lIns="91425" tIns="91425" rIns="91425" bIns="91425" anchor="t"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67" name="Google Shape;67;p7"/>
          <p:cNvSpPr txBox="1">
            <a:spLocks noGrp="1"/>
          </p:cNvSpPr>
          <p:nvPr>
            <p:ph type="body" idx="1"/>
          </p:nvPr>
        </p:nvSpPr>
        <p:spPr>
          <a:xfrm>
            <a:off x="1297500" y="1972550"/>
            <a:ext cx="3798900" cy="24159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68" name="Google Shape;68;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69"/>
        <p:cNvGrpSpPr/>
        <p:nvPr/>
      </p:nvGrpSpPr>
      <p:grpSpPr>
        <a:xfrm>
          <a:off x="0" y="0"/>
          <a:ext cx="0" cy="0"/>
          <a:chOff x="0" y="0"/>
          <a:chExt cx="0" cy="0"/>
        </a:xfrm>
      </p:grpSpPr>
      <p:grpSp>
        <p:nvGrpSpPr>
          <p:cNvPr id="70" name="Google Shape;70;p8"/>
          <p:cNvGrpSpPr/>
          <p:nvPr/>
        </p:nvGrpSpPr>
        <p:grpSpPr>
          <a:xfrm>
            <a:off x="4406400" y="0"/>
            <a:ext cx="4737600" cy="5143500"/>
            <a:chOff x="4406400" y="0"/>
            <a:chExt cx="4737600" cy="5143500"/>
          </a:xfrm>
        </p:grpSpPr>
        <p:sp>
          <p:nvSpPr>
            <p:cNvPr id="71" name="Google Shape;71;p8"/>
            <p:cNvSpPr/>
            <p:nvPr/>
          </p:nvSpPr>
          <p:spPr>
            <a:xfrm rot="5400000">
              <a:off x="4407900" y="-1500"/>
              <a:ext cx="47346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8"/>
            <p:cNvSpPr/>
            <p:nvPr/>
          </p:nvSpPr>
          <p:spPr>
            <a:xfrm rot="5400000">
              <a:off x="4840825" y="6000"/>
              <a:ext cx="42987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8"/>
            <p:cNvSpPr/>
            <p:nvPr/>
          </p:nvSpPr>
          <p:spPr>
            <a:xfrm rot="-5400000">
              <a:off x="5618399" y="123664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8"/>
            <p:cNvSpPr/>
            <p:nvPr/>
          </p:nvSpPr>
          <p:spPr>
            <a:xfrm flipH="1">
              <a:off x="5849857" y="144407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8"/>
            <p:cNvSpPr/>
            <p:nvPr/>
          </p:nvSpPr>
          <p:spPr>
            <a:xfrm rot="-5400000">
              <a:off x="5987081" y="246974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8"/>
            <p:cNvSpPr/>
            <p:nvPr/>
          </p:nvSpPr>
          <p:spPr>
            <a:xfrm flipH="1">
              <a:off x="6222115" y="2677179"/>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8"/>
            <p:cNvSpPr/>
            <p:nvPr/>
          </p:nvSpPr>
          <p:spPr>
            <a:xfrm rot="-5400000">
              <a:off x="6675341" y="186224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8"/>
            <p:cNvSpPr/>
            <p:nvPr/>
          </p:nvSpPr>
          <p:spPr>
            <a:xfrm flipH="1">
              <a:off x="6908099" y="2069680"/>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8"/>
            <p:cNvSpPr/>
            <p:nvPr/>
          </p:nvSpPr>
          <p:spPr>
            <a:xfrm rot="-5400000">
              <a:off x="6861141" y="247808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8"/>
            <p:cNvSpPr/>
            <p:nvPr/>
          </p:nvSpPr>
          <p:spPr>
            <a:xfrm flipH="1">
              <a:off x="7965266" y="269319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8"/>
            <p:cNvSpPr/>
            <p:nvPr/>
          </p:nvSpPr>
          <p:spPr>
            <a:xfrm flipH="1">
              <a:off x="8145082" y="330903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8"/>
            <p:cNvSpPr/>
            <p:nvPr/>
          </p:nvSpPr>
          <p:spPr>
            <a:xfrm rot="-5400000">
              <a:off x="7047599" y="309534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8"/>
            <p:cNvSpPr/>
            <p:nvPr/>
          </p:nvSpPr>
          <p:spPr>
            <a:xfrm flipH="1">
              <a:off x="7276649" y="330278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8"/>
            <p:cNvSpPr/>
            <p:nvPr/>
          </p:nvSpPr>
          <p:spPr>
            <a:xfrm rot="-5400000">
              <a:off x="7227414" y="3711189"/>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8"/>
            <p:cNvSpPr/>
            <p:nvPr/>
          </p:nvSpPr>
          <p:spPr>
            <a:xfrm flipH="1">
              <a:off x="7462448" y="391862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8"/>
            <p:cNvSpPr/>
            <p:nvPr/>
          </p:nvSpPr>
          <p:spPr>
            <a:xfrm rot="-5400000">
              <a:off x="8102491" y="37188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8"/>
            <p:cNvSpPr/>
            <p:nvPr/>
          </p:nvSpPr>
          <p:spPr>
            <a:xfrm flipH="1">
              <a:off x="8334533" y="392629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8"/>
            <p:cNvSpPr/>
            <p:nvPr/>
          </p:nvSpPr>
          <p:spPr>
            <a:xfrm rot="-5400000">
              <a:off x="8288290" y="433470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9" name="Google Shape;89;p8"/>
          <p:cNvSpPr txBox="1">
            <a:spLocks noGrp="1"/>
          </p:cNvSpPr>
          <p:nvPr>
            <p:ph type="title"/>
          </p:nvPr>
        </p:nvSpPr>
        <p:spPr>
          <a:xfrm>
            <a:off x="823850" y="866775"/>
            <a:ext cx="4587000" cy="3521100"/>
          </a:xfrm>
          <a:prstGeom prst="rect">
            <a:avLst/>
          </a:prstGeom>
        </p:spPr>
        <p:txBody>
          <a:bodyPr spcFirstLastPara="1" wrap="square" lIns="91425" tIns="91425" rIns="91425" bIns="91425" anchor="ctr"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0" name="Google Shape;90;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1"/>
        <p:cNvGrpSpPr/>
        <p:nvPr/>
      </p:nvGrpSpPr>
      <p:grpSpPr>
        <a:xfrm>
          <a:off x="0" y="0"/>
          <a:ext cx="0" cy="0"/>
          <a:chOff x="0" y="0"/>
          <a:chExt cx="0" cy="0"/>
        </a:xfrm>
      </p:grpSpPr>
      <p:grpSp>
        <p:nvGrpSpPr>
          <p:cNvPr id="92" name="Google Shape;92;p9"/>
          <p:cNvGrpSpPr/>
          <p:nvPr/>
        </p:nvGrpSpPr>
        <p:grpSpPr>
          <a:xfrm>
            <a:off x="0" y="381001"/>
            <a:ext cx="1037850" cy="1016287"/>
            <a:chOff x="0" y="381001"/>
            <a:chExt cx="1037850" cy="1016287"/>
          </a:xfrm>
        </p:grpSpPr>
        <p:sp>
          <p:nvSpPr>
            <p:cNvPr id="93" name="Google Shape;93;p9"/>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9"/>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 name="Google Shape;95;p9"/>
          <p:cNvSpPr txBox="1">
            <a:spLocks noGrp="1"/>
          </p:cNvSpPr>
          <p:nvPr>
            <p:ph type="title"/>
          </p:nvPr>
        </p:nvSpPr>
        <p:spPr>
          <a:xfrm>
            <a:off x="1297500" y="1658325"/>
            <a:ext cx="3036300" cy="1751700"/>
          </a:xfrm>
          <a:prstGeom prst="rect">
            <a:avLst/>
          </a:prstGeom>
        </p:spPr>
        <p:txBody>
          <a:bodyPr spcFirstLastPara="1" wrap="square" lIns="91425" tIns="91425" rIns="91425" bIns="91425" anchor="t"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96" name="Google Shape;96;p9"/>
          <p:cNvSpPr txBox="1">
            <a:spLocks noGrp="1"/>
          </p:cNvSpPr>
          <p:nvPr>
            <p:ph type="subTitle" idx="1"/>
          </p:nvPr>
        </p:nvSpPr>
        <p:spPr>
          <a:xfrm>
            <a:off x="1297500" y="3538000"/>
            <a:ext cx="3036300" cy="506100"/>
          </a:xfrm>
          <a:prstGeom prst="rect">
            <a:avLst/>
          </a:prstGeom>
        </p:spPr>
        <p:txBody>
          <a:bodyPr spcFirstLastPara="1" wrap="square" lIns="91425" tIns="91425" rIns="91425" bIns="91425" anchor="t" anchorCtr="0"/>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a:endParaRPr/>
          </a:p>
        </p:txBody>
      </p:sp>
      <p:sp>
        <p:nvSpPr>
          <p:cNvPr id="97" name="Google Shape;97;p9"/>
          <p:cNvSpPr txBox="1">
            <a:spLocks noGrp="1"/>
          </p:cNvSpPr>
          <p:nvPr>
            <p:ph type="body" idx="2"/>
          </p:nvPr>
        </p:nvSpPr>
        <p:spPr>
          <a:xfrm>
            <a:off x="4648200" y="1696600"/>
            <a:ext cx="3676800" cy="23475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98" name="Google Shape;98;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9"/>
        <p:cNvGrpSpPr/>
        <p:nvPr/>
      </p:nvGrpSpPr>
      <p:grpSpPr>
        <a:xfrm>
          <a:off x="0" y="0"/>
          <a:ext cx="0" cy="0"/>
          <a:chOff x="0" y="0"/>
          <a:chExt cx="0" cy="0"/>
        </a:xfrm>
      </p:grpSpPr>
      <p:grpSp>
        <p:nvGrpSpPr>
          <p:cNvPr id="100" name="Google Shape;100;p10"/>
          <p:cNvGrpSpPr/>
          <p:nvPr/>
        </p:nvGrpSpPr>
        <p:grpSpPr>
          <a:xfrm>
            <a:off x="0" y="4128572"/>
            <a:ext cx="698925" cy="684657"/>
            <a:chOff x="0" y="3785672"/>
            <a:chExt cx="698925" cy="684657"/>
          </a:xfrm>
        </p:grpSpPr>
        <p:sp>
          <p:nvSpPr>
            <p:cNvPr id="101" name="Google Shape;101;p10"/>
            <p:cNvSpPr/>
            <p:nvPr/>
          </p:nvSpPr>
          <p:spPr>
            <a:xfrm rot="-5400000">
              <a:off x="0" y="3785672"/>
              <a:ext cx="544800" cy="544800"/>
            </a:xfrm>
            <a:prstGeom prst="diagStripe">
              <a:avLst>
                <a:gd name="adj" fmla="val 50000"/>
              </a:avLst>
            </a:prstGeom>
            <a:solidFill>
              <a:schemeClr val="lt1">
                <a:alpha val="96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0"/>
            <p:cNvSpPr/>
            <p:nvPr/>
          </p:nvSpPr>
          <p:spPr>
            <a:xfrm flipH="1">
              <a:off x="154125" y="3925529"/>
              <a:ext cx="544800" cy="544800"/>
            </a:xfrm>
            <a:prstGeom prst="diagStripe">
              <a:avLst>
                <a:gd name="adj" fmla="val 50000"/>
              </a:avLst>
            </a:prstGeom>
            <a:solidFill>
              <a:schemeClr val="lt1">
                <a:alpha val="96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3" name="Google Shape;103;p10"/>
          <p:cNvSpPr txBox="1">
            <a:spLocks noGrp="1"/>
          </p:cNvSpPr>
          <p:nvPr>
            <p:ph type="body" idx="1"/>
          </p:nvPr>
        </p:nvSpPr>
        <p:spPr>
          <a:xfrm>
            <a:off x="812725" y="4305375"/>
            <a:ext cx="6936000" cy="5238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300"/>
              <a:buNone/>
              <a:defRPr/>
            </a:lvl1pPr>
          </a:lstStyle>
          <a:p>
            <a:endParaRPr/>
          </a:p>
        </p:txBody>
      </p:sp>
      <p:sp>
        <p:nvSpPr>
          <p:cNvPr id="104" name="Google Shape;104;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05"/>
        <p:cNvGrpSpPr/>
        <p:nvPr/>
      </p:nvGrpSpPr>
      <p:grpSpPr>
        <a:xfrm>
          <a:off x="0" y="0"/>
          <a:ext cx="0" cy="0"/>
          <a:chOff x="0" y="0"/>
          <a:chExt cx="0" cy="0"/>
        </a:xfrm>
      </p:grpSpPr>
      <p:grpSp>
        <p:nvGrpSpPr>
          <p:cNvPr id="106" name="Google Shape;106;p11"/>
          <p:cNvGrpSpPr/>
          <p:nvPr/>
        </p:nvGrpSpPr>
        <p:grpSpPr>
          <a:xfrm>
            <a:off x="4406400" y="0"/>
            <a:ext cx="4737600" cy="5143065"/>
            <a:chOff x="4406400" y="0"/>
            <a:chExt cx="4737600" cy="5143065"/>
          </a:xfrm>
        </p:grpSpPr>
        <p:sp>
          <p:nvSpPr>
            <p:cNvPr id="107" name="Google Shape;107;p11"/>
            <p:cNvSpPr/>
            <p:nvPr/>
          </p:nvSpPr>
          <p:spPr>
            <a:xfrm rot="5400000">
              <a:off x="4408200" y="-1800"/>
              <a:ext cx="47340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1"/>
            <p:cNvSpPr/>
            <p:nvPr/>
          </p:nvSpPr>
          <p:spPr>
            <a:xfrm rot="5400000">
              <a:off x="4841125" y="5700"/>
              <a:ext cx="42981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1"/>
            <p:cNvSpPr/>
            <p:nvPr/>
          </p:nvSpPr>
          <p:spPr>
            <a:xfrm rot="-5400000">
              <a:off x="5618399" y="123646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1"/>
            <p:cNvSpPr/>
            <p:nvPr/>
          </p:nvSpPr>
          <p:spPr>
            <a:xfrm flipH="1">
              <a:off x="5849857" y="14439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1"/>
            <p:cNvSpPr/>
            <p:nvPr/>
          </p:nvSpPr>
          <p:spPr>
            <a:xfrm rot="-5400000">
              <a:off x="5987081" y="24694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1"/>
            <p:cNvSpPr/>
            <p:nvPr/>
          </p:nvSpPr>
          <p:spPr>
            <a:xfrm flipH="1">
              <a:off x="6222115" y="267695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1"/>
            <p:cNvSpPr/>
            <p:nvPr/>
          </p:nvSpPr>
          <p:spPr>
            <a:xfrm rot="-5400000">
              <a:off x="6675341" y="186201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1"/>
            <p:cNvSpPr/>
            <p:nvPr/>
          </p:nvSpPr>
          <p:spPr>
            <a:xfrm flipH="1">
              <a:off x="6908099" y="2069505"/>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1"/>
            <p:cNvSpPr/>
            <p:nvPr/>
          </p:nvSpPr>
          <p:spPr>
            <a:xfrm rot="-5400000">
              <a:off x="6861141" y="247781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1"/>
            <p:cNvSpPr/>
            <p:nvPr/>
          </p:nvSpPr>
          <p:spPr>
            <a:xfrm flipH="1">
              <a:off x="7965266" y="269296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1"/>
            <p:cNvSpPr/>
            <p:nvPr/>
          </p:nvSpPr>
          <p:spPr>
            <a:xfrm flipH="1">
              <a:off x="8145082" y="330875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1"/>
            <p:cNvSpPr/>
            <p:nvPr/>
          </p:nvSpPr>
          <p:spPr>
            <a:xfrm rot="-5400000">
              <a:off x="7047599" y="309501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1"/>
            <p:cNvSpPr/>
            <p:nvPr/>
          </p:nvSpPr>
          <p:spPr>
            <a:xfrm flipH="1">
              <a:off x="7276649" y="330250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1"/>
            <p:cNvSpPr/>
            <p:nvPr/>
          </p:nvSpPr>
          <p:spPr>
            <a:xfrm rot="-5400000">
              <a:off x="7227414" y="3710807"/>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1"/>
            <p:cNvSpPr/>
            <p:nvPr/>
          </p:nvSpPr>
          <p:spPr>
            <a:xfrm flipH="1">
              <a:off x="7462448" y="391829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1"/>
            <p:cNvSpPr/>
            <p:nvPr/>
          </p:nvSpPr>
          <p:spPr>
            <a:xfrm rot="-5400000">
              <a:off x="8102491" y="371847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1"/>
            <p:cNvSpPr/>
            <p:nvPr/>
          </p:nvSpPr>
          <p:spPr>
            <a:xfrm flipH="1">
              <a:off x="8334533" y="392596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1"/>
            <p:cNvSpPr/>
            <p:nvPr/>
          </p:nvSpPr>
          <p:spPr>
            <a:xfrm rot="-5400000">
              <a:off x="8288290" y="43342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5" name="Google Shape;125;p11"/>
          <p:cNvSpPr txBox="1">
            <a:spLocks noGrp="1"/>
          </p:cNvSpPr>
          <p:nvPr>
            <p:ph type="title" hasCustomPrompt="1"/>
          </p:nvPr>
        </p:nvSpPr>
        <p:spPr>
          <a:xfrm>
            <a:off x="823850" y="1284675"/>
            <a:ext cx="4776000" cy="1300800"/>
          </a:xfrm>
          <a:prstGeom prst="rect">
            <a:avLst/>
          </a:prstGeom>
        </p:spPr>
        <p:txBody>
          <a:bodyPr spcFirstLastPara="1" wrap="square" lIns="91425" tIns="91425" rIns="91425" bIns="91425" anchor="t" anchorCtr="0"/>
          <a:lstStyle>
            <a:lvl1pPr lvl="0">
              <a:spcBef>
                <a:spcPts val="0"/>
              </a:spcBef>
              <a:spcAft>
                <a:spcPts val="0"/>
              </a:spcAft>
              <a:buSzPts val="8000"/>
              <a:buNone/>
              <a:defRPr sz="8000"/>
            </a:lvl1pPr>
            <a:lvl2pPr lvl="1">
              <a:spcBef>
                <a:spcPts val="0"/>
              </a:spcBef>
              <a:spcAft>
                <a:spcPts val="0"/>
              </a:spcAft>
              <a:buSzPts val="8000"/>
              <a:buNone/>
              <a:defRPr sz="8000"/>
            </a:lvl2pPr>
            <a:lvl3pPr lvl="2">
              <a:spcBef>
                <a:spcPts val="0"/>
              </a:spcBef>
              <a:spcAft>
                <a:spcPts val="0"/>
              </a:spcAft>
              <a:buSzPts val="8000"/>
              <a:buNone/>
              <a:defRPr sz="8000"/>
            </a:lvl3pPr>
            <a:lvl4pPr lvl="3">
              <a:spcBef>
                <a:spcPts val="0"/>
              </a:spcBef>
              <a:spcAft>
                <a:spcPts val="0"/>
              </a:spcAft>
              <a:buSzPts val="8000"/>
              <a:buNone/>
              <a:defRPr sz="8000"/>
            </a:lvl4pPr>
            <a:lvl5pPr lvl="4">
              <a:spcBef>
                <a:spcPts val="0"/>
              </a:spcBef>
              <a:spcAft>
                <a:spcPts val="0"/>
              </a:spcAft>
              <a:buSzPts val="8000"/>
              <a:buNone/>
              <a:defRPr sz="8000"/>
            </a:lvl5pPr>
            <a:lvl6pPr lvl="5">
              <a:spcBef>
                <a:spcPts val="0"/>
              </a:spcBef>
              <a:spcAft>
                <a:spcPts val="0"/>
              </a:spcAft>
              <a:buSzPts val="8000"/>
              <a:buNone/>
              <a:defRPr sz="8000"/>
            </a:lvl6pPr>
            <a:lvl7pPr lvl="6">
              <a:spcBef>
                <a:spcPts val="0"/>
              </a:spcBef>
              <a:spcAft>
                <a:spcPts val="0"/>
              </a:spcAft>
              <a:buSzPts val="8000"/>
              <a:buNone/>
              <a:defRPr sz="8000"/>
            </a:lvl7pPr>
            <a:lvl8pPr lvl="7">
              <a:spcBef>
                <a:spcPts val="0"/>
              </a:spcBef>
              <a:spcAft>
                <a:spcPts val="0"/>
              </a:spcAft>
              <a:buSzPts val="8000"/>
              <a:buNone/>
              <a:defRPr sz="8000"/>
            </a:lvl8pPr>
            <a:lvl9pPr lvl="8">
              <a:spcBef>
                <a:spcPts val="0"/>
              </a:spcBef>
              <a:spcAft>
                <a:spcPts val="0"/>
              </a:spcAft>
              <a:buSzPts val="8000"/>
              <a:buNone/>
              <a:defRPr sz="8000"/>
            </a:lvl9pPr>
          </a:lstStyle>
          <a:p>
            <a:r>
              <a:t>xx%</a:t>
            </a:r>
          </a:p>
        </p:txBody>
      </p:sp>
      <p:sp>
        <p:nvSpPr>
          <p:cNvPr id="126" name="Google Shape;126;p11"/>
          <p:cNvSpPr txBox="1">
            <a:spLocks noGrp="1"/>
          </p:cNvSpPr>
          <p:nvPr>
            <p:ph type="body" idx="1"/>
          </p:nvPr>
        </p:nvSpPr>
        <p:spPr>
          <a:xfrm>
            <a:off x="823850" y="2643124"/>
            <a:ext cx="4776000" cy="12189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27" name="Google Shape;12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8"/>
        <p:cNvGrpSpPr/>
        <p:nvPr/>
      </p:nvGrpSpPr>
      <p:grpSpPr>
        <a:xfrm>
          <a:off x="0" y="0"/>
          <a:ext cx="0" cy="0"/>
          <a:chOff x="0" y="0"/>
          <a:chExt cx="0" cy="0"/>
        </a:xfrm>
      </p:grpSpPr>
      <p:sp>
        <p:nvSpPr>
          <p:cNvPr id="129" name="Google Shape;12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focus">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1pPr>
            <a:lvl2pPr lvl="1">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2pPr>
            <a:lvl3pPr lvl="2">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3pPr>
            <a:lvl4pPr lvl="3">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4pPr>
            <a:lvl5pPr lvl="4">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5pPr>
            <a:lvl6pPr lvl="5">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6pPr>
            <a:lvl7pPr lvl="6">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7pPr>
            <a:lvl8pPr lvl="7">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8pPr>
            <a:lvl9pPr lvl="8">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11150">
              <a:lnSpc>
                <a:spcPct val="115000"/>
              </a:lnSpc>
              <a:spcBef>
                <a:spcPts val="0"/>
              </a:spcBef>
              <a:spcAft>
                <a:spcPts val="0"/>
              </a:spcAft>
              <a:buClr>
                <a:schemeClr val="lt1"/>
              </a:buClr>
              <a:buSzPts val="1300"/>
              <a:buFont typeface="Lato"/>
              <a:buChar char="●"/>
              <a:defRPr sz="1300">
                <a:solidFill>
                  <a:schemeClr val="lt1"/>
                </a:solidFill>
                <a:latin typeface="Lato"/>
                <a:ea typeface="Lato"/>
                <a:cs typeface="Lato"/>
                <a:sym typeface="Lato"/>
              </a:defRPr>
            </a:lvl1pPr>
            <a:lvl2pPr marL="914400" lvl="1"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2pPr>
            <a:lvl3pPr marL="1371600" lvl="2"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3pPr>
            <a:lvl4pPr marL="1828800" lvl="3"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4pPr>
            <a:lvl5pPr marL="2286000" lvl="4"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5pPr>
            <a:lvl6pPr marL="2743200" lvl="5"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6pPr>
            <a:lvl7pPr marL="3200400" lvl="6"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7pPr>
            <a:lvl8pPr marL="3657600" lvl="7"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8pPr>
            <a:lvl9pPr marL="4114800" lvl="8" indent="-298450">
              <a:lnSpc>
                <a:spcPct val="115000"/>
              </a:lnSpc>
              <a:spcBef>
                <a:spcPts val="1600"/>
              </a:spcBef>
              <a:spcAft>
                <a:spcPts val="1600"/>
              </a:spcAft>
              <a:buClr>
                <a:schemeClr val="lt1"/>
              </a:buClr>
              <a:buSzPts val="1100"/>
              <a:buFont typeface="Lato"/>
              <a:buChar char="■"/>
              <a:defRPr sz="1100">
                <a:solidFill>
                  <a:schemeClr val="lt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lt1"/>
                </a:solidFill>
                <a:latin typeface="Lato"/>
                <a:ea typeface="Lato"/>
                <a:cs typeface="Lato"/>
                <a:sym typeface="Lato"/>
              </a:defRPr>
            </a:lvl1pPr>
            <a:lvl2pPr lvl="1" algn="r">
              <a:buNone/>
              <a:defRPr sz="1000">
                <a:solidFill>
                  <a:schemeClr val="lt1"/>
                </a:solidFill>
                <a:latin typeface="Lato"/>
                <a:ea typeface="Lato"/>
                <a:cs typeface="Lato"/>
                <a:sym typeface="Lato"/>
              </a:defRPr>
            </a:lvl2pPr>
            <a:lvl3pPr lvl="2" algn="r">
              <a:buNone/>
              <a:defRPr sz="1000">
                <a:solidFill>
                  <a:schemeClr val="lt1"/>
                </a:solidFill>
                <a:latin typeface="Lato"/>
                <a:ea typeface="Lato"/>
                <a:cs typeface="Lato"/>
                <a:sym typeface="Lato"/>
              </a:defRPr>
            </a:lvl3pPr>
            <a:lvl4pPr lvl="3" algn="r">
              <a:buNone/>
              <a:defRPr sz="1000">
                <a:solidFill>
                  <a:schemeClr val="lt1"/>
                </a:solidFill>
                <a:latin typeface="Lato"/>
                <a:ea typeface="Lato"/>
                <a:cs typeface="Lato"/>
                <a:sym typeface="Lato"/>
              </a:defRPr>
            </a:lvl4pPr>
            <a:lvl5pPr lvl="4" algn="r">
              <a:buNone/>
              <a:defRPr sz="1000">
                <a:solidFill>
                  <a:schemeClr val="lt1"/>
                </a:solidFill>
                <a:latin typeface="Lato"/>
                <a:ea typeface="Lato"/>
                <a:cs typeface="Lato"/>
                <a:sym typeface="Lato"/>
              </a:defRPr>
            </a:lvl5pPr>
            <a:lvl6pPr lvl="5" algn="r">
              <a:buNone/>
              <a:defRPr sz="1000">
                <a:solidFill>
                  <a:schemeClr val="lt1"/>
                </a:solidFill>
                <a:latin typeface="Lato"/>
                <a:ea typeface="Lato"/>
                <a:cs typeface="Lato"/>
                <a:sym typeface="Lato"/>
              </a:defRPr>
            </a:lvl6pPr>
            <a:lvl7pPr lvl="6" algn="r">
              <a:buNone/>
              <a:defRPr sz="1000">
                <a:solidFill>
                  <a:schemeClr val="lt1"/>
                </a:solidFill>
                <a:latin typeface="Lato"/>
                <a:ea typeface="Lato"/>
                <a:cs typeface="Lato"/>
                <a:sym typeface="Lato"/>
              </a:defRPr>
            </a:lvl7pPr>
            <a:lvl8pPr lvl="7" algn="r">
              <a:buNone/>
              <a:defRPr sz="1000">
                <a:solidFill>
                  <a:schemeClr val="lt1"/>
                </a:solidFill>
                <a:latin typeface="Lato"/>
                <a:ea typeface="Lato"/>
                <a:cs typeface="Lato"/>
                <a:sym typeface="Lato"/>
              </a:defRPr>
            </a:lvl8pPr>
            <a:lvl9pPr lvl="8" algn="r">
              <a:buNone/>
              <a:defRPr sz="1000">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corporatefinanceinstitute.com/resources/careers/soft-skills/adaptive-leadership/"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www.healthcatalyst.com/why-adaptive-leadership-is-critical-skill-healthcare-leaders"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www.healthcatalyst.com/why-adaptive-leadership-is-critical-skill-healthcare-leaders"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www.governing.com/columns/mgmt-insights/Getting-Off-the-Dance.html"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www.creelmanresearch.com/files/Creelman2009vol2_5.pdf"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8" Type="http://schemas.openxmlformats.org/officeDocument/2006/relationships/hyperlink" Target="https://www.youtube.com/watch?v=cRMOLKGFLJk" TargetMode="External"/><Relationship Id="rId3" Type="http://schemas.openxmlformats.org/officeDocument/2006/relationships/hyperlink" Target="https://www.slideshare.net/ASAFHUMAYUN/adaptive-leadership-59434946" TargetMode="External"/><Relationship Id="rId7" Type="http://schemas.openxmlformats.org/officeDocument/2006/relationships/hyperlink" Target="https://www.thebalancecareers.com/using-principles-of-adaptive-leadership-in-the-workplace-4161276"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www.creelmanresearch.com/files/Creelman2009vol2_5.pdf" TargetMode="External"/><Relationship Id="rId5" Type="http://schemas.openxmlformats.org/officeDocument/2006/relationships/hyperlink" Target="https://www.healthcatalyst.com/why-adaptive-leadership-is-critical-skill-healthcare-leaders" TargetMode="External"/><Relationship Id="rId4" Type="http://schemas.openxmlformats.org/officeDocument/2006/relationships/hyperlink" Target="https://leadersinstituteofsa.wordpress.com/2014/02/26/exercising-leadership-adaptive-leadership" TargetMode="External"/><Relationship Id="rId9" Type="http://schemas.openxmlformats.org/officeDocument/2006/relationships/hyperlink" Target="http://www.central.knowledge.scot.nhs.uk/Leadership/applying-the-principles.html"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cultivatingleadership.co.nz/site/uploads/Adaptive-challenges-and-action-learning.pdf"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hyperlink" Target="https://keithdwalker.ca/wp-content/summaries/m-p/Practice%20of%20Adaptive%20Leadership.Heifetz%20et%20al.EBS.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3"/>
          <p:cNvSpPr txBox="1">
            <a:spLocks noGrp="1"/>
          </p:cNvSpPr>
          <p:nvPr>
            <p:ph type="ctrTitle"/>
          </p:nvPr>
        </p:nvSpPr>
        <p:spPr>
          <a:xfrm>
            <a:off x="3537150" y="1578400"/>
            <a:ext cx="5017500" cy="1578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Adaptive Leadership</a:t>
            </a:r>
            <a:endParaRPr/>
          </a:p>
        </p:txBody>
      </p:sp>
      <p:sp>
        <p:nvSpPr>
          <p:cNvPr id="135" name="Google Shape;135;p13"/>
          <p:cNvSpPr txBox="1">
            <a:spLocks noGrp="1"/>
          </p:cNvSpPr>
          <p:nvPr>
            <p:ph type="subTitle" idx="1"/>
          </p:nvPr>
        </p:nvSpPr>
        <p:spPr>
          <a:xfrm>
            <a:off x="5083950" y="3924925"/>
            <a:ext cx="3470700" cy="50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14"/>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Defining adaptive leadership</a:t>
            </a:r>
            <a:endParaRPr/>
          </a:p>
        </p:txBody>
      </p:sp>
      <p:sp>
        <p:nvSpPr>
          <p:cNvPr id="141" name="Google Shape;141;p14"/>
          <p:cNvSpPr txBox="1">
            <a:spLocks noGrp="1"/>
          </p:cNvSpPr>
          <p:nvPr>
            <p:ph type="body" idx="1"/>
          </p:nvPr>
        </p:nvSpPr>
        <p:spPr>
          <a:xfrm>
            <a:off x="1297500" y="1567550"/>
            <a:ext cx="7038900" cy="3496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350">
                <a:latin typeface="Roboto"/>
                <a:ea typeface="Roboto"/>
                <a:cs typeface="Roboto"/>
                <a:sym typeface="Roboto"/>
              </a:rPr>
              <a:t>Adaptive leadership a leadership model that was introduced by Ronald Heifetz and Marty Linsky. Heifetz defines it as the act of mobilizing a group of individuals to handle tough challenges and emerge triumphant in the end.</a:t>
            </a:r>
            <a:endParaRPr sz="1350">
              <a:latin typeface="Roboto"/>
              <a:ea typeface="Roboto"/>
              <a:cs typeface="Roboto"/>
              <a:sym typeface="Roboto"/>
            </a:endParaRPr>
          </a:p>
          <a:p>
            <a:pPr marL="457200" lvl="0" indent="-311150" algn="l" rtl="0">
              <a:spcBef>
                <a:spcPts val="1600"/>
              </a:spcBef>
              <a:spcAft>
                <a:spcPts val="0"/>
              </a:spcAft>
              <a:buSzPts val="1300"/>
              <a:buChar char="●"/>
            </a:pPr>
            <a:r>
              <a:rPr lang="en"/>
              <a:t>Changing to enable thriving</a:t>
            </a:r>
            <a:endParaRPr/>
          </a:p>
          <a:p>
            <a:pPr marL="457200" lvl="0" indent="-311150" algn="l" rtl="0">
              <a:spcBef>
                <a:spcPts val="0"/>
              </a:spcBef>
              <a:spcAft>
                <a:spcPts val="0"/>
              </a:spcAft>
              <a:buSzPts val="1300"/>
              <a:buChar char="●"/>
            </a:pPr>
            <a:r>
              <a:rPr lang="en"/>
              <a:t>Change organization through experimentation</a:t>
            </a:r>
            <a:endParaRPr/>
          </a:p>
          <a:p>
            <a:pPr marL="457200" lvl="0" indent="-311150" algn="l" rtl="0">
              <a:spcBef>
                <a:spcPts val="0"/>
              </a:spcBef>
              <a:spcAft>
                <a:spcPts val="0"/>
              </a:spcAft>
              <a:buSzPts val="1300"/>
              <a:buChar char="●"/>
            </a:pPr>
            <a:r>
              <a:rPr lang="en"/>
              <a:t>Values different viewpoints</a:t>
            </a:r>
            <a:endParaRPr/>
          </a:p>
          <a:p>
            <a:pPr marL="457200" lvl="0" indent="-311150" algn="l" rtl="0">
              <a:spcBef>
                <a:spcPts val="0"/>
              </a:spcBef>
              <a:spcAft>
                <a:spcPts val="0"/>
              </a:spcAft>
              <a:buSzPts val="1300"/>
              <a:buChar char="●"/>
            </a:pPr>
            <a:r>
              <a:rPr lang="en"/>
              <a:t>Adaptive changes build upon the past but can also dramatically reorganize for the better.</a:t>
            </a:r>
            <a:endParaRPr/>
          </a:p>
          <a:p>
            <a:pPr marL="457200" lvl="0" indent="-311150" algn="l" rtl="0">
              <a:spcBef>
                <a:spcPts val="0"/>
              </a:spcBef>
              <a:spcAft>
                <a:spcPts val="0"/>
              </a:spcAft>
              <a:buSzPts val="1300"/>
              <a:buChar char="●"/>
            </a:pPr>
            <a:r>
              <a:rPr lang="en"/>
              <a:t>Adaptive changes take time</a:t>
            </a:r>
            <a:endParaRPr sz="1350">
              <a:latin typeface="Roboto"/>
              <a:ea typeface="Roboto"/>
              <a:cs typeface="Roboto"/>
              <a:sym typeface="Roboto"/>
            </a:endParaRPr>
          </a:p>
          <a:p>
            <a:pPr marL="0" lvl="0" indent="0" algn="l" rtl="0">
              <a:spcBef>
                <a:spcPts val="1600"/>
              </a:spcBef>
              <a:spcAft>
                <a:spcPts val="1600"/>
              </a:spcAft>
              <a:buNone/>
            </a:pPr>
            <a:r>
              <a:rPr lang="en" sz="1000" u="sng">
                <a:solidFill>
                  <a:schemeClr val="hlink"/>
                </a:solidFill>
                <a:latin typeface="Roboto"/>
                <a:ea typeface="Roboto"/>
                <a:cs typeface="Roboto"/>
                <a:sym typeface="Roboto"/>
                <a:hlinkClick r:id="rId3"/>
              </a:rPr>
              <a:t>https://corporatefinanceinstitute.com/resources/careers/soft-skills/adaptive-leadership/</a:t>
            </a:r>
            <a:endParaRPr sz="1000">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15"/>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Defining adaptive leadership</a:t>
            </a:r>
            <a:endParaRPr/>
          </a:p>
        </p:txBody>
      </p:sp>
      <p:sp>
        <p:nvSpPr>
          <p:cNvPr id="147" name="Google Shape;147;p15"/>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t>Adaptive leadership explores challenges people and organizations face in their place of work and measures on how to overcome them. It  allows  junior ranker in the workforce to step forward and come up with a quick and innovative way of thinking. As we know it the world is changing and what we knew of the past is being improved upon which challenge people to think outside of the box, with no real training they have to adapt and overcome this challenge.</a:t>
            </a:r>
            <a:endParaRPr sz="1400"/>
          </a:p>
          <a:p>
            <a:pPr marL="0" lvl="0" indent="0" algn="l" rtl="0">
              <a:spcBef>
                <a:spcPts val="1600"/>
              </a:spcBef>
              <a:spcAft>
                <a:spcPts val="1600"/>
              </a:spcAft>
              <a:buClr>
                <a:srgbClr val="000000"/>
              </a:buClr>
              <a:buSzPts val="1100"/>
              <a:buFont typeface="Arial"/>
              <a:buNone/>
            </a:pPr>
            <a:r>
              <a:rPr lang="en" sz="1400"/>
              <a:t>Adaptive leadership is an everyday art form. There is not one specific way to execute good leadership.</a:t>
            </a:r>
            <a:endParaRPr sz="14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16"/>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r>
              <a:rPr lang="en"/>
              <a:t>Technical vs. adaptive work</a:t>
            </a:r>
            <a:endParaRPr/>
          </a:p>
          <a:p>
            <a:pPr marL="0" lvl="0" indent="0" algn="l" rtl="0">
              <a:spcBef>
                <a:spcPts val="0"/>
              </a:spcBef>
              <a:spcAft>
                <a:spcPts val="0"/>
              </a:spcAft>
              <a:buClr>
                <a:srgbClr val="000000"/>
              </a:buClr>
              <a:buSzPts val="1100"/>
              <a:buFont typeface="Arial"/>
              <a:buNone/>
            </a:pPr>
            <a:endParaRPr/>
          </a:p>
          <a:p>
            <a:pPr marL="0" lvl="0" indent="0" algn="l" rtl="0">
              <a:spcBef>
                <a:spcPts val="0"/>
              </a:spcBef>
              <a:spcAft>
                <a:spcPts val="0"/>
              </a:spcAft>
              <a:buNone/>
            </a:pPr>
            <a:endParaRPr/>
          </a:p>
        </p:txBody>
      </p:sp>
      <p:sp>
        <p:nvSpPr>
          <p:cNvPr id="153" name="Google Shape;153;p16"/>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r>
              <a:rPr lang="en" sz="1400"/>
              <a:t>“The answer to the problem is already known and just needs to be applied.” </a:t>
            </a:r>
            <a:r>
              <a:rPr lang="en" sz="800" u="sng">
                <a:solidFill>
                  <a:schemeClr val="accent5"/>
                </a:solidFill>
                <a:hlinkClick r:id="rId3"/>
              </a:rPr>
              <a:t>[Ulstad]</a:t>
            </a:r>
            <a:endParaRPr sz="800"/>
          </a:p>
          <a:p>
            <a:pPr marL="0" lvl="0" indent="0" algn="l" rtl="0">
              <a:spcBef>
                <a:spcPts val="1600"/>
              </a:spcBef>
              <a:spcAft>
                <a:spcPts val="0"/>
              </a:spcAft>
              <a:buClr>
                <a:srgbClr val="000000"/>
              </a:buClr>
              <a:buSzPts val="1100"/>
              <a:buFont typeface="Arial"/>
              <a:buNone/>
            </a:pPr>
            <a:r>
              <a:rPr lang="en" sz="1400"/>
              <a:t>Programmers know how to program, aerospace engineers know how to design planes</a:t>
            </a:r>
            <a:endParaRPr sz="1400"/>
          </a:p>
          <a:p>
            <a:pPr marL="0" lvl="0" indent="0" algn="l" rtl="0">
              <a:spcBef>
                <a:spcPts val="1600"/>
              </a:spcBef>
              <a:spcAft>
                <a:spcPts val="0"/>
              </a:spcAft>
              <a:buClr>
                <a:srgbClr val="000000"/>
              </a:buClr>
              <a:buSzPts val="1100"/>
              <a:buFont typeface="Arial"/>
              <a:buNone/>
            </a:pPr>
            <a:r>
              <a:rPr lang="en" sz="1400"/>
              <a:t>People are generally receptive to technical solutions</a:t>
            </a:r>
            <a:endParaRPr sz="1400"/>
          </a:p>
          <a:p>
            <a:pPr marL="0" lvl="0" indent="0" algn="l" rtl="0">
              <a:spcBef>
                <a:spcPts val="1600"/>
              </a:spcBef>
              <a:spcAft>
                <a:spcPts val="0"/>
              </a:spcAft>
              <a:buClr>
                <a:srgbClr val="000000"/>
              </a:buClr>
              <a:buSzPts val="1100"/>
              <a:buFont typeface="Arial"/>
              <a:buNone/>
            </a:pPr>
            <a:r>
              <a:rPr lang="en" sz="1400"/>
              <a:t>Prescribing medication to lower blood pressure vs. changing lifestyles to </a:t>
            </a:r>
            <a:endParaRPr sz="1400"/>
          </a:p>
          <a:p>
            <a:pPr marL="0" lvl="0" indent="0" algn="l" rtl="0">
              <a:spcBef>
                <a:spcPts val="1600"/>
              </a:spcBef>
              <a:spcAft>
                <a:spcPts val="1600"/>
              </a:spcAft>
              <a:buNone/>
            </a:pPr>
            <a:r>
              <a:rPr lang="en" sz="1400"/>
              <a:t>Sometimes a new product unlike previous projects your company has created needs to be created with a different design philosophy, or marketed with different strategies, to appeal to different audiences.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17"/>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Identifying	an	adaptive	challenge</a:t>
            </a:r>
            <a:endParaRPr/>
          </a:p>
        </p:txBody>
      </p:sp>
      <p:sp>
        <p:nvSpPr>
          <p:cNvPr id="159" name="Google Shape;159;p17"/>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SzPts val="1100"/>
              <a:buChar char="●"/>
            </a:pPr>
            <a:r>
              <a:rPr lang="en" sz="1100"/>
              <a:t>Changing a current system of procedure or coming up with a new one.</a:t>
            </a:r>
            <a:endParaRPr sz="1100"/>
          </a:p>
          <a:p>
            <a:pPr marL="457200" lvl="0" indent="-298450" algn="l" rtl="0">
              <a:lnSpc>
                <a:spcPct val="115000"/>
              </a:lnSpc>
              <a:spcBef>
                <a:spcPts val="0"/>
              </a:spcBef>
              <a:spcAft>
                <a:spcPts val="0"/>
              </a:spcAft>
              <a:buSzPts val="1100"/>
              <a:buChar char="●"/>
            </a:pPr>
            <a:r>
              <a:rPr lang="en" sz="1100"/>
              <a:t>Values and behavior do not line up.</a:t>
            </a:r>
            <a:endParaRPr sz="1100"/>
          </a:p>
          <a:p>
            <a:pPr marL="457200" lvl="0" indent="-298450" algn="l" rtl="0">
              <a:lnSpc>
                <a:spcPct val="115000"/>
              </a:lnSpc>
              <a:spcBef>
                <a:spcPts val="0"/>
              </a:spcBef>
              <a:spcAft>
                <a:spcPts val="0"/>
              </a:spcAft>
              <a:buSzPts val="1100"/>
              <a:buChar char="●"/>
            </a:pPr>
            <a:r>
              <a:rPr lang="en" sz="1100"/>
              <a:t>Elephants in the room need to be addressed.</a:t>
            </a:r>
            <a:endParaRPr sz="1100"/>
          </a:p>
          <a:p>
            <a:pPr marL="457200" lvl="0" indent="-298450" algn="l" rtl="0">
              <a:lnSpc>
                <a:spcPct val="115000"/>
              </a:lnSpc>
              <a:spcBef>
                <a:spcPts val="0"/>
              </a:spcBef>
              <a:spcAft>
                <a:spcPts val="0"/>
              </a:spcAft>
              <a:buSzPts val="1100"/>
              <a:buChar char="●"/>
            </a:pPr>
            <a:r>
              <a:rPr lang="en" sz="1100"/>
              <a:t>People avoiding responsibility and work.</a:t>
            </a:r>
            <a:endParaRPr sz="1100"/>
          </a:p>
          <a:p>
            <a:pPr marL="457200" lvl="0" indent="-298450" algn="l" rtl="0">
              <a:lnSpc>
                <a:spcPct val="115000"/>
              </a:lnSpc>
              <a:spcBef>
                <a:spcPts val="0"/>
              </a:spcBef>
              <a:spcAft>
                <a:spcPts val="0"/>
              </a:spcAft>
              <a:buSzPts val="1100"/>
              <a:buChar char="●"/>
            </a:pPr>
            <a:r>
              <a:rPr lang="en" sz="1100"/>
              <a:t>No common goals or direction.</a:t>
            </a:r>
            <a:endParaRPr sz="1100"/>
          </a:p>
          <a:p>
            <a:pPr marL="0" lvl="0" indent="0" algn="l" rtl="0">
              <a:lnSpc>
                <a:spcPct val="115000"/>
              </a:lnSpc>
              <a:spcBef>
                <a:spcPts val="0"/>
              </a:spcBef>
              <a:spcAft>
                <a:spcPts val="0"/>
              </a:spcAft>
              <a:buNone/>
            </a:pPr>
            <a:endParaRPr sz="1100"/>
          </a:p>
          <a:p>
            <a:pPr marL="0" lvl="0" indent="0" algn="l" rtl="0">
              <a:lnSpc>
                <a:spcPct val="115000"/>
              </a:lnSpc>
              <a:spcBef>
                <a:spcPts val="0"/>
              </a:spcBef>
              <a:spcAft>
                <a:spcPts val="0"/>
              </a:spcAft>
              <a:buNone/>
            </a:pPr>
            <a:endParaRPr sz="1100"/>
          </a:p>
          <a:p>
            <a:pPr marL="0" lvl="0" indent="0" algn="l" rtl="0">
              <a:lnSpc>
                <a:spcPct val="115000"/>
              </a:lnSpc>
              <a:spcBef>
                <a:spcPts val="0"/>
              </a:spcBef>
              <a:spcAft>
                <a:spcPts val="0"/>
              </a:spcAft>
              <a:buClr>
                <a:srgbClr val="000000"/>
              </a:buClr>
              <a:buSzPts val="1100"/>
              <a:buFont typeface="Arial"/>
              <a:buNone/>
            </a:pPr>
            <a:r>
              <a:rPr lang="en" sz="1100" u="sng">
                <a:solidFill>
                  <a:schemeClr val="accent5"/>
                </a:solidFill>
                <a:hlinkClick r:id="rId3"/>
              </a:rPr>
              <a:t>From Val Ulstad, “Principles of Adaptive Leadership…”:</a:t>
            </a:r>
            <a:endParaRPr sz="1100"/>
          </a:p>
          <a:p>
            <a:pPr marL="457200" lvl="0" indent="-298450" algn="l" rtl="0">
              <a:lnSpc>
                <a:spcPct val="115000"/>
              </a:lnSpc>
              <a:spcBef>
                <a:spcPts val="1800"/>
              </a:spcBef>
              <a:spcAft>
                <a:spcPts val="0"/>
              </a:spcAft>
              <a:buClr>
                <a:schemeClr val="lt1"/>
              </a:buClr>
              <a:buSzPts val="1100"/>
              <a:buFont typeface="Lato"/>
              <a:buChar char="●"/>
            </a:pPr>
            <a:r>
              <a:rPr lang="en" sz="1100"/>
              <a:t>There is a gap between the way things are and the desired state.</a:t>
            </a:r>
            <a:endParaRPr sz="1100"/>
          </a:p>
          <a:p>
            <a:pPr marL="457200" lvl="0" indent="-298450" algn="l" rtl="0">
              <a:lnSpc>
                <a:spcPct val="115000"/>
              </a:lnSpc>
              <a:spcBef>
                <a:spcPts val="0"/>
              </a:spcBef>
              <a:spcAft>
                <a:spcPts val="0"/>
              </a:spcAft>
              <a:buClr>
                <a:schemeClr val="lt1"/>
              </a:buClr>
              <a:buSzPts val="1100"/>
              <a:buFont typeface="Lato"/>
              <a:buChar char="●"/>
            </a:pPr>
            <a:r>
              <a:rPr lang="en" sz="1100"/>
              <a:t>New learning needs to happen.</a:t>
            </a:r>
            <a:endParaRPr sz="1100"/>
          </a:p>
          <a:p>
            <a:pPr marL="457200" lvl="0" indent="-298450" algn="l" rtl="0">
              <a:lnSpc>
                <a:spcPct val="115000"/>
              </a:lnSpc>
              <a:spcBef>
                <a:spcPts val="0"/>
              </a:spcBef>
              <a:spcAft>
                <a:spcPts val="0"/>
              </a:spcAft>
              <a:buClr>
                <a:schemeClr val="lt1"/>
              </a:buClr>
              <a:buSzPts val="1100"/>
              <a:buFont typeface="Lato"/>
              <a:buChar char="●"/>
            </a:pPr>
            <a:r>
              <a:rPr lang="en" sz="1100"/>
              <a:t>Behaviors and attitudes need to change.</a:t>
            </a:r>
            <a:endParaRPr sz="1100"/>
          </a:p>
          <a:p>
            <a:pPr marL="457200" lvl="0" indent="-298450" algn="l" rtl="0">
              <a:lnSpc>
                <a:spcPct val="115000"/>
              </a:lnSpc>
              <a:spcBef>
                <a:spcPts val="0"/>
              </a:spcBef>
              <a:spcAft>
                <a:spcPts val="0"/>
              </a:spcAft>
              <a:buClr>
                <a:schemeClr val="lt1"/>
              </a:buClr>
              <a:buSzPts val="1100"/>
              <a:buFont typeface="Lato"/>
              <a:buChar char="●"/>
            </a:pPr>
            <a:r>
              <a:rPr lang="en" sz="1100"/>
              <a:t>Old ways need to change, creating a sense of loss.</a:t>
            </a:r>
            <a:endParaRPr sz="1100"/>
          </a:p>
          <a:p>
            <a:pPr marL="457200" lvl="0" indent="-298450" algn="l" rtl="0">
              <a:lnSpc>
                <a:spcPct val="115000"/>
              </a:lnSpc>
              <a:spcBef>
                <a:spcPts val="0"/>
              </a:spcBef>
              <a:spcAft>
                <a:spcPts val="0"/>
              </a:spcAft>
              <a:buClr>
                <a:schemeClr val="lt1"/>
              </a:buClr>
              <a:buSzPts val="1100"/>
              <a:buFont typeface="Lato"/>
              <a:buChar char="●"/>
            </a:pPr>
            <a:r>
              <a:rPr lang="en" sz="1100"/>
              <a:t>Resistance is triggered in stakeholders.</a:t>
            </a:r>
            <a:endParaRPr sz="1100"/>
          </a:p>
          <a:p>
            <a:pPr marL="0" lvl="0" indent="0" algn="l" rtl="0">
              <a:lnSpc>
                <a:spcPct val="115000"/>
              </a:lnSpc>
              <a:spcBef>
                <a:spcPts val="1800"/>
              </a:spcBef>
              <a:spcAft>
                <a:spcPts val="1600"/>
              </a:spcAft>
              <a:buNone/>
            </a:pPr>
            <a:endParaRPr sz="1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18"/>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Principles of adaptive leadership</a:t>
            </a:r>
            <a:endParaRPr/>
          </a:p>
        </p:txBody>
      </p:sp>
      <p:sp>
        <p:nvSpPr>
          <p:cNvPr id="165" name="Google Shape;165;p18"/>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Autofit/>
          </a:bodyPr>
          <a:lstStyle/>
          <a:p>
            <a:pPr marL="0" lvl="0" indent="0" algn="l" rtl="0">
              <a:lnSpc>
                <a:spcPct val="172222"/>
              </a:lnSpc>
              <a:spcBef>
                <a:spcPts val="0"/>
              </a:spcBef>
              <a:spcAft>
                <a:spcPts val="0"/>
              </a:spcAft>
              <a:buClr>
                <a:srgbClr val="000000"/>
              </a:buClr>
              <a:buSzPts val="1100"/>
              <a:buFont typeface="Arial"/>
              <a:buNone/>
            </a:pPr>
            <a:r>
              <a:rPr lang="en" sz="1200">
                <a:solidFill>
                  <a:srgbClr val="FFFFFF"/>
                </a:solidFill>
              </a:rPr>
              <a:t>Heifetz and Laurie describe a number of principles underpinning the practice of adaptive leadership:</a:t>
            </a:r>
            <a:endParaRPr sz="1200">
              <a:solidFill>
                <a:srgbClr val="FFFFFF"/>
              </a:solidFill>
            </a:endParaRPr>
          </a:p>
          <a:p>
            <a:pPr marL="457200" lvl="0" indent="-304800" algn="l" rtl="0">
              <a:lnSpc>
                <a:spcPct val="172222"/>
              </a:lnSpc>
              <a:spcBef>
                <a:spcPts val="0"/>
              </a:spcBef>
              <a:spcAft>
                <a:spcPts val="0"/>
              </a:spcAft>
              <a:buClr>
                <a:srgbClr val="FFFFFF"/>
              </a:buClr>
              <a:buSzPts val="1200"/>
              <a:buFont typeface="Lato"/>
              <a:buChar char="●"/>
            </a:pPr>
            <a:r>
              <a:rPr lang="en" sz="1200">
                <a:solidFill>
                  <a:srgbClr val="FFFFFF"/>
                </a:solidFill>
              </a:rPr>
              <a:t>Identify which challenges are adaptive</a:t>
            </a:r>
            <a:endParaRPr sz="1200">
              <a:solidFill>
                <a:srgbClr val="FFFFFF"/>
              </a:solidFill>
            </a:endParaRPr>
          </a:p>
          <a:p>
            <a:pPr marL="457200" lvl="0" indent="-304800" algn="l" rtl="0">
              <a:lnSpc>
                <a:spcPct val="172222"/>
              </a:lnSpc>
              <a:spcBef>
                <a:spcPts val="0"/>
              </a:spcBef>
              <a:spcAft>
                <a:spcPts val="0"/>
              </a:spcAft>
              <a:buClr>
                <a:srgbClr val="FFFFFF"/>
              </a:buClr>
              <a:buSzPts val="1200"/>
              <a:buFont typeface="Arial"/>
              <a:buChar char="●"/>
            </a:pPr>
            <a:r>
              <a:rPr lang="en" sz="1200"/>
              <a:t>Step back and see the big picture</a:t>
            </a:r>
            <a:endParaRPr sz="1200">
              <a:solidFill>
                <a:srgbClr val="FFFFFF"/>
              </a:solidFill>
            </a:endParaRPr>
          </a:p>
          <a:p>
            <a:pPr marL="457200" lvl="0" indent="-304800" algn="l" rtl="0">
              <a:lnSpc>
                <a:spcPct val="172222"/>
              </a:lnSpc>
              <a:spcBef>
                <a:spcPts val="0"/>
              </a:spcBef>
              <a:spcAft>
                <a:spcPts val="0"/>
              </a:spcAft>
              <a:buClr>
                <a:srgbClr val="FFFFFF"/>
              </a:buClr>
              <a:buSzPts val="1200"/>
              <a:buFont typeface="Lato"/>
              <a:buChar char="●"/>
            </a:pPr>
            <a:r>
              <a:rPr lang="en" sz="1200">
                <a:solidFill>
                  <a:srgbClr val="FFFFFF"/>
                </a:solidFill>
              </a:rPr>
              <a:t>Regulate the distress</a:t>
            </a:r>
            <a:endParaRPr sz="1200">
              <a:solidFill>
                <a:srgbClr val="FFFFFF"/>
              </a:solidFill>
            </a:endParaRPr>
          </a:p>
          <a:p>
            <a:pPr marL="457200" lvl="0" indent="-304800" algn="l" rtl="0">
              <a:lnSpc>
                <a:spcPct val="172222"/>
              </a:lnSpc>
              <a:spcBef>
                <a:spcPts val="0"/>
              </a:spcBef>
              <a:spcAft>
                <a:spcPts val="0"/>
              </a:spcAft>
              <a:buClr>
                <a:srgbClr val="FFFFFF"/>
              </a:buClr>
              <a:buSzPts val="1200"/>
              <a:buFont typeface="Lato"/>
              <a:buChar char="●"/>
            </a:pPr>
            <a:r>
              <a:rPr lang="en" sz="1200">
                <a:solidFill>
                  <a:srgbClr val="FFFFFF"/>
                </a:solidFill>
              </a:rPr>
              <a:t>Maintain and encourage focus</a:t>
            </a:r>
            <a:endParaRPr sz="1200">
              <a:solidFill>
                <a:srgbClr val="FFFFFF"/>
              </a:solidFill>
            </a:endParaRPr>
          </a:p>
          <a:p>
            <a:pPr marL="457200" lvl="0" indent="-304800" algn="l" rtl="0">
              <a:lnSpc>
                <a:spcPct val="172222"/>
              </a:lnSpc>
              <a:spcBef>
                <a:spcPts val="0"/>
              </a:spcBef>
              <a:spcAft>
                <a:spcPts val="0"/>
              </a:spcAft>
              <a:buClr>
                <a:srgbClr val="FFFFFF"/>
              </a:buClr>
              <a:buSzPts val="1200"/>
              <a:buFont typeface="Lato"/>
              <a:buChar char="●"/>
            </a:pPr>
            <a:r>
              <a:rPr lang="en" sz="1200">
                <a:solidFill>
                  <a:srgbClr val="FFFFFF"/>
                </a:solidFill>
              </a:rPr>
              <a:t>Let people work on their own / avoid micromanaging</a:t>
            </a:r>
            <a:endParaRPr sz="1200">
              <a:solidFill>
                <a:srgbClr val="FFFFFF"/>
              </a:solidFill>
            </a:endParaRPr>
          </a:p>
          <a:p>
            <a:pPr marL="457200" lvl="0" indent="-304800" algn="l" rtl="0">
              <a:lnSpc>
                <a:spcPct val="172222"/>
              </a:lnSpc>
              <a:spcBef>
                <a:spcPts val="0"/>
              </a:spcBef>
              <a:spcAft>
                <a:spcPts val="0"/>
              </a:spcAft>
              <a:buClr>
                <a:srgbClr val="FFFFFF"/>
              </a:buClr>
              <a:buSzPts val="1200"/>
              <a:buFont typeface="Lato"/>
              <a:buChar char="●"/>
            </a:pPr>
            <a:r>
              <a:rPr lang="en" sz="1200">
                <a:solidFill>
                  <a:srgbClr val="FFFFFF"/>
                </a:solidFill>
              </a:rPr>
              <a:t>Protect the voices of leadership from below</a:t>
            </a:r>
            <a:endParaRPr sz="1200">
              <a:solidFill>
                <a:srgbClr val="FFFFFF"/>
              </a:solidFill>
            </a:endParaRPr>
          </a:p>
          <a:p>
            <a:pPr marL="0" lvl="0" indent="0" algn="l" rtl="0">
              <a:spcBef>
                <a:spcPts val="0"/>
              </a:spcBef>
              <a:spcAft>
                <a:spcPts val="0"/>
              </a:spcAft>
              <a:buNone/>
            </a:pPr>
            <a:endParaRPr/>
          </a:p>
          <a:p>
            <a:pPr marL="0" lvl="0" indent="0" algn="l" rtl="0">
              <a:spcBef>
                <a:spcPts val="1600"/>
              </a:spcBef>
              <a:spcAft>
                <a:spcPts val="160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19"/>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balcony and the dance floor</a:t>
            </a:r>
            <a:endParaRPr/>
          </a:p>
        </p:txBody>
      </p:sp>
      <p:sp>
        <p:nvSpPr>
          <p:cNvPr id="171" name="Google Shape;171;p19"/>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Autofit/>
          </a:bodyPr>
          <a:lstStyle/>
          <a:p>
            <a:pPr marL="457200" lvl="0" indent="-304800" algn="l" rtl="0">
              <a:lnSpc>
                <a:spcPct val="172222"/>
              </a:lnSpc>
              <a:spcBef>
                <a:spcPts val="0"/>
              </a:spcBef>
              <a:spcAft>
                <a:spcPts val="0"/>
              </a:spcAft>
              <a:buClr>
                <a:schemeClr val="lt1"/>
              </a:buClr>
              <a:buSzPts val="1200"/>
              <a:buFont typeface="Arial"/>
              <a:buChar char="●"/>
            </a:pPr>
            <a:r>
              <a:rPr lang="en" sz="1200">
                <a:latin typeface="Arial"/>
                <a:ea typeface="Arial"/>
                <a:cs typeface="Arial"/>
                <a:sym typeface="Arial"/>
              </a:rPr>
              <a:t>Step back and see the big picture</a:t>
            </a:r>
            <a:endParaRPr sz="1200">
              <a:latin typeface="Arial"/>
              <a:ea typeface="Arial"/>
              <a:cs typeface="Arial"/>
              <a:sym typeface="Arial"/>
            </a:endParaRPr>
          </a:p>
          <a:p>
            <a:pPr marL="457200" lvl="0" indent="-304800" algn="l" rtl="0">
              <a:lnSpc>
                <a:spcPct val="172222"/>
              </a:lnSpc>
              <a:spcBef>
                <a:spcPts val="0"/>
              </a:spcBef>
              <a:spcAft>
                <a:spcPts val="0"/>
              </a:spcAft>
              <a:buClr>
                <a:schemeClr val="lt1"/>
              </a:buClr>
              <a:buSzPts val="1200"/>
              <a:buFont typeface="Arial"/>
              <a:buChar char="●"/>
            </a:pPr>
            <a:r>
              <a:rPr lang="en" sz="1200">
                <a:latin typeface="Arial"/>
                <a:ea typeface="Arial"/>
                <a:cs typeface="Arial"/>
                <a:sym typeface="Arial"/>
              </a:rPr>
              <a:t>See what’s happening</a:t>
            </a:r>
            <a:endParaRPr sz="1200">
              <a:latin typeface="Arial"/>
              <a:ea typeface="Arial"/>
              <a:cs typeface="Arial"/>
              <a:sym typeface="Arial"/>
            </a:endParaRPr>
          </a:p>
          <a:p>
            <a:pPr marL="457200" lvl="0" indent="-304800" algn="l" rtl="0">
              <a:lnSpc>
                <a:spcPct val="172222"/>
              </a:lnSpc>
              <a:spcBef>
                <a:spcPts val="0"/>
              </a:spcBef>
              <a:spcAft>
                <a:spcPts val="0"/>
              </a:spcAft>
              <a:buClr>
                <a:schemeClr val="lt1"/>
              </a:buClr>
              <a:buSzPts val="1200"/>
              <a:buFont typeface="Arial"/>
              <a:buChar char="●"/>
            </a:pPr>
            <a:r>
              <a:rPr lang="en" sz="1200">
                <a:latin typeface="Arial"/>
                <a:ea typeface="Arial"/>
                <a:cs typeface="Arial"/>
                <a:sym typeface="Arial"/>
              </a:rPr>
              <a:t>See what’s not happening</a:t>
            </a:r>
            <a:endParaRPr sz="1200">
              <a:latin typeface="Arial"/>
              <a:ea typeface="Arial"/>
              <a:cs typeface="Arial"/>
              <a:sym typeface="Arial"/>
            </a:endParaRPr>
          </a:p>
          <a:p>
            <a:pPr marL="457200" lvl="0" indent="-304800" algn="l" rtl="0">
              <a:lnSpc>
                <a:spcPct val="172222"/>
              </a:lnSpc>
              <a:spcBef>
                <a:spcPts val="0"/>
              </a:spcBef>
              <a:spcAft>
                <a:spcPts val="0"/>
              </a:spcAft>
              <a:buClr>
                <a:schemeClr val="lt1"/>
              </a:buClr>
              <a:buSzPts val="1200"/>
              <a:buFont typeface="Arial"/>
              <a:buChar char="●"/>
            </a:pPr>
            <a:r>
              <a:rPr lang="en" sz="1200">
                <a:latin typeface="Arial"/>
                <a:ea typeface="Arial"/>
                <a:cs typeface="Arial"/>
                <a:sym typeface="Arial"/>
              </a:rPr>
              <a:t>Balance between time on the dance floor and time looking out over it</a:t>
            </a:r>
            <a:endParaRPr sz="1200">
              <a:latin typeface="Arial"/>
              <a:ea typeface="Arial"/>
              <a:cs typeface="Arial"/>
              <a:sym typeface="Arial"/>
            </a:endParaRPr>
          </a:p>
          <a:p>
            <a:pPr marL="457200" lvl="0" indent="457200" algn="l" rtl="0">
              <a:lnSpc>
                <a:spcPct val="172222"/>
              </a:lnSpc>
              <a:spcBef>
                <a:spcPts val="0"/>
              </a:spcBef>
              <a:spcAft>
                <a:spcPts val="0"/>
              </a:spcAft>
              <a:buNone/>
            </a:pPr>
            <a:r>
              <a:rPr lang="en" sz="1200">
                <a:latin typeface="Arial"/>
                <a:ea typeface="Arial"/>
                <a:cs typeface="Arial"/>
                <a:sym typeface="Arial"/>
              </a:rPr>
              <a:t>Techniques: </a:t>
            </a:r>
            <a:r>
              <a:rPr lang="en" sz="900" u="sng">
                <a:solidFill>
                  <a:schemeClr val="hlink"/>
                </a:solidFill>
                <a:latin typeface="Arial"/>
                <a:ea typeface="Arial"/>
                <a:cs typeface="Arial"/>
                <a:sym typeface="Arial"/>
                <a:hlinkClick r:id="rId3"/>
              </a:rPr>
              <a:t>[from Ross Lunden]</a:t>
            </a:r>
            <a:endParaRPr sz="900">
              <a:latin typeface="Arial"/>
              <a:ea typeface="Arial"/>
              <a:cs typeface="Arial"/>
              <a:sym typeface="Arial"/>
            </a:endParaRPr>
          </a:p>
          <a:p>
            <a:pPr marL="457200" lvl="0" indent="-304800" algn="l" rtl="0">
              <a:lnSpc>
                <a:spcPct val="172222"/>
              </a:lnSpc>
              <a:spcBef>
                <a:spcPts val="0"/>
              </a:spcBef>
              <a:spcAft>
                <a:spcPts val="0"/>
              </a:spcAft>
              <a:buClr>
                <a:schemeClr val="lt1"/>
              </a:buClr>
              <a:buSzPts val="1200"/>
              <a:buFont typeface="Arial"/>
              <a:buChar char="●"/>
            </a:pPr>
            <a:r>
              <a:rPr lang="en" sz="1200">
                <a:latin typeface="Arial"/>
                <a:ea typeface="Arial"/>
                <a:cs typeface="Arial"/>
                <a:sym typeface="Arial"/>
              </a:rPr>
              <a:t>Schedule quiet time</a:t>
            </a:r>
            <a:endParaRPr sz="1200">
              <a:latin typeface="Arial"/>
              <a:ea typeface="Arial"/>
              <a:cs typeface="Arial"/>
              <a:sym typeface="Arial"/>
            </a:endParaRPr>
          </a:p>
          <a:p>
            <a:pPr marL="457200" lvl="0" indent="-304800" algn="l" rtl="0">
              <a:lnSpc>
                <a:spcPct val="172222"/>
              </a:lnSpc>
              <a:spcBef>
                <a:spcPts val="0"/>
              </a:spcBef>
              <a:spcAft>
                <a:spcPts val="0"/>
              </a:spcAft>
              <a:buClr>
                <a:schemeClr val="lt1"/>
              </a:buClr>
              <a:buSzPts val="1200"/>
              <a:buFont typeface="Arial"/>
              <a:buChar char="●"/>
            </a:pPr>
            <a:r>
              <a:rPr lang="en" sz="1200">
                <a:latin typeface="Arial"/>
                <a:ea typeface="Arial"/>
                <a:cs typeface="Arial"/>
                <a:sym typeface="Arial"/>
              </a:rPr>
              <a:t>Delegate</a:t>
            </a:r>
            <a:endParaRPr sz="1200">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0"/>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Regulate the distress</a:t>
            </a:r>
            <a:endParaRPr/>
          </a:p>
        </p:txBody>
      </p:sp>
      <p:sp>
        <p:nvSpPr>
          <p:cNvPr id="177" name="Google Shape;177;p20"/>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Create safe atmosphere</a:t>
            </a:r>
            <a:endParaRPr/>
          </a:p>
          <a:p>
            <a:pPr marL="0" lvl="0" indent="0" algn="l" rtl="0">
              <a:spcBef>
                <a:spcPts val="1600"/>
              </a:spcBef>
              <a:spcAft>
                <a:spcPts val="0"/>
              </a:spcAft>
              <a:buNone/>
            </a:pPr>
            <a:r>
              <a:rPr lang="en"/>
              <a:t>protection, orientation, conflict management, productive norms</a:t>
            </a:r>
            <a:endParaRPr/>
          </a:p>
          <a:p>
            <a:pPr marL="0" lvl="0" indent="0" algn="l" rtl="0">
              <a:spcBef>
                <a:spcPts val="1600"/>
              </a:spcBef>
              <a:spcAft>
                <a:spcPts val="1600"/>
              </a:spcAft>
              <a:buNone/>
            </a:pPr>
            <a:r>
              <a:rPr lang="en"/>
              <a:t>Keep personal  distress  and others distress levels in check.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1"/>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3" name="Google Shape;183;p21"/>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84" name="Google Shape;184;p21"/>
          <p:cNvPicPr preferRelativeResize="0"/>
          <p:nvPr/>
        </p:nvPicPr>
        <p:blipFill>
          <a:blip r:embed="rId3">
            <a:alphaModFix/>
          </a:blip>
          <a:stretch>
            <a:fillRect/>
          </a:stretch>
        </p:blipFill>
        <p:spPr>
          <a:xfrm>
            <a:off x="1297500" y="393751"/>
            <a:ext cx="7038899" cy="46152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2"/>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Examples</a:t>
            </a:r>
            <a:endParaRPr/>
          </a:p>
        </p:txBody>
      </p:sp>
      <p:sp>
        <p:nvSpPr>
          <p:cNvPr id="190" name="Google Shape;190;p22"/>
          <p:cNvSpPr txBox="1">
            <a:spLocks noGrp="1"/>
          </p:cNvSpPr>
          <p:nvPr>
            <p:ph type="body" idx="1"/>
          </p:nvPr>
        </p:nvSpPr>
        <p:spPr>
          <a:xfrm>
            <a:off x="1164300" y="1360325"/>
            <a:ext cx="7038900" cy="32778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Font typeface="Arial"/>
              <a:buChar char="●"/>
            </a:pPr>
            <a:r>
              <a:rPr lang="en" sz="1400" i="1">
                <a:latin typeface="Arial"/>
                <a:ea typeface="Arial"/>
                <a:cs typeface="Arial"/>
                <a:sym typeface="Arial"/>
              </a:rPr>
              <a:t>Final Fantasy XIV</a:t>
            </a:r>
            <a:endParaRPr sz="1400" i="1">
              <a:latin typeface="Arial"/>
              <a:ea typeface="Arial"/>
              <a:cs typeface="Arial"/>
              <a:sym typeface="Arial"/>
            </a:endParaRPr>
          </a:p>
          <a:p>
            <a:pPr marL="457200" lvl="0" indent="-317500" algn="l" rtl="0">
              <a:spcBef>
                <a:spcPts val="0"/>
              </a:spcBef>
              <a:spcAft>
                <a:spcPts val="0"/>
              </a:spcAft>
              <a:buSzPts val="1400"/>
              <a:buFont typeface="Arial"/>
              <a:buChar char="●"/>
            </a:pPr>
            <a:r>
              <a:rPr lang="en" sz="1400">
                <a:latin typeface="Arial"/>
                <a:ea typeface="Arial"/>
                <a:cs typeface="Arial"/>
                <a:sym typeface="Arial"/>
              </a:rPr>
              <a:t>IBM</a:t>
            </a:r>
            <a:endParaRPr sz="1400">
              <a:latin typeface="Arial"/>
              <a:ea typeface="Arial"/>
              <a:cs typeface="Arial"/>
              <a:sym typeface="Arial"/>
            </a:endParaRPr>
          </a:p>
          <a:p>
            <a:pPr marL="457200" lvl="0" indent="-317500" algn="l" rtl="0">
              <a:spcBef>
                <a:spcPts val="0"/>
              </a:spcBef>
              <a:spcAft>
                <a:spcPts val="0"/>
              </a:spcAft>
              <a:buSzPts val="1400"/>
              <a:buFont typeface="Arial"/>
              <a:buChar char="●"/>
            </a:pPr>
            <a:r>
              <a:rPr lang="en" sz="1400">
                <a:latin typeface="Arial"/>
                <a:ea typeface="Arial"/>
                <a:cs typeface="Arial"/>
                <a:sym typeface="Arial"/>
              </a:rPr>
              <a:t>Cloud computing</a:t>
            </a:r>
            <a:endParaRPr sz="1400">
              <a:latin typeface="Arial"/>
              <a:ea typeface="Arial"/>
              <a:cs typeface="Arial"/>
              <a:sym typeface="Arial"/>
            </a:endParaRPr>
          </a:p>
          <a:p>
            <a:pPr marL="457200" lvl="0" indent="-317500" algn="l" rtl="0">
              <a:spcBef>
                <a:spcPts val="0"/>
              </a:spcBef>
              <a:spcAft>
                <a:spcPts val="0"/>
              </a:spcAft>
              <a:buSzPts val="1400"/>
              <a:buFont typeface="Arial"/>
              <a:buChar char="●"/>
            </a:pPr>
            <a:r>
              <a:rPr lang="en" sz="1400">
                <a:latin typeface="Arial"/>
                <a:ea typeface="Arial"/>
                <a:cs typeface="Arial"/>
                <a:sym typeface="Arial"/>
              </a:rPr>
              <a:t>Sony</a:t>
            </a:r>
            <a:endParaRPr sz="1400">
              <a:latin typeface="Arial"/>
              <a:ea typeface="Arial"/>
              <a:cs typeface="Arial"/>
              <a:sym typeface="Arial"/>
            </a:endParaRPr>
          </a:p>
          <a:p>
            <a:pPr marL="457200" lvl="0" indent="-317500" algn="l" rtl="0">
              <a:spcBef>
                <a:spcPts val="0"/>
              </a:spcBef>
              <a:spcAft>
                <a:spcPts val="0"/>
              </a:spcAft>
              <a:buSzPts val="1400"/>
              <a:buFont typeface="Arial"/>
              <a:buChar char="●"/>
            </a:pPr>
            <a:r>
              <a:rPr lang="en" sz="1400">
                <a:latin typeface="Arial"/>
                <a:ea typeface="Arial"/>
                <a:cs typeface="Arial"/>
                <a:sym typeface="Arial"/>
              </a:rPr>
              <a:t>Experimental approach</a:t>
            </a:r>
            <a:endParaRPr sz="1400">
              <a:latin typeface="Arial"/>
              <a:ea typeface="Arial"/>
              <a:cs typeface="Arial"/>
              <a:sym typeface="Arial"/>
            </a:endParaRPr>
          </a:p>
          <a:p>
            <a:pPr marL="0" lvl="0" indent="457200" algn="l" rtl="0">
              <a:spcBef>
                <a:spcPts val="1600"/>
              </a:spcBef>
              <a:spcAft>
                <a:spcPts val="1600"/>
              </a:spcAft>
              <a:buNone/>
            </a:pPr>
            <a:r>
              <a:rPr lang="en" sz="1100" u="sng">
                <a:solidFill>
                  <a:schemeClr val="accent5"/>
                </a:solidFill>
                <a:hlinkClick r:id="rId3"/>
              </a:rPr>
              <a:t>[Interview with Ronald Heifetz, Creelman Research]</a:t>
            </a:r>
            <a:endParaRPr sz="1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23"/>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Works Cited</a:t>
            </a:r>
            <a:endParaRPr/>
          </a:p>
        </p:txBody>
      </p:sp>
      <p:sp>
        <p:nvSpPr>
          <p:cNvPr id="196" name="Google Shape;196;p23"/>
          <p:cNvSpPr txBox="1">
            <a:spLocks noGrp="1"/>
          </p:cNvSpPr>
          <p:nvPr>
            <p:ph type="body" idx="1"/>
          </p:nvPr>
        </p:nvSpPr>
        <p:spPr>
          <a:xfrm>
            <a:off x="1297500" y="1057775"/>
            <a:ext cx="7038900" cy="3770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accent5"/>
                </a:solidFill>
                <a:hlinkClick r:id="rId3"/>
              </a:rPr>
              <a:t>https://www.slideshare.net/ASAFHUMAYUN/adaptive-leadership-59434946</a:t>
            </a:r>
            <a:endParaRPr/>
          </a:p>
          <a:p>
            <a:pPr marL="0" lvl="0" indent="0" algn="l" rtl="0">
              <a:spcBef>
                <a:spcPts val="1600"/>
              </a:spcBef>
              <a:spcAft>
                <a:spcPts val="0"/>
              </a:spcAft>
              <a:buNone/>
            </a:pPr>
            <a:r>
              <a:rPr lang="en" u="sng">
                <a:solidFill>
                  <a:schemeClr val="hlink"/>
                </a:solidFill>
                <a:hlinkClick r:id="rId4"/>
              </a:rPr>
              <a:t>https://leadersinstituteofsa.wordpress.com/2014/02/26/exercising-leadership-adaptive-leadership</a:t>
            </a:r>
            <a:endParaRPr/>
          </a:p>
          <a:p>
            <a:pPr marL="0" lvl="0" indent="0" algn="l" rtl="0">
              <a:spcBef>
                <a:spcPts val="0"/>
              </a:spcBef>
              <a:spcAft>
                <a:spcPts val="0"/>
              </a:spcAft>
              <a:buNone/>
            </a:pPr>
            <a:endParaRPr/>
          </a:p>
          <a:p>
            <a:pPr marL="0" lvl="0" indent="0" algn="l" rtl="0">
              <a:spcBef>
                <a:spcPts val="0"/>
              </a:spcBef>
              <a:spcAft>
                <a:spcPts val="0"/>
              </a:spcAft>
              <a:buNone/>
            </a:pPr>
            <a:r>
              <a:rPr lang="en" u="sng">
                <a:solidFill>
                  <a:schemeClr val="accent5"/>
                </a:solidFill>
                <a:hlinkClick r:id="rId5"/>
              </a:rPr>
              <a:t>Val Ustad, “5 Principles of Adaptive Leadership…”</a:t>
            </a:r>
            <a:endParaRPr/>
          </a:p>
          <a:p>
            <a:pPr marL="0" lvl="0" indent="0" algn="l" rtl="0">
              <a:spcBef>
                <a:spcPts val="0"/>
              </a:spcBef>
              <a:spcAft>
                <a:spcPts val="0"/>
              </a:spcAft>
              <a:buClr>
                <a:srgbClr val="000000"/>
              </a:buClr>
              <a:buSzPts val="1100"/>
              <a:buFont typeface="Arial"/>
              <a:buNone/>
            </a:pPr>
            <a:endParaRPr/>
          </a:p>
          <a:p>
            <a:pPr marL="0" lvl="0" indent="0" algn="l" rtl="0">
              <a:spcBef>
                <a:spcPts val="0"/>
              </a:spcBef>
              <a:spcAft>
                <a:spcPts val="0"/>
              </a:spcAft>
              <a:buNone/>
            </a:pPr>
            <a:r>
              <a:rPr lang="en" u="sng">
                <a:solidFill>
                  <a:schemeClr val="hlink"/>
                </a:solidFill>
                <a:hlinkClick r:id="rId6"/>
              </a:rPr>
              <a:t>Interview with Ronald Heifetz, Creelman Research</a:t>
            </a:r>
            <a:endParaRPr/>
          </a:p>
          <a:p>
            <a:pPr marL="0" lvl="0" indent="0" algn="l" rtl="0">
              <a:spcBef>
                <a:spcPts val="1600"/>
              </a:spcBef>
              <a:spcAft>
                <a:spcPts val="0"/>
              </a:spcAft>
              <a:buNone/>
            </a:pPr>
            <a:r>
              <a:rPr lang="en" u="sng">
                <a:solidFill>
                  <a:schemeClr val="hlink"/>
                </a:solidFill>
                <a:hlinkClick r:id="rId7"/>
              </a:rPr>
              <a:t>https://www.thebalancecareers.com/using-principles-of-adaptive-leadership-in-the-workplace-4161276</a:t>
            </a:r>
            <a:endParaRPr/>
          </a:p>
          <a:p>
            <a:pPr marL="0" lvl="0" indent="0" algn="l" rtl="0">
              <a:spcBef>
                <a:spcPts val="1600"/>
              </a:spcBef>
              <a:spcAft>
                <a:spcPts val="0"/>
              </a:spcAft>
              <a:buNone/>
            </a:pPr>
            <a:r>
              <a:rPr lang="en" u="sng">
                <a:solidFill>
                  <a:schemeClr val="hlink"/>
                </a:solidFill>
                <a:hlinkClick r:id="rId8"/>
              </a:rPr>
              <a:t>https://www.youtube.com/watch?v=cRMOLKGFLJk</a:t>
            </a:r>
            <a:endParaRPr/>
          </a:p>
          <a:p>
            <a:pPr marL="0" lvl="0" indent="0" algn="l" rtl="0">
              <a:spcBef>
                <a:spcPts val="1600"/>
              </a:spcBef>
              <a:spcAft>
                <a:spcPts val="0"/>
              </a:spcAft>
              <a:buNone/>
            </a:pPr>
            <a:r>
              <a:rPr lang="en" u="sng">
                <a:solidFill>
                  <a:schemeClr val="hlink"/>
                </a:solidFill>
                <a:hlinkClick r:id="rId9"/>
              </a:rPr>
              <a:t>http://www.central.knowledge.scot.nhs.uk/Leadership/applying-the-principles.html</a:t>
            </a:r>
            <a:endParaRPr/>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1600"/>
              </a:spcAft>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24"/>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2" name="Google Shape;202;p24"/>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hlinkClick r:id="rId3"/>
              </a:rPr>
              <a:t>https://www.cultivatingleadership.co.nz/site/uploads/Adaptive-challenges-and-action-learning.pdf</a:t>
            </a:r>
            <a:endParaRPr/>
          </a:p>
          <a:p>
            <a:pPr marL="0" lvl="0" indent="0" algn="l" rtl="0">
              <a:spcBef>
                <a:spcPts val="1600"/>
              </a:spcBef>
              <a:spcAft>
                <a:spcPts val="0"/>
              </a:spcAft>
              <a:buNone/>
            </a:pPr>
            <a:r>
              <a:rPr lang="en" u="sng">
                <a:solidFill>
                  <a:schemeClr val="hlink"/>
                </a:solidFill>
                <a:hlinkClick r:id="rId4"/>
              </a:rPr>
              <a:t>https://keithdwalker.ca/wp-content/summaries/m-p/Practice%20of%20Adaptive%20Leadership.Heifetz%20et%20al.EBS.pdf</a:t>
            </a:r>
            <a:endParaRPr/>
          </a:p>
          <a:p>
            <a:pPr marL="0" lvl="0" indent="0" algn="l" rtl="0">
              <a:spcBef>
                <a:spcPts val="1600"/>
              </a:spcBef>
              <a:spcAft>
                <a:spcPts val="0"/>
              </a:spcAft>
              <a:buNone/>
            </a:pPr>
            <a:endParaRPr/>
          </a:p>
          <a:p>
            <a:pPr marL="0" lvl="0" indent="0" algn="l" rtl="0">
              <a:spcBef>
                <a:spcPts val="1600"/>
              </a:spcBef>
              <a:spcAft>
                <a:spcPts val="1600"/>
              </a:spcAft>
              <a:buNone/>
            </a:pPr>
            <a:endParaRPr/>
          </a:p>
        </p:txBody>
      </p:sp>
    </p:spTree>
  </p:cSld>
  <p:clrMapOvr>
    <a:masterClrMapping/>
  </p:clrMapOvr>
</p:sld>
</file>

<file path=ppt/theme/theme1.xml><?xml version="1.0" encoding="utf-8"?>
<a:theme xmlns:a="http://schemas.openxmlformats.org/drawingml/2006/main" name="Focus">
  <a:themeElements>
    <a:clrScheme name="Focus">
      <a:dk1>
        <a:srgbClr val="1B212C"/>
      </a:dk1>
      <a:lt1>
        <a:srgbClr val="FFFFFF"/>
      </a:lt1>
      <a:dk2>
        <a:srgbClr val="D9D9D9"/>
      </a:dk2>
      <a:lt2>
        <a:srgbClr val="82C7A5"/>
      </a:lt2>
      <a:accent1>
        <a:srgbClr val="0145AC"/>
      </a:accent1>
      <a:accent2>
        <a:srgbClr val="EECE1A"/>
      </a:accent2>
      <a:accent3>
        <a:srgbClr val="4E5567"/>
      </a:accent3>
      <a:accent4>
        <a:srgbClr val="F4D6AD"/>
      </a:accent4>
      <a:accent5>
        <a:srgbClr val="7890CD"/>
      </a:accent5>
      <a:accent6>
        <a:srgbClr val="F15E22"/>
      </a:accent6>
      <a:hlink>
        <a:srgbClr val="7890CD"/>
      </a:hlink>
      <a:folHlink>
        <a:srgbClr val="789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654</Words>
  <Application>Microsoft Macintosh PowerPoint</Application>
  <PresentationFormat>On-screen Show (16:9)</PresentationFormat>
  <Paragraphs>73</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Montserrat</vt:lpstr>
      <vt:lpstr>Roboto</vt:lpstr>
      <vt:lpstr>Lato</vt:lpstr>
      <vt:lpstr>Focus</vt:lpstr>
      <vt:lpstr>Adaptive Leadership</vt:lpstr>
      <vt:lpstr>Defining adaptive leadership</vt:lpstr>
      <vt:lpstr>Defining adaptive leadership</vt:lpstr>
      <vt:lpstr>Technical vs. adaptive work  </vt:lpstr>
      <vt:lpstr>Identifying an adaptive challenge</vt:lpstr>
      <vt:lpstr>Principles of adaptive leadership</vt:lpstr>
      <vt:lpstr>The balcony and the dance floor</vt:lpstr>
      <vt:lpstr>Regulate the distress</vt:lpstr>
      <vt:lpstr>PowerPoint Presentation</vt:lpstr>
      <vt:lpstr>Examples</vt:lpstr>
      <vt:lpstr>Works Cited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Adaptive Leadership</dc:title>
  <cp:lastModifiedBy>Alghamdi, Abdulrahman</cp:lastModifiedBy>
  <cp:revision>1</cp:revision>
  <dcterms:modified xsi:type="dcterms:W3CDTF">2019-05-15T13:01:08Z</dcterms:modified>
</cp:coreProperties>
</file>