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60" r:id="rId6"/>
    <p:sldId id="267" r:id="rId7"/>
    <p:sldId id="261" r:id="rId8"/>
    <p:sldId id="262" r:id="rId9"/>
    <p:sldId id="264" r:id="rId10"/>
    <p:sldId id="259" r:id="rId11"/>
    <p:sldId id="266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4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Quantitive-Research-Analysis\Netflix%20Canada%20%20(Responses)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Quantitive-Research-Analysis\Netflix%20Canada%20%20(Responses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[Netflix Canada  (Responses).xlsx]Pie charts!PivotTable15</c:name>
    <c:fmtId val="15"/>
  </c:pivotSource>
  <c:chart>
    <c:autoTitleDeleted val="1"/>
    <c:pivotFmts>
      <c:pivotFmt>
        <c:idx val="0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3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4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5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7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8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</c:pivotFmts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1844396251725502"/>
          <c:y val="0.14159147753589624"/>
          <c:w val="0.81022285345719391"/>
          <c:h val="0.72409448818897637"/>
        </c:manualLayout>
      </c:layout>
      <c:pie3DChart>
        <c:varyColors val="1"/>
        <c:ser>
          <c:idx val="0"/>
          <c:order val="0"/>
          <c:tx>
            <c:strRef>
              <c:f>'Pie charts'!$B$3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6F4-436F-94EA-4F90C8D3A62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6F4-436F-94EA-4F90C8D3A62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16F4-436F-94EA-4F90C8D3A62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'Pie charts'!$A$4:$A$6</c:f>
              <c:strCache>
                <c:ptCount val="3"/>
                <c:pt idx="0">
                  <c:v>Blackboard</c:v>
                </c:pt>
                <c:pt idx="1">
                  <c:v>Other</c:v>
                </c:pt>
                <c:pt idx="2">
                  <c:v>Social Media</c:v>
                </c:pt>
              </c:strCache>
            </c:strRef>
          </c:cat>
          <c:val>
            <c:numRef>
              <c:f>'Pie charts'!$B$4:$B$6</c:f>
              <c:numCache>
                <c:formatCode>General</c:formatCode>
                <c:ptCount val="3"/>
                <c:pt idx="0">
                  <c:v>6</c:v>
                </c:pt>
                <c:pt idx="1">
                  <c:v>6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6F4-436F-94EA-4F90C8D3A6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0925938728753843"/>
          <c:y val="0.74947194900405001"/>
          <c:w val="0.19074061271246162"/>
          <c:h val="0.2505280509959499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[Netflix Canada  (Responses).xlsx]Sheet2!PivotTable5</c:name>
    <c:fmtId val="6"/>
  </c:pivotSource>
  <c:chart>
    <c:autoTitleDeleted val="1"/>
    <c:pivotFmts>
      <c:pivotFmt>
        <c:idx val="0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4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2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4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5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6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7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9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10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11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</c:pivotFmts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347824763368153"/>
          <c:y val="0.17207298513351763"/>
          <c:w val="0.82677067492012091"/>
          <c:h val="0.81291447973654618"/>
        </c:manualLayout>
      </c:layout>
      <c:pie3DChart>
        <c:varyColors val="1"/>
        <c:ser>
          <c:idx val="0"/>
          <c:order val="0"/>
          <c:tx>
            <c:strRef>
              <c:f>Sheet2!$B$3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881-4E89-9412-67E828638B8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881-4E89-9412-67E828638B8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8881-4E89-9412-67E828638B8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8881-4E89-9412-67E828638B8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Sheet2!$A$4:$A$7</c:f>
              <c:strCache>
                <c:ptCount val="4"/>
                <c:pt idx="0">
                  <c:v>Baby boomers</c:v>
                </c:pt>
                <c:pt idx="1">
                  <c:v>Generation X</c:v>
                </c:pt>
                <c:pt idx="2">
                  <c:v>Generation Z</c:v>
                </c:pt>
                <c:pt idx="3">
                  <c:v>Millennials (18-34)</c:v>
                </c:pt>
              </c:strCache>
            </c:strRef>
          </c:cat>
          <c:val>
            <c:numRef>
              <c:f>Sheet2!$B$4:$B$7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5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881-4E89-9412-67E828638B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396778866229074"/>
          <c:y val="0.79006748387862757"/>
          <c:w val="0.25403932390587736"/>
          <c:h val="0.208674527817044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0.43143</cdr:x>
      <cdr:y>0.39243</cdr:y>
    </cdr:from>
    <cdr:to>
      <cdr:x>0.56857</cdr:x>
      <cdr:y>0.60757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474621BB-59A1-4071-B59D-42BD58BE1AE2}"/>
            </a:ext>
          </a:extLst>
        </cdr:cNvPr>
        <cdr:cNvSpPr txBox="1"/>
      </cdr:nvSpPr>
      <cdr:spPr>
        <a:xfrm xmlns:a="http://schemas.openxmlformats.org/drawingml/2006/main">
          <a:off x="2876843" y="166783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9CDC6-19A7-46F2-BB72-34CCA3A78AF3}" type="datetimeFigureOut">
              <a:rPr lang="en-US" smtClean="0"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3B49D2A-74B4-4FF6-AB58-01B3FB0EDC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94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9CDC6-19A7-46F2-BB72-34CCA3A78AF3}" type="datetimeFigureOut">
              <a:rPr lang="en-US" smtClean="0"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49D2A-74B4-4FF6-AB58-01B3FB0EDC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100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9CDC6-19A7-46F2-BB72-34CCA3A78AF3}" type="datetimeFigureOut">
              <a:rPr lang="en-US" smtClean="0"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3B49D2A-74B4-4FF6-AB58-01B3FB0EDC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795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9CDC6-19A7-46F2-BB72-34CCA3A78AF3}" type="datetimeFigureOut">
              <a:rPr lang="en-US" smtClean="0"/>
              <a:t>4/17/2020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3B49D2A-74B4-4FF6-AB58-01B3FB0EDC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568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9CDC6-19A7-46F2-BB72-34CCA3A78AF3}" type="datetimeFigureOut">
              <a:rPr lang="en-US" smtClean="0"/>
              <a:t>4/17/2020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3B49D2A-74B4-4FF6-AB58-01B3FB0EDC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167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9CDC6-19A7-46F2-BB72-34CCA3A78AF3}" type="datetimeFigureOut">
              <a:rPr lang="en-US" smtClean="0"/>
              <a:t>4/17/2020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49D2A-74B4-4FF6-AB58-01B3FB0EDC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610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9CDC6-19A7-46F2-BB72-34CCA3A78AF3}" type="datetimeFigureOut">
              <a:rPr lang="en-US" smtClean="0"/>
              <a:t>4/17/2020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49D2A-74B4-4FF6-AB58-01B3FB0EDC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077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9CDC6-19A7-46F2-BB72-34CCA3A78AF3}" type="datetimeFigureOut">
              <a:rPr lang="en-US" smtClean="0"/>
              <a:t>4/17/2020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49D2A-74B4-4FF6-AB58-01B3FB0EDC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9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9CDC6-19A7-46F2-BB72-34CCA3A78AF3}" type="datetimeFigureOut">
              <a:rPr lang="en-US" smtClean="0"/>
              <a:t>4/17/2020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3B49D2A-74B4-4FF6-AB58-01B3FB0EDC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178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9CDC6-19A7-46F2-BB72-34CCA3A78AF3}" type="datetimeFigureOut">
              <a:rPr lang="en-US" smtClean="0"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3B49D2A-74B4-4FF6-AB58-01B3FB0EDC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102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9CDC6-19A7-46F2-BB72-34CCA3A78AF3}" type="datetimeFigureOut">
              <a:rPr lang="en-US" smtClean="0"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3B49D2A-74B4-4FF6-AB58-01B3FB0EDCF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28311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9CDC6-19A7-46F2-BB72-34CCA3A78AF3}" type="datetimeFigureOut">
              <a:rPr lang="en-US" smtClean="0"/>
              <a:t>4/17/2020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3B49D2A-74B4-4FF6-AB58-01B3FB0EDC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6406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9CDC6-19A7-46F2-BB72-34CCA3A78AF3}" type="datetimeFigureOut">
              <a:rPr lang="en-US" smtClean="0"/>
              <a:t>4/17/2020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3B49D2A-74B4-4FF6-AB58-01B3FB0EDCF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954543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9CDC6-19A7-46F2-BB72-34CCA3A78AF3}" type="datetimeFigureOut">
              <a:rPr lang="en-US" smtClean="0"/>
              <a:t>4/17/2020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3B49D2A-74B4-4FF6-AB58-01B3FB0EDC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0705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9CDC6-19A7-46F2-BB72-34CCA3A78AF3}" type="datetimeFigureOut">
              <a:rPr lang="en-US" smtClean="0"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49D2A-74B4-4FF6-AB58-01B3FB0EDC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70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9CDC6-19A7-46F2-BB72-34CCA3A78AF3}" type="datetimeFigureOut">
              <a:rPr lang="en-US" smtClean="0"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49D2A-74B4-4FF6-AB58-01B3FB0EDC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454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29CDC6-19A7-46F2-BB72-34CCA3A78AF3}" type="datetimeFigureOut">
              <a:rPr lang="en-US" smtClean="0"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3B49D2A-74B4-4FF6-AB58-01B3FB0EDC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091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9BEDC-4A98-4087-BB95-4D5D0CA0B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8300" y="-442096"/>
            <a:ext cx="8915399" cy="2262781"/>
          </a:xfrm>
        </p:spPr>
        <p:txBody>
          <a:bodyPr>
            <a:normAutofit fontScale="90000"/>
          </a:bodyPr>
          <a:lstStyle/>
          <a:p>
            <a:pPr marL="685800" indent="-685800">
              <a:buFont typeface="Wingdings" panose="05000000000000000000" pitchFamily="2" charset="2"/>
              <a:buChar char="q"/>
            </a:pPr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QUANTITIVE RESEARCH RESULT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E20384-6E0B-4EFC-BA57-F4F8DA861F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8300" y="2518484"/>
            <a:ext cx="9324491" cy="5605669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survey was done to find out the needs for Netflix customers from US audience and how to improve their services.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aim was to retain its customers after Disney’s launch in 2019.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research methodology used was Google sheets with closed and open-ended questionnaire.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following was the statistical data analysis of the results.</a:t>
            </a:r>
          </a:p>
        </p:txBody>
      </p:sp>
    </p:spTree>
    <p:extLst>
      <p:ext uri="{BB962C8B-B14F-4D97-AF65-F5344CB8AC3E}">
        <p14:creationId xmlns:p14="http://schemas.microsoft.com/office/powerpoint/2010/main" val="999401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030A5-A612-43D7-89DE-00FFE764D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the survey was found</a:t>
            </a:r>
            <a:br>
              <a:rPr lang="en-US" dirty="0"/>
            </a:b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10F2C5A-0385-4C7A-8A3F-F1E60A48BB5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individuals responded to the survey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media – 8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Blackboard – 6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Others - 6</a:t>
            </a:r>
          </a:p>
        </p:txBody>
      </p:sp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B133B1C3-7B85-40E0-8292-51E6C8DC0C77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16298650"/>
              </p:ext>
            </p:extLst>
          </p:nvPr>
        </p:nvGraphicFramePr>
        <p:xfrm>
          <a:off x="4628270" y="1883451"/>
          <a:ext cx="6668087" cy="4250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6F72AA-9006-43D5-9598-278B111654C1}"/>
              </a:ext>
            </a:extLst>
          </p:cNvPr>
          <p:cNvSpPr txBox="1"/>
          <p:nvPr/>
        </p:nvSpPr>
        <p:spPr>
          <a:xfrm>
            <a:off x="5474676" y="5070008"/>
            <a:ext cx="1242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Fig. 1</a:t>
            </a:r>
          </a:p>
        </p:txBody>
      </p:sp>
    </p:spTree>
    <p:extLst>
      <p:ext uri="{BB962C8B-B14F-4D97-AF65-F5344CB8AC3E}">
        <p14:creationId xmlns:p14="http://schemas.microsoft.com/office/powerpoint/2010/main" val="438470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6A52D-B61F-453C-AE41-28F045F4B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Canadian Netflix Users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073837-9973-420E-9380-DE5D5C1A26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34903" y="1540188"/>
            <a:ext cx="4313864" cy="4396377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Category of people who stream Netflix in Canada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Millennials (18-24)  – 12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Generation z - 5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Generation x- 2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Baby boomers - 1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3177C55-3F9D-4FEF-9906-7C3CC966A509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42205145"/>
              </p:ext>
            </p:extLst>
          </p:nvPr>
        </p:nvGraphicFramePr>
        <p:xfrm>
          <a:off x="5131948" y="1264555"/>
          <a:ext cx="6372663" cy="4969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31907F7-6024-45B1-B4F3-04B6A2DD4168}"/>
              </a:ext>
            </a:extLst>
          </p:cNvPr>
          <p:cNvSpPr txBox="1"/>
          <p:nvPr/>
        </p:nvSpPr>
        <p:spPr>
          <a:xfrm>
            <a:off x="6096000" y="531781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Fig. 2</a:t>
            </a:r>
          </a:p>
        </p:txBody>
      </p:sp>
    </p:spTree>
    <p:extLst>
      <p:ext uri="{BB962C8B-B14F-4D97-AF65-F5344CB8AC3E}">
        <p14:creationId xmlns:p14="http://schemas.microsoft.com/office/powerpoint/2010/main" val="3837527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DDA4559-86A9-43DD-BD50-95A241F53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4624" y="804142"/>
            <a:ext cx="8911687" cy="1280890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Count of how each Generation found out the survey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825BEE93-0114-4D7B-A434-069F7E0CA7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8985807"/>
              </p:ext>
            </p:extLst>
          </p:nvPr>
        </p:nvGraphicFramePr>
        <p:xfrm>
          <a:off x="2224624" y="2209648"/>
          <a:ext cx="9279988" cy="32815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44324">
                  <a:extLst>
                    <a:ext uri="{9D8B030D-6E8A-4147-A177-3AD203B41FA5}">
                      <a16:colId xmlns:a16="http://schemas.microsoft.com/office/drawing/2014/main" val="1989169316"/>
                    </a:ext>
                  </a:extLst>
                </a:gridCol>
                <a:gridCol w="1448972">
                  <a:extLst>
                    <a:ext uri="{9D8B030D-6E8A-4147-A177-3AD203B41FA5}">
                      <a16:colId xmlns:a16="http://schemas.microsoft.com/office/drawing/2014/main" val="3599562855"/>
                    </a:ext>
                  </a:extLst>
                </a:gridCol>
                <a:gridCol w="1448972">
                  <a:extLst>
                    <a:ext uri="{9D8B030D-6E8A-4147-A177-3AD203B41FA5}">
                      <a16:colId xmlns:a16="http://schemas.microsoft.com/office/drawing/2014/main" val="1644984982"/>
                    </a:ext>
                  </a:extLst>
                </a:gridCol>
                <a:gridCol w="1392702">
                  <a:extLst>
                    <a:ext uri="{9D8B030D-6E8A-4147-A177-3AD203B41FA5}">
                      <a16:colId xmlns:a16="http://schemas.microsoft.com/office/drawing/2014/main" val="2376042839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713826850"/>
                    </a:ext>
                  </a:extLst>
                </a:gridCol>
                <a:gridCol w="981978">
                  <a:extLst>
                    <a:ext uri="{9D8B030D-6E8A-4147-A177-3AD203B41FA5}">
                      <a16:colId xmlns:a16="http://schemas.microsoft.com/office/drawing/2014/main" val="3957868459"/>
                    </a:ext>
                  </a:extLst>
                </a:gridCol>
              </a:tblGrid>
              <a:tr h="871176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Count of How you found the survey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Column labels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46575955"/>
                  </a:ext>
                </a:extLst>
              </a:tr>
              <a:tr h="829994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Row Labels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Baby boomers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Generation X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Generation Z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Millennials (18-34)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Grand Total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44259032"/>
                  </a:ext>
                </a:extLst>
              </a:tr>
              <a:tr h="395083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Blackboard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09000115"/>
                  </a:ext>
                </a:extLst>
              </a:tr>
              <a:tr h="395083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Other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89324340"/>
                  </a:ext>
                </a:extLst>
              </a:tr>
              <a:tr h="395083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Social Media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90036049"/>
                  </a:ext>
                </a:extLst>
              </a:tr>
              <a:tr h="395083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Grand Total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328338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C5C6566D-0112-484C-89A9-78682E3C8021}"/>
              </a:ext>
            </a:extLst>
          </p:cNvPr>
          <p:cNvSpPr txBox="1"/>
          <p:nvPr/>
        </p:nvSpPr>
        <p:spPr>
          <a:xfrm>
            <a:off x="2224624" y="561576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Fig. 3</a:t>
            </a:r>
          </a:p>
        </p:txBody>
      </p:sp>
    </p:spTree>
    <p:extLst>
      <p:ext uri="{BB962C8B-B14F-4D97-AF65-F5344CB8AC3E}">
        <p14:creationId xmlns:p14="http://schemas.microsoft.com/office/powerpoint/2010/main" val="4285366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71394-6F3F-4677-A96C-BF0F7ED33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6937" y="702944"/>
            <a:ext cx="9270608" cy="1069144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Count of Types of Devices each Generation Uses to stream Netflix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5BAE2C3-8CE5-42E6-8F13-C0726F753E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2904771"/>
              </p:ext>
            </p:extLst>
          </p:nvPr>
        </p:nvGraphicFramePr>
        <p:xfrm>
          <a:off x="2072640" y="1941342"/>
          <a:ext cx="8046719" cy="40796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01479">
                  <a:extLst>
                    <a:ext uri="{9D8B030D-6E8A-4147-A177-3AD203B41FA5}">
                      <a16:colId xmlns:a16="http://schemas.microsoft.com/office/drawing/2014/main" val="4148797257"/>
                    </a:ext>
                  </a:extLst>
                </a:gridCol>
                <a:gridCol w="1540310">
                  <a:extLst>
                    <a:ext uri="{9D8B030D-6E8A-4147-A177-3AD203B41FA5}">
                      <a16:colId xmlns:a16="http://schemas.microsoft.com/office/drawing/2014/main" val="2200705899"/>
                    </a:ext>
                  </a:extLst>
                </a:gridCol>
                <a:gridCol w="1345128">
                  <a:extLst>
                    <a:ext uri="{9D8B030D-6E8A-4147-A177-3AD203B41FA5}">
                      <a16:colId xmlns:a16="http://schemas.microsoft.com/office/drawing/2014/main" val="1663915281"/>
                    </a:ext>
                  </a:extLst>
                </a:gridCol>
                <a:gridCol w="1228337">
                  <a:extLst>
                    <a:ext uri="{9D8B030D-6E8A-4147-A177-3AD203B41FA5}">
                      <a16:colId xmlns:a16="http://schemas.microsoft.com/office/drawing/2014/main" val="2873477609"/>
                    </a:ext>
                  </a:extLst>
                </a:gridCol>
                <a:gridCol w="1361445">
                  <a:extLst>
                    <a:ext uri="{9D8B030D-6E8A-4147-A177-3AD203B41FA5}">
                      <a16:colId xmlns:a16="http://schemas.microsoft.com/office/drawing/2014/main" val="530517002"/>
                    </a:ext>
                  </a:extLst>
                </a:gridCol>
                <a:gridCol w="1070020">
                  <a:extLst>
                    <a:ext uri="{9D8B030D-6E8A-4147-A177-3AD203B41FA5}">
                      <a16:colId xmlns:a16="http://schemas.microsoft.com/office/drawing/2014/main" val="3307243349"/>
                    </a:ext>
                  </a:extLst>
                </a:gridCol>
              </a:tblGrid>
              <a:tr h="74645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Count of Devices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Column Labels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03326311"/>
                  </a:ext>
                </a:extLst>
              </a:tr>
              <a:tr h="74645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Row Labels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Baby boomers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Generation X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Generation Z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Millennials (18-34)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Grand Total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10679396"/>
                  </a:ext>
                </a:extLst>
              </a:tr>
              <a:tr h="74645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Laptop/Tablet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34273396"/>
                  </a:ext>
                </a:extLst>
              </a:tr>
              <a:tr h="61342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Smartphone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18583394"/>
                  </a:ext>
                </a:extLst>
              </a:tr>
              <a:tr h="61342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Television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206387"/>
                  </a:ext>
                </a:extLst>
              </a:tr>
              <a:tr h="61342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Grand Total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389767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0BCA95B-01AA-4F8A-ABC9-443562457906}"/>
              </a:ext>
            </a:extLst>
          </p:cNvPr>
          <p:cNvSpPr txBox="1"/>
          <p:nvPr/>
        </p:nvSpPr>
        <p:spPr>
          <a:xfrm>
            <a:off x="2072640" y="602097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Fig. 4</a:t>
            </a:r>
          </a:p>
        </p:txBody>
      </p:sp>
    </p:spTree>
    <p:extLst>
      <p:ext uri="{BB962C8B-B14F-4D97-AF65-F5344CB8AC3E}">
        <p14:creationId xmlns:p14="http://schemas.microsoft.com/office/powerpoint/2010/main" val="1764265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41571-A81B-43C3-BBD4-99591F01E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371" y="721092"/>
            <a:ext cx="8911687" cy="1280890"/>
          </a:xfrm>
        </p:spPr>
        <p:txBody>
          <a:bodyPr>
            <a:normAutofit fontScale="90000"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Count of how each generation consider accessing Netflix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1089C22-2C26-4C6A-8FAE-47A50609E0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8815792"/>
              </p:ext>
            </p:extLst>
          </p:nvPr>
        </p:nvGraphicFramePr>
        <p:xfrm>
          <a:off x="2085640" y="2186148"/>
          <a:ext cx="8152869" cy="31696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24360">
                  <a:extLst>
                    <a:ext uri="{9D8B030D-6E8A-4147-A177-3AD203B41FA5}">
                      <a16:colId xmlns:a16="http://schemas.microsoft.com/office/drawing/2014/main" val="2183735751"/>
                    </a:ext>
                  </a:extLst>
                </a:gridCol>
                <a:gridCol w="1149927">
                  <a:extLst>
                    <a:ext uri="{9D8B030D-6E8A-4147-A177-3AD203B41FA5}">
                      <a16:colId xmlns:a16="http://schemas.microsoft.com/office/drawing/2014/main" val="1130504397"/>
                    </a:ext>
                  </a:extLst>
                </a:gridCol>
                <a:gridCol w="1399309">
                  <a:extLst>
                    <a:ext uri="{9D8B030D-6E8A-4147-A177-3AD203B41FA5}">
                      <a16:colId xmlns:a16="http://schemas.microsoft.com/office/drawing/2014/main" val="2452418074"/>
                    </a:ext>
                  </a:extLst>
                </a:gridCol>
                <a:gridCol w="1399309">
                  <a:extLst>
                    <a:ext uri="{9D8B030D-6E8A-4147-A177-3AD203B41FA5}">
                      <a16:colId xmlns:a16="http://schemas.microsoft.com/office/drawing/2014/main" val="480148169"/>
                    </a:ext>
                  </a:extLst>
                </a:gridCol>
                <a:gridCol w="1510146">
                  <a:extLst>
                    <a:ext uri="{9D8B030D-6E8A-4147-A177-3AD203B41FA5}">
                      <a16:colId xmlns:a16="http://schemas.microsoft.com/office/drawing/2014/main" val="2248425016"/>
                    </a:ext>
                  </a:extLst>
                </a:gridCol>
                <a:gridCol w="969818">
                  <a:extLst>
                    <a:ext uri="{9D8B030D-6E8A-4147-A177-3AD203B41FA5}">
                      <a16:colId xmlns:a16="http://schemas.microsoft.com/office/drawing/2014/main" val="1757794724"/>
                    </a:ext>
                  </a:extLst>
                </a:gridCol>
              </a:tblGrid>
              <a:tr h="42189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Netflix access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Column labels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48482392"/>
                  </a:ext>
                </a:extLst>
              </a:tr>
              <a:tr h="42189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Row labels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Baby boomers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Generation X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Generation Z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Millennials (18-34)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Grand Total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63161593"/>
                  </a:ext>
                </a:extLst>
              </a:tr>
              <a:tr h="42189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Mobile App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83610983"/>
                  </a:ext>
                </a:extLst>
              </a:tr>
              <a:tr h="42189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TV App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1202942"/>
                  </a:ext>
                </a:extLst>
              </a:tr>
              <a:tr h="42189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Web Browser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21973441"/>
                  </a:ext>
                </a:extLst>
              </a:tr>
              <a:tr h="42189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Grand Total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0812373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F1D07C7-5636-40A2-84FB-C1AD04CFF68F}"/>
              </a:ext>
            </a:extLst>
          </p:cNvPr>
          <p:cNvSpPr txBox="1"/>
          <p:nvPr/>
        </p:nvSpPr>
        <p:spPr>
          <a:xfrm>
            <a:off x="2085640" y="603501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Fig. 5</a:t>
            </a:r>
          </a:p>
        </p:txBody>
      </p:sp>
    </p:spTree>
    <p:extLst>
      <p:ext uri="{BB962C8B-B14F-4D97-AF65-F5344CB8AC3E}">
        <p14:creationId xmlns:p14="http://schemas.microsoft.com/office/powerpoint/2010/main" val="888388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1B4A9-177B-4F6E-AB79-1FE7CC189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3630" y="624110"/>
            <a:ext cx="8911687" cy="1280890"/>
          </a:xfrm>
        </p:spPr>
        <p:txBody>
          <a:bodyPr/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Count of frequency of each 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00EED89-D255-4AA6-B370-F10E924802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2552991"/>
              </p:ext>
            </p:extLst>
          </p:nvPr>
        </p:nvGraphicFramePr>
        <p:xfrm>
          <a:off x="1596682" y="1905000"/>
          <a:ext cx="9833318" cy="39685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47063">
                  <a:extLst>
                    <a:ext uri="{9D8B030D-6E8A-4147-A177-3AD203B41FA5}">
                      <a16:colId xmlns:a16="http://schemas.microsoft.com/office/drawing/2014/main" val="103131265"/>
                    </a:ext>
                  </a:extLst>
                </a:gridCol>
                <a:gridCol w="1690255">
                  <a:extLst>
                    <a:ext uri="{9D8B030D-6E8A-4147-A177-3AD203B41FA5}">
                      <a16:colId xmlns:a16="http://schemas.microsoft.com/office/drawing/2014/main" val="2166714306"/>
                    </a:ext>
                  </a:extLst>
                </a:gridCol>
                <a:gridCol w="1593273">
                  <a:extLst>
                    <a:ext uri="{9D8B030D-6E8A-4147-A177-3AD203B41FA5}">
                      <a16:colId xmlns:a16="http://schemas.microsoft.com/office/drawing/2014/main" val="1223652736"/>
                    </a:ext>
                  </a:extLst>
                </a:gridCol>
                <a:gridCol w="1565563">
                  <a:extLst>
                    <a:ext uri="{9D8B030D-6E8A-4147-A177-3AD203B41FA5}">
                      <a16:colId xmlns:a16="http://schemas.microsoft.com/office/drawing/2014/main" val="3121471260"/>
                    </a:ext>
                  </a:extLst>
                </a:gridCol>
                <a:gridCol w="1787237">
                  <a:extLst>
                    <a:ext uri="{9D8B030D-6E8A-4147-A177-3AD203B41FA5}">
                      <a16:colId xmlns:a16="http://schemas.microsoft.com/office/drawing/2014/main" val="2623178633"/>
                    </a:ext>
                  </a:extLst>
                </a:gridCol>
                <a:gridCol w="1149927">
                  <a:extLst>
                    <a:ext uri="{9D8B030D-6E8A-4147-A177-3AD203B41FA5}">
                      <a16:colId xmlns:a16="http://schemas.microsoft.com/office/drawing/2014/main" val="453078210"/>
                    </a:ext>
                  </a:extLst>
                </a:gridCol>
              </a:tblGrid>
              <a:tr h="963701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Count of Netflix streamers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Column labels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38239750"/>
                  </a:ext>
                </a:extLst>
              </a:tr>
              <a:tr h="963701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Row labels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Baby boomers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Generation X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Generation Z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Millennials (18-34)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Grand Total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86414366"/>
                  </a:ext>
                </a:extLst>
              </a:tr>
              <a:tr h="68039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Often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78070496"/>
                  </a:ext>
                </a:extLst>
              </a:tr>
              <a:tr h="68039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Rarely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16514364"/>
                  </a:ext>
                </a:extLst>
              </a:tr>
              <a:tr h="68039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Grand Total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8942441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1CD9BAA-3586-4F54-B864-132D3E43CC87}"/>
              </a:ext>
            </a:extLst>
          </p:cNvPr>
          <p:cNvSpPr txBox="1"/>
          <p:nvPr/>
        </p:nvSpPr>
        <p:spPr>
          <a:xfrm>
            <a:off x="1596682" y="5864558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Fig. 6</a:t>
            </a:r>
          </a:p>
        </p:txBody>
      </p:sp>
    </p:spTree>
    <p:extLst>
      <p:ext uri="{BB962C8B-B14F-4D97-AF65-F5344CB8AC3E}">
        <p14:creationId xmlns:p14="http://schemas.microsoft.com/office/powerpoint/2010/main" val="292981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9135D-6BEF-4977-B810-C2DB255B7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162" y="701118"/>
            <a:ext cx="8911687" cy="1280890"/>
          </a:xfrm>
        </p:spPr>
        <p:txBody>
          <a:bodyPr>
            <a:norm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Count of whether the viewers have in mind what they want to view in particular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83694F8-2A96-4294-8AAF-32B0ADB9C8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0599528"/>
              </p:ext>
            </p:extLst>
          </p:nvPr>
        </p:nvGraphicFramePr>
        <p:xfrm>
          <a:off x="1735162" y="2162647"/>
          <a:ext cx="9751108" cy="33537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01865">
                  <a:extLst>
                    <a:ext uri="{9D8B030D-6E8A-4147-A177-3AD203B41FA5}">
                      <a16:colId xmlns:a16="http://schemas.microsoft.com/office/drawing/2014/main" val="19761528"/>
                    </a:ext>
                  </a:extLst>
                </a:gridCol>
                <a:gridCol w="1392702">
                  <a:extLst>
                    <a:ext uri="{9D8B030D-6E8A-4147-A177-3AD203B41FA5}">
                      <a16:colId xmlns:a16="http://schemas.microsoft.com/office/drawing/2014/main" val="1631985697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3667156215"/>
                    </a:ext>
                  </a:extLst>
                </a:gridCol>
                <a:gridCol w="1195754">
                  <a:extLst>
                    <a:ext uri="{9D8B030D-6E8A-4147-A177-3AD203B41FA5}">
                      <a16:colId xmlns:a16="http://schemas.microsoft.com/office/drawing/2014/main" val="3564978137"/>
                    </a:ext>
                  </a:extLst>
                </a:gridCol>
                <a:gridCol w="1270806">
                  <a:extLst>
                    <a:ext uri="{9D8B030D-6E8A-4147-A177-3AD203B41FA5}">
                      <a16:colId xmlns:a16="http://schemas.microsoft.com/office/drawing/2014/main" val="3924635793"/>
                    </a:ext>
                  </a:extLst>
                </a:gridCol>
                <a:gridCol w="1026941">
                  <a:extLst>
                    <a:ext uri="{9D8B030D-6E8A-4147-A177-3AD203B41FA5}">
                      <a16:colId xmlns:a16="http://schemas.microsoft.com/office/drawing/2014/main" val="2699778263"/>
                    </a:ext>
                  </a:extLst>
                </a:gridCol>
              </a:tblGrid>
              <a:tr h="97443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Count of Whether streamers have in mind what they want to watch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Column labels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0805086"/>
                  </a:ext>
                </a:extLst>
              </a:tr>
              <a:tr h="50198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Row labels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Baby boomers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Generation X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Generation Z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Millennials (18-34)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Grand Total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57135629"/>
                  </a:ext>
                </a:extLst>
              </a:tr>
              <a:tr h="50198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01860780"/>
                  </a:ext>
                </a:extLst>
              </a:tr>
              <a:tr h="50198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78496978"/>
                  </a:ext>
                </a:extLst>
              </a:tr>
              <a:tr h="50198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Grand Total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7194675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33DE693-120F-4246-97F4-3017381873B6}"/>
              </a:ext>
            </a:extLst>
          </p:cNvPr>
          <p:cNvSpPr txBox="1"/>
          <p:nvPr/>
        </p:nvSpPr>
        <p:spPr>
          <a:xfrm>
            <a:off x="1735162" y="569707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Fig. 7</a:t>
            </a:r>
          </a:p>
        </p:txBody>
      </p:sp>
    </p:spTree>
    <p:extLst>
      <p:ext uri="{BB962C8B-B14F-4D97-AF65-F5344CB8AC3E}">
        <p14:creationId xmlns:p14="http://schemas.microsoft.com/office/powerpoint/2010/main" val="2364507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B168D-2C04-4B6D-9648-FCB22E898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692" y="638178"/>
            <a:ext cx="8911687" cy="1280890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Count of level of recommendation satisfaction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0833A67-88DC-43A5-9A00-BB1EC8026A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2129575"/>
              </p:ext>
            </p:extLst>
          </p:nvPr>
        </p:nvGraphicFramePr>
        <p:xfrm>
          <a:off x="1712642" y="1919068"/>
          <a:ext cx="9237785" cy="42216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12251">
                  <a:extLst>
                    <a:ext uri="{9D8B030D-6E8A-4147-A177-3AD203B41FA5}">
                      <a16:colId xmlns:a16="http://schemas.microsoft.com/office/drawing/2014/main" val="950309588"/>
                    </a:ext>
                  </a:extLst>
                </a:gridCol>
                <a:gridCol w="1147305">
                  <a:extLst>
                    <a:ext uri="{9D8B030D-6E8A-4147-A177-3AD203B41FA5}">
                      <a16:colId xmlns:a16="http://schemas.microsoft.com/office/drawing/2014/main" val="2782080630"/>
                    </a:ext>
                  </a:extLst>
                </a:gridCol>
                <a:gridCol w="1372099">
                  <a:extLst>
                    <a:ext uri="{9D8B030D-6E8A-4147-A177-3AD203B41FA5}">
                      <a16:colId xmlns:a16="http://schemas.microsoft.com/office/drawing/2014/main" val="1861536590"/>
                    </a:ext>
                  </a:extLst>
                </a:gridCol>
                <a:gridCol w="1505243">
                  <a:extLst>
                    <a:ext uri="{9D8B030D-6E8A-4147-A177-3AD203B41FA5}">
                      <a16:colId xmlns:a16="http://schemas.microsoft.com/office/drawing/2014/main" val="2673920147"/>
                    </a:ext>
                  </a:extLst>
                </a:gridCol>
                <a:gridCol w="1514622">
                  <a:extLst>
                    <a:ext uri="{9D8B030D-6E8A-4147-A177-3AD203B41FA5}">
                      <a16:colId xmlns:a16="http://schemas.microsoft.com/office/drawing/2014/main" val="1768964668"/>
                    </a:ext>
                  </a:extLst>
                </a:gridCol>
                <a:gridCol w="886265">
                  <a:extLst>
                    <a:ext uri="{9D8B030D-6E8A-4147-A177-3AD203B41FA5}">
                      <a16:colId xmlns:a16="http://schemas.microsoft.com/office/drawing/2014/main" val="3232333766"/>
                    </a:ext>
                  </a:extLst>
                </a:gridCol>
              </a:tblGrid>
              <a:tr h="92159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Count of Recommendation satisfaction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Column Labels 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83789920"/>
                  </a:ext>
                </a:extLst>
              </a:tr>
              <a:tr h="474759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Row Labels 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Baby boomers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Generation X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Generation Z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Millennials (18-34)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Grand Total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10181753"/>
                  </a:ext>
                </a:extLst>
              </a:tr>
              <a:tr h="474759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Dissatisfied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5846674"/>
                  </a:ext>
                </a:extLst>
              </a:tr>
              <a:tr h="474759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Netural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11517968"/>
                  </a:ext>
                </a:extLst>
              </a:tr>
              <a:tr h="474759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Satisfied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72324109"/>
                  </a:ext>
                </a:extLst>
              </a:tr>
              <a:tr h="474759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Very Satisfied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73442950"/>
                  </a:ext>
                </a:extLst>
              </a:tr>
              <a:tr h="474759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Grand Total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7062821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3D31EA7-B2E8-44BF-9AB7-4E17DF3BF56C}"/>
              </a:ext>
            </a:extLst>
          </p:cNvPr>
          <p:cNvSpPr txBox="1"/>
          <p:nvPr/>
        </p:nvSpPr>
        <p:spPr>
          <a:xfrm>
            <a:off x="1712642" y="614071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Fig. 8</a:t>
            </a:r>
          </a:p>
        </p:txBody>
      </p:sp>
    </p:spTree>
    <p:extLst>
      <p:ext uri="{BB962C8B-B14F-4D97-AF65-F5344CB8AC3E}">
        <p14:creationId xmlns:p14="http://schemas.microsoft.com/office/powerpoint/2010/main" val="1986646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36D5385-80ED-4DCA-8CE7-8A201A200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791" y="145809"/>
            <a:ext cx="8911687" cy="1280890"/>
          </a:xfrm>
        </p:spPr>
        <p:txBody>
          <a:bodyPr>
            <a:normAutofit fontScale="90000"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Netflix users Depending  on age-set, how they Access content and how they found the survey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5238E848-D7AC-485C-878D-87740628DC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7655597"/>
              </p:ext>
            </p:extLst>
          </p:nvPr>
        </p:nvGraphicFramePr>
        <p:xfrm>
          <a:off x="1800665" y="1542824"/>
          <a:ext cx="9312813" cy="48297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9979">
                  <a:extLst>
                    <a:ext uri="{9D8B030D-6E8A-4147-A177-3AD203B41FA5}">
                      <a16:colId xmlns:a16="http://schemas.microsoft.com/office/drawing/2014/main" val="3624099747"/>
                    </a:ext>
                  </a:extLst>
                </a:gridCol>
                <a:gridCol w="1461688">
                  <a:extLst>
                    <a:ext uri="{9D8B030D-6E8A-4147-A177-3AD203B41FA5}">
                      <a16:colId xmlns:a16="http://schemas.microsoft.com/office/drawing/2014/main" val="49629507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3495908806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1018663276"/>
                    </a:ext>
                  </a:extLst>
                </a:gridCol>
                <a:gridCol w="1814733">
                  <a:extLst>
                    <a:ext uri="{9D8B030D-6E8A-4147-A177-3AD203B41FA5}">
                      <a16:colId xmlns:a16="http://schemas.microsoft.com/office/drawing/2014/main" val="3551763128"/>
                    </a:ext>
                  </a:extLst>
                </a:gridCol>
                <a:gridCol w="1266093">
                  <a:extLst>
                    <a:ext uri="{9D8B030D-6E8A-4147-A177-3AD203B41FA5}">
                      <a16:colId xmlns:a16="http://schemas.microsoft.com/office/drawing/2014/main" val="961903054"/>
                    </a:ext>
                  </a:extLst>
                </a:gridCol>
              </a:tblGrid>
              <a:tr h="328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Count of Netflix Users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Column Labels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26681952"/>
                  </a:ext>
                </a:extLst>
              </a:tr>
              <a:tr h="328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Row Labels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Baby boomers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Generation X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Generation Z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Millennials (18-34)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Grand Total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61939909"/>
                  </a:ext>
                </a:extLst>
              </a:tr>
              <a:tr h="328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Mobile App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48711641"/>
                  </a:ext>
                </a:extLst>
              </a:tr>
              <a:tr h="328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Blackboard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72573605"/>
                  </a:ext>
                </a:extLst>
              </a:tr>
              <a:tr h="328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Other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76099756"/>
                  </a:ext>
                </a:extLst>
              </a:tr>
              <a:tr h="328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Social Media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16141365"/>
                  </a:ext>
                </a:extLst>
              </a:tr>
              <a:tr h="328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TV App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64118592"/>
                  </a:ext>
                </a:extLst>
              </a:tr>
              <a:tr h="328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Blackboard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94937053"/>
                  </a:ext>
                </a:extLst>
              </a:tr>
              <a:tr h="328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Other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42084726"/>
                  </a:ext>
                </a:extLst>
              </a:tr>
              <a:tr h="328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Social Media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65365458"/>
                  </a:ext>
                </a:extLst>
              </a:tr>
              <a:tr h="328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Web Browser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09004099"/>
                  </a:ext>
                </a:extLst>
              </a:tr>
              <a:tr h="328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Blackboard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35917398"/>
                  </a:ext>
                </a:extLst>
              </a:tr>
              <a:tr h="328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Social Media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33746022"/>
                  </a:ext>
                </a:extLst>
              </a:tr>
              <a:tr h="32858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Grand Total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68626442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083BBE9-F16F-4393-BC78-45BB3FDE5526}"/>
              </a:ext>
            </a:extLst>
          </p:cNvPr>
          <p:cNvSpPr txBox="1"/>
          <p:nvPr/>
        </p:nvSpPr>
        <p:spPr>
          <a:xfrm>
            <a:off x="1744591" y="6420697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Fig. 9</a:t>
            </a:r>
          </a:p>
        </p:txBody>
      </p:sp>
    </p:spTree>
    <p:extLst>
      <p:ext uri="{BB962C8B-B14F-4D97-AF65-F5344CB8AC3E}">
        <p14:creationId xmlns:p14="http://schemas.microsoft.com/office/powerpoint/2010/main" val="1261130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822B8-83AB-49AC-9BA3-2DD41A3A9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Insights from the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A5B14B-4546-4297-8D6E-9F4D9FCE2A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Millennials (18-34) generation uses Netflix services/products more than any other generation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media is the most influential way of advertisement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T.V is the best device to stream Netflix movies and shows followed by a laptop then smart-phone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9867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AE32F-0F25-495D-9883-C9317E9C6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6827" y="852710"/>
            <a:ext cx="8911687" cy="1280890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Feedback from Users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F950B3-E205-46DE-AE81-0870F30CAF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6827" y="1781908"/>
            <a:ext cx="8915400" cy="377762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Netflix should consider adding more shows and movies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 shows and movies that user requests.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 on user recommendations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of the users uses the ratings when deciding on the next T.V series to watch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172963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357</TotalTime>
  <Words>709</Words>
  <Application>Microsoft Office PowerPoint</Application>
  <PresentationFormat>Widescreen</PresentationFormat>
  <Paragraphs>342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Century Gothic</vt:lpstr>
      <vt:lpstr>Times New Roman</vt:lpstr>
      <vt:lpstr>Wingdings</vt:lpstr>
      <vt:lpstr>Wingdings 3</vt:lpstr>
      <vt:lpstr>Wisp</vt:lpstr>
      <vt:lpstr>QUANTITIVE RESEARCH RESULT ANALYSIS</vt:lpstr>
      <vt:lpstr>How the survey was found </vt:lpstr>
      <vt:lpstr>Canadian Netflix Users</vt:lpstr>
      <vt:lpstr>Count of how each Generation found out the survey</vt:lpstr>
      <vt:lpstr>Count of Types of Devices each Generation Uses to stream Netflix</vt:lpstr>
      <vt:lpstr>Count of how each generation consider accessing Netflix </vt:lpstr>
      <vt:lpstr>Count of frequency of each generation</vt:lpstr>
      <vt:lpstr>Count of whether the viewers have in mind what they want to view in particular</vt:lpstr>
      <vt:lpstr>Count of level of recommendation satisfaction</vt:lpstr>
      <vt:lpstr>Number of Netflix users Depending  on age-set, how they Access content and how they found the survey</vt:lpstr>
      <vt:lpstr>Insights from the research</vt:lpstr>
      <vt:lpstr>Feedback from Users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maxwell njeru</dc:creator>
  <cp:lastModifiedBy>maxwell njeru</cp:lastModifiedBy>
  <cp:revision>38</cp:revision>
  <dcterms:created xsi:type="dcterms:W3CDTF">2020-04-16T17:53:59Z</dcterms:created>
  <dcterms:modified xsi:type="dcterms:W3CDTF">2020-04-17T00:05:09Z</dcterms:modified>
</cp:coreProperties>
</file>