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351" r:id="rId2"/>
    <p:sldId id="392" r:id="rId3"/>
    <p:sldId id="428" r:id="rId4"/>
    <p:sldId id="420" r:id="rId5"/>
    <p:sldId id="429" r:id="rId6"/>
    <p:sldId id="430" r:id="rId7"/>
    <p:sldId id="431" r:id="rId8"/>
    <p:sldId id="438" r:id="rId9"/>
    <p:sldId id="437" r:id="rId10"/>
    <p:sldId id="434" r:id="rId11"/>
    <p:sldId id="435" r:id="rId12"/>
    <p:sldId id="43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4" orient="horz" pos="192" userDrawn="1">
          <p15:clr>
            <a:srgbClr val="A4A3A4"/>
          </p15:clr>
        </p15:guide>
        <p15:guide id="5" pos="792" userDrawn="1">
          <p15:clr>
            <a:srgbClr val="A4A3A4"/>
          </p15:clr>
        </p15:guide>
        <p15:guide id="8" orient="horz" pos="2160" userDrawn="1">
          <p15:clr>
            <a:srgbClr val="A4A3A4"/>
          </p15:clr>
        </p15:guide>
        <p15:guide id="15" pos="3624" userDrawn="1">
          <p15:clr>
            <a:srgbClr val="A4A3A4"/>
          </p15:clr>
        </p15:guide>
        <p15:guide id="16" pos="4032" userDrawn="1">
          <p15:clr>
            <a:srgbClr val="A4A3A4"/>
          </p15:clr>
        </p15:guide>
        <p15:guide id="17" pos="408" userDrawn="1">
          <p15:clr>
            <a:srgbClr val="A4A3A4"/>
          </p15:clr>
        </p15:guide>
        <p15:guide id="19" pos="5472" userDrawn="1">
          <p15:clr>
            <a:srgbClr val="A4A3A4"/>
          </p15:clr>
        </p15:guide>
        <p15:guide id="22" pos="1080" userDrawn="1">
          <p15:clr>
            <a:srgbClr val="A4A3A4"/>
          </p15:clr>
        </p15:guide>
        <p15:guide id="23" orient="horz" pos="1752" userDrawn="1">
          <p15:clr>
            <a:srgbClr val="A4A3A4"/>
          </p15:clr>
        </p15:guide>
        <p15:guide id="24" orient="horz" pos="40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sia Moore" initials="DM" lastIdx="1" clrIdx="0">
    <p:extLst>
      <p:ext uri="{19B8F6BF-5375-455C-9EA6-DF929625EA0E}">
        <p15:presenceInfo xmlns:p15="http://schemas.microsoft.com/office/powerpoint/2012/main" userId="S::dmoore@qz.com::3f99add3-90ea-449d-b692-2be352415a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CB5"/>
    <a:srgbClr val="1689B6"/>
    <a:srgbClr val="FF0054"/>
    <a:srgbClr val="01A357"/>
    <a:srgbClr val="497856"/>
    <a:srgbClr val="C82516"/>
    <a:srgbClr val="016787"/>
    <a:srgbClr val="B94432"/>
    <a:srgbClr val="CE6F03"/>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2"/>
    <p:restoredTop sz="87840"/>
  </p:normalViewPr>
  <p:slideViewPr>
    <p:cSldViewPr snapToGrid="0" snapToObjects="1" showGuides="1">
      <p:cViewPr varScale="1">
        <p:scale>
          <a:sx n="67" d="100"/>
          <a:sy n="67" d="100"/>
        </p:scale>
        <p:origin x="1426" y="48"/>
      </p:cViewPr>
      <p:guideLst>
        <p:guide pos="3840"/>
        <p:guide orient="horz" pos="192"/>
        <p:guide pos="792"/>
        <p:guide orient="horz" pos="2160"/>
        <p:guide pos="3624"/>
        <p:guide pos="4032"/>
        <p:guide pos="408"/>
        <p:guide pos="5472"/>
        <p:guide pos="1080"/>
        <p:guide orient="horz" pos="1752"/>
        <p:guide orient="horz" pos="408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6" d="100"/>
          <a:sy n="96" d="100"/>
        </p:scale>
        <p:origin x="576"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200" b="1" dirty="0">
                <a:solidFill>
                  <a:schemeClr val="tx1"/>
                </a:solidFill>
                <a:latin typeface="Helvetica" pitchFamily="2" charset="0"/>
              </a:rPr>
              <a:t>How often teens say they’re online </a:t>
            </a:r>
          </a:p>
        </c:rich>
      </c:tx>
      <c:layout>
        <c:manualLayout>
          <c:xMode val="edge"/>
          <c:yMode val="edge"/>
          <c:x val="1.5672898816712643E-3"/>
          <c:y val="2.414071586961285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Almost constantly</c:v>
                </c:pt>
              </c:strCache>
            </c:strRef>
          </c:tx>
          <c:spPr>
            <a:solidFill>
              <a:srgbClr val="FF8CB5"/>
            </a:solidFill>
            <a:ln>
              <a:noFill/>
            </a:ln>
            <a:effectLst/>
          </c:spPr>
          <c:invertIfNegative val="0"/>
          <c:cat>
            <c:strRef>
              <c:f>Sheet1!$A$2:$A$3</c:f>
              <c:strCache>
                <c:ptCount val="2"/>
                <c:pt idx="0">
                  <c:v>2014 - 2015</c:v>
                </c:pt>
                <c:pt idx="1">
                  <c:v>2018</c:v>
                </c:pt>
              </c:strCache>
            </c:strRef>
          </c:cat>
          <c:val>
            <c:numRef>
              <c:f>Sheet1!$B$2:$B$3</c:f>
              <c:numCache>
                <c:formatCode>0%</c:formatCode>
                <c:ptCount val="2"/>
                <c:pt idx="0">
                  <c:v>0.24</c:v>
                </c:pt>
                <c:pt idx="1">
                  <c:v>0.45</c:v>
                </c:pt>
              </c:numCache>
            </c:numRef>
          </c:val>
          <c:extLst>
            <c:ext xmlns:c16="http://schemas.microsoft.com/office/drawing/2014/chart" uri="{C3380CC4-5D6E-409C-BE32-E72D297353CC}">
              <c16:uniqueId val="{00000000-26DE-B54F-81B6-65B49891664F}"/>
            </c:ext>
          </c:extLst>
        </c:ser>
        <c:ser>
          <c:idx val="1"/>
          <c:order val="1"/>
          <c:tx>
            <c:strRef>
              <c:f>Sheet1!$C$1</c:f>
              <c:strCache>
                <c:ptCount val="1"/>
                <c:pt idx="0">
                  <c:v>Several times a day</c:v>
                </c:pt>
              </c:strCache>
            </c:strRef>
          </c:tx>
          <c:spPr>
            <a:solidFill>
              <a:srgbClr val="1689B6"/>
            </a:solidFill>
            <a:ln>
              <a:noFill/>
            </a:ln>
            <a:effectLst/>
          </c:spPr>
          <c:invertIfNegative val="0"/>
          <c:cat>
            <c:strRef>
              <c:f>Sheet1!$A$2:$A$3</c:f>
              <c:strCache>
                <c:ptCount val="2"/>
                <c:pt idx="0">
                  <c:v>2014 - 2015</c:v>
                </c:pt>
                <c:pt idx="1">
                  <c:v>2018</c:v>
                </c:pt>
              </c:strCache>
            </c:strRef>
          </c:cat>
          <c:val>
            <c:numRef>
              <c:f>Sheet1!$C$2:$C$3</c:f>
              <c:numCache>
                <c:formatCode>0%</c:formatCode>
                <c:ptCount val="2"/>
                <c:pt idx="0">
                  <c:v>0.56000000000000005</c:v>
                </c:pt>
                <c:pt idx="1">
                  <c:v>0.44</c:v>
                </c:pt>
              </c:numCache>
            </c:numRef>
          </c:val>
          <c:extLst>
            <c:ext xmlns:c16="http://schemas.microsoft.com/office/drawing/2014/chart" uri="{C3380CC4-5D6E-409C-BE32-E72D297353CC}">
              <c16:uniqueId val="{00000001-26DE-B54F-81B6-65B49891664F}"/>
            </c:ext>
          </c:extLst>
        </c:ser>
        <c:ser>
          <c:idx val="2"/>
          <c:order val="2"/>
          <c:tx>
            <c:strRef>
              <c:f>Sheet1!$D$1</c:f>
              <c:strCache>
                <c:ptCount val="1"/>
                <c:pt idx="0">
                  <c:v>Less often</c:v>
                </c:pt>
              </c:strCache>
            </c:strRef>
          </c:tx>
          <c:spPr>
            <a:solidFill>
              <a:schemeClr val="accent3"/>
            </a:solidFill>
            <a:ln>
              <a:noFill/>
            </a:ln>
            <a:effectLst/>
          </c:spPr>
          <c:invertIfNegative val="0"/>
          <c:cat>
            <c:strRef>
              <c:f>Sheet1!$A$2:$A$3</c:f>
              <c:strCache>
                <c:ptCount val="2"/>
                <c:pt idx="0">
                  <c:v>2014 - 2015</c:v>
                </c:pt>
                <c:pt idx="1">
                  <c:v>2018</c:v>
                </c:pt>
              </c:strCache>
            </c:strRef>
          </c:cat>
          <c:val>
            <c:numRef>
              <c:f>Sheet1!$D$2:$D$3</c:f>
              <c:numCache>
                <c:formatCode>0%</c:formatCode>
                <c:ptCount val="2"/>
                <c:pt idx="0">
                  <c:v>0.2</c:v>
                </c:pt>
                <c:pt idx="1">
                  <c:v>0.11</c:v>
                </c:pt>
              </c:numCache>
            </c:numRef>
          </c:val>
          <c:extLst>
            <c:ext xmlns:c16="http://schemas.microsoft.com/office/drawing/2014/chart" uri="{C3380CC4-5D6E-409C-BE32-E72D297353CC}">
              <c16:uniqueId val="{00000002-26DE-B54F-81B6-65B49891664F}"/>
            </c:ext>
          </c:extLst>
        </c:ser>
        <c:dLbls>
          <c:showLegendKey val="0"/>
          <c:showVal val="0"/>
          <c:showCatName val="0"/>
          <c:showSerName val="0"/>
          <c:showPercent val="0"/>
          <c:showBubbleSize val="0"/>
        </c:dLbls>
        <c:gapWidth val="256"/>
        <c:overlap val="100"/>
        <c:axId val="1287043135"/>
        <c:axId val="1287049391"/>
      </c:barChart>
      <c:catAx>
        <c:axId val="12870431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87049391"/>
        <c:crosses val="autoZero"/>
        <c:auto val="1"/>
        <c:lblAlgn val="ctr"/>
        <c:lblOffset val="100"/>
        <c:noMultiLvlLbl val="0"/>
      </c:catAx>
      <c:valAx>
        <c:axId val="1287049391"/>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87043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Helvetica"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200" b="1" dirty="0">
                <a:solidFill>
                  <a:schemeClr val="tx1"/>
                </a:solidFill>
                <a:latin typeface="Helvetica" pitchFamily="2" charset="0"/>
              </a:rPr>
              <a:t>What percentage of each generation shops secondhand?</a:t>
            </a:r>
          </a:p>
        </c:rich>
      </c:tx>
      <c:layout>
        <c:manualLayout>
          <c:xMode val="edge"/>
          <c:yMode val="edge"/>
          <c:x val="1.3133392857703619E-2"/>
          <c:y val="1.831501831501831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2017</c:v>
                </c:pt>
              </c:strCache>
            </c:strRef>
          </c:tx>
          <c:spPr>
            <a:solidFill>
              <a:srgbClr val="1689B6"/>
            </a:solidFill>
            <a:ln>
              <a:noFill/>
            </a:ln>
            <a:effectLst/>
          </c:spPr>
          <c:invertIfNegative val="0"/>
          <c:cat>
            <c:strRef>
              <c:f>Sheet1!$A$2:$A$5</c:f>
              <c:strCache>
                <c:ptCount val="4"/>
                <c:pt idx="0">
                  <c:v>Gen Z</c:v>
                </c:pt>
                <c:pt idx="1">
                  <c:v>Millennials</c:v>
                </c:pt>
                <c:pt idx="2">
                  <c:v>Gen X</c:v>
                </c:pt>
                <c:pt idx="3">
                  <c:v>Boomers</c:v>
                </c:pt>
              </c:strCache>
            </c:strRef>
          </c:cat>
          <c:val>
            <c:numRef>
              <c:f>Sheet1!$B$2:$B$5</c:f>
              <c:numCache>
                <c:formatCode>General</c:formatCode>
                <c:ptCount val="4"/>
                <c:pt idx="0">
                  <c:v>0.26</c:v>
                </c:pt>
                <c:pt idx="1">
                  <c:v>0.21</c:v>
                </c:pt>
                <c:pt idx="2">
                  <c:v>0.16</c:v>
                </c:pt>
                <c:pt idx="3">
                  <c:v>0.15</c:v>
                </c:pt>
              </c:numCache>
            </c:numRef>
          </c:val>
          <c:extLst>
            <c:ext xmlns:c16="http://schemas.microsoft.com/office/drawing/2014/chart" uri="{C3380CC4-5D6E-409C-BE32-E72D297353CC}">
              <c16:uniqueId val="{00000000-BDDD-E845-B043-3002A2486F7A}"/>
            </c:ext>
          </c:extLst>
        </c:ser>
        <c:ser>
          <c:idx val="1"/>
          <c:order val="1"/>
          <c:tx>
            <c:strRef>
              <c:f>Sheet1!$C$1</c:f>
              <c:strCache>
                <c:ptCount val="1"/>
                <c:pt idx="0">
                  <c:v>2019</c:v>
                </c:pt>
              </c:strCache>
            </c:strRef>
          </c:tx>
          <c:spPr>
            <a:solidFill>
              <a:srgbClr val="FF8CB5"/>
            </a:solidFill>
            <a:ln>
              <a:noFill/>
            </a:ln>
            <a:effectLst/>
          </c:spPr>
          <c:invertIfNegative val="0"/>
          <c:cat>
            <c:strRef>
              <c:f>Sheet1!$A$2:$A$5</c:f>
              <c:strCache>
                <c:ptCount val="4"/>
                <c:pt idx="0">
                  <c:v>Gen Z</c:v>
                </c:pt>
                <c:pt idx="1">
                  <c:v>Millennials</c:v>
                </c:pt>
                <c:pt idx="2">
                  <c:v>Gen X</c:v>
                </c:pt>
                <c:pt idx="3">
                  <c:v>Boomers</c:v>
                </c:pt>
              </c:strCache>
            </c:strRef>
          </c:cat>
          <c:val>
            <c:numRef>
              <c:f>Sheet1!$C$2:$C$5</c:f>
              <c:numCache>
                <c:formatCode>General</c:formatCode>
                <c:ptCount val="4"/>
                <c:pt idx="0">
                  <c:v>0.37</c:v>
                </c:pt>
                <c:pt idx="1">
                  <c:v>0.28999999999999998</c:v>
                </c:pt>
                <c:pt idx="2">
                  <c:v>0.18</c:v>
                </c:pt>
                <c:pt idx="3">
                  <c:v>0.19</c:v>
                </c:pt>
              </c:numCache>
            </c:numRef>
          </c:val>
          <c:extLst>
            <c:ext xmlns:c16="http://schemas.microsoft.com/office/drawing/2014/chart" uri="{C3380CC4-5D6E-409C-BE32-E72D297353CC}">
              <c16:uniqueId val="{00000001-BDDD-E845-B043-3002A2486F7A}"/>
            </c:ext>
          </c:extLst>
        </c:ser>
        <c:dLbls>
          <c:showLegendKey val="0"/>
          <c:showVal val="0"/>
          <c:showCatName val="0"/>
          <c:showSerName val="0"/>
          <c:showPercent val="0"/>
          <c:showBubbleSize val="0"/>
        </c:dLbls>
        <c:gapWidth val="110"/>
        <c:axId val="1259984623"/>
        <c:axId val="1260168303"/>
      </c:barChart>
      <c:catAx>
        <c:axId val="12599846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60168303"/>
        <c:crosses val="autoZero"/>
        <c:auto val="1"/>
        <c:lblAlgn val="ctr"/>
        <c:lblOffset val="100"/>
        <c:noMultiLvlLbl val="0"/>
      </c:catAx>
      <c:valAx>
        <c:axId val="126016830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599846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Helvetica" pitchFamily="2" charset="0"/>
                <a:ea typeface="+mn-ea"/>
                <a:cs typeface="+mn-cs"/>
              </a:defRPr>
            </a:pPr>
            <a:r>
              <a:rPr lang="en-US" sz="1200" b="1">
                <a:solidFill>
                  <a:schemeClr val="tx1"/>
                </a:solidFill>
                <a:latin typeface="Helvetica" pitchFamily="2" charset="0"/>
              </a:rPr>
              <a:t>Eco labels created around the world</a:t>
            </a:r>
          </a:p>
        </c:rich>
      </c:tx>
      <c:layout>
        <c:manualLayout>
          <c:xMode val="edge"/>
          <c:yMode val="edge"/>
          <c:x val="8.309419840394041E-3"/>
          <c:y val="1.167495985699001E-4"/>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Helvetica" pitchFamily="2" charset="0"/>
              <a:ea typeface="+mn-ea"/>
              <a:cs typeface="+mn-cs"/>
            </a:defRPr>
          </a:pPr>
          <a:endParaRPr lang="en-US"/>
        </a:p>
      </c:txPr>
    </c:title>
    <c:autoTitleDeleted val="0"/>
    <c:plotArea>
      <c:layout/>
      <c:lineChart>
        <c:grouping val="standard"/>
        <c:varyColors val="0"/>
        <c:ser>
          <c:idx val="0"/>
          <c:order val="0"/>
          <c:tx>
            <c:strRef>
              <c:f>Sheet1!$B$1</c:f>
              <c:strCache>
                <c:ptCount val="1"/>
                <c:pt idx="0">
                  <c:v>Amount of Labels</c:v>
                </c:pt>
              </c:strCache>
            </c:strRef>
          </c:tx>
          <c:spPr>
            <a:ln w="28575" cap="rnd">
              <a:solidFill>
                <a:srgbClr val="1689B6"/>
              </a:solidFill>
              <a:round/>
            </a:ln>
            <a:effectLst/>
          </c:spPr>
          <c:marker>
            <c:symbol val="none"/>
          </c:marker>
          <c:cat>
            <c:numRef>
              <c:f>Sheet1!$A$2:$A$32</c:f>
              <c:numCache>
                <c:formatCode>General</c:formatCode>
                <c:ptCount val="31"/>
                <c:pt idx="0">
                  <c:v>1985</c:v>
                </c:pt>
                <c:pt idx="1">
                  <c:v>1986</c:v>
                </c:pt>
                <c:pt idx="2">
                  <c:v>1987</c:v>
                </c:pt>
                <c:pt idx="3">
                  <c:v>1988</c:v>
                </c:pt>
                <c:pt idx="4">
                  <c:v>1989</c:v>
                </c:pt>
                <c:pt idx="5">
                  <c:v>1990</c:v>
                </c:pt>
                <c:pt idx="6">
                  <c:v>1991</c:v>
                </c:pt>
                <c:pt idx="7">
                  <c:v>1992</c:v>
                </c:pt>
                <c:pt idx="8">
                  <c:v>1993</c:v>
                </c:pt>
                <c:pt idx="9">
                  <c:v>1994</c:v>
                </c:pt>
                <c:pt idx="10">
                  <c:v>1995</c:v>
                </c:pt>
                <c:pt idx="11">
                  <c:v>1996</c:v>
                </c:pt>
                <c:pt idx="12">
                  <c:v>1997</c:v>
                </c:pt>
                <c:pt idx="13">
                  <c:v>1998</c:v>
                </c:pt>
                <c:pt idx="14">
                  <c:v>1999</c:v>
                </c:pt>
                <c:pt idx="15">
                  <c:v>2000</c:v>
                </c:pt>
                <c:pt idx="16">
                  <c:v>2001</c:v>
                </c:pt>
                <c:pt idx="17">
                  <c:v>2002</c:v>
                </c:pt>
                <c:pt idx="18">
                  <c:v>2003</c:v>
                </c:pt>
                <c:pt idx="19">
                  <c:v>2004</c:v>
                </c:pt>
                <c:pt idx="20">
                  <c:v>2005</c:v>
                </c:pt>
                <c:pt idx="21">
                  <c:v>2006</c:v>
                </c:pt>
                <c:pt idx="22">
                  <c:v>2007</c:v>
                </c:pt>
                <c:pt idx="23">
                  <c:v>2008</c:v>
                </c:pt>
                <c:pt idx="24">
                  <c:v>2009</c:v>
                </c:pt>
                <c:pt idx="25">
                  <c:v>2010</c:v>
                </c:pt>
                <c:pt idx="26">
                  <c:v>2011</c:v>
                </c:pt>
                <c:pt idx="27">
                  <c:v>2012</c:v>
                </c:pt>
                <c:pt idx="28">
                  <c:v>2013</c:v>
                </c:pt>
                <c:pt idx="29">
                  <c:v>2014</c:v>
                </c:pt>
                <c:pt idx="30">
                  <c:v>2015</c:v>
                </c:pt>
              </c:numCache>
            </c:numRef>
          </c:cat>
          <c:val>
            <c:numRef>
              <c:f>Sheet1!$B$2:$B$32</c:f>
              <c:numCache>
                <c:formatCode>General</c:formatCode>
                <c:ptCount val="31"/>
                <c:pt idx="0">
                  <c:v>18</c:v>
                </c:pt>
                <c:pt idx="1">
                  <c:v>21</c:v>
                </c:pt>
                <c:pt idx="2">
                  <c:v>24</c:v>
                </c:pt>
                <c:pt idx="3">
                  <c:v>26</c:v>
                </c:pt>
                <c:pt idx="4">
                  <c:v>34</c:v>
                </c:pt>
                <c:pt idx="5">
                  <c:v>43</c:v>
                </c:pt>
                <c:pt idx="6">
                  <c:v>52</c:v>
                </c:pt>
                <c:pt idx="7">
                  <c:v>70</c:v>
                </c:pt>
                <c:pt idx="8">
                  <c:v>79</c:v>
                </c:pt>
                <c:pt idx="9">
                  <c:v>92</c:v>
                </c:pt>
                <c:pt idx="10">
                  <c:v>106</c:v>
                </c:pt>
                <c:pt idx="11">
                  <c:v>119</c:v>
                </c:pt>
                <c:pt idx="12">
                  <c:v>139</c:v>
                </c:pt>
                <c:pt idx="13">
                  <c:v>150</c:v>
                </c:pt>
                <c:pt idx="14">
                  <c:v>164</c:v>
                </c:pt>
                <c:pt idx="15">
                  <c:v>175</c:v>
                </c:pt>
                <c:pt idx="16">
                  <c:v>202</c:v>
                </c:pt>
                <c:pt idx="17">
                  <c:v>230</c:v>
                </c:pt>
                <c:pt idx="18">
                  <c:v>239</c:v>
                </c:pt>
                <c:pt idx="19">
                  <c:v>257</c:v>
                </c:pt>
                <c:pt idx="20">
                  <c:v>278</c:v>
                </c:pt>
                <c:pt idx="21">
                  <c:v>302</c:v>
                </c:pt>
                <c:pt idx="22">
                  <c:v>336</c:v>
                </c:pt>
                <c:pt idx="23">
                  <c:v>363</c:v>
                </c:pt>
                <c:pt idx="24">
                  <c:v>380</c:v>
                </c:pt>
                <c:pt idx="25">
                  <c:v>403</c:v>
                </c:pt>
                <c:pt idx="26">
                  <c:v>410</c:v>
                </c:pt>
                <c:pt idx="27">
                  <c:v>411</c:v>
                </c:pt>
                <c:pt idx="28">
                  <c:v>419</c:v>
                </c:pt>
                <c:pt idx="29">
                  <c:v>420</c:v>
                </c:pt>
                <c:pt idx="30">
                  <c:v>421</c:v>
                </c:pt>
              </c:numCache>
            </c:numRef>
          </c:val>
          <c:smooth val="0"/>
          <c:extLst>
            <c:ext xmlns:c16="http://schemas.microsoft.com/office/drawing/2014/chart" uri="{C3380CC4-5D6E-409C-BE32-E72D297353CC}">
              <c16:uniqueId val="{00000000-8054-1C47-9AB5-472A75DE6F58}"/>
            </c:ext>
          </c:extLst>
        </c:ser>
        <c:dLbls>
          <c:showLegendKey val="0"/>
          <c:showVal val="0"/>
          <c:showCatName val="0"/>
          <c:showSerName val="0"/>
          <c:showPercent val="0"/>
          <c:showBubbleSize val="0"/>
        </c:dLbls>
        <c:smooth val="0"/>
        <c:axId val="1270880544"/>
        <c:axId val="1272885104"/>
      </c:lineChart>
      <c:catAx>
        <c:axId val="127088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72885104"/>
        <c:crosses val="autoZero"/>
        <c:auto val="1"/>
        <c:lblAlgn val="ctr"/>
        <c:lblOffset val="100"/>
        <c:tickLblSkip val="2"/>
        <c:noMultiLvlLbl val="0"/>
      </c:catAx>
      <c:valAx>
        <c:axId val="127288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70880544"/>
        <c:crosses val="autoZero"/>
        <c:crossBetween val="between"/>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200" b="1" dirty="0">
                <a:solidFill>
                  <a:schemeClr val="tx1"/>
                </a:solidFill>
                <a:latin typeface="Helvetica" pitchFamily="2" charset="0"/>
              </a:rPr>
              <a:t>Gen Z’s social media engagement</a:t>
            </a:r>
          </a:p>
        </c:rich>
      </c:tx>
      <c:layout>
        <c:manualLayout>
          <c:xMode val="edge"/>
          <c:yMode val="edge"/>
          <c:x val="1.274700831887539E-2"/>
          <c:y val="3.085389677731655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rgbClr val="FF8CB5"/>
            </a:solidFill>
            <a:ln>
              <a:noFill/>
            </a:ln>
            <a:effectLst/>
          </c:spPr>
          <c:invertIfNegative val="0"/>
          <c:cat>
            <c:strRef>
              <c:f>Sheet1!$A$2:$A$6</c:f>
              <c:strCache>
                <c:ptCount val="5"/>
                <c:pt idx="0">
                  <c:v>Facebook</c:v>
                </c:pt>
                <c:pt idx="1">
                  <c:v>Twitter</c:v>
                </c:pt>
                <c:pt idx="2">
                  <c:v>Snapchat</c:v>
                </c:pt>
                <c:pt idx="3">
                  <c:v>Instagram</c:v>
                </c:pt>
                <c:pt idx="4">
                  <c:v>TikTok</c:v>
                </c:pt>
              </c:strCache>
            </c:strRef>
          </c:cat>
          <c:val>
            <c:numRef>
              <c:f>Sheet1!$B$2:$B$6</c:f>
              <c:numCache>
                <c:formatCode>General</c:formatCode>
                <c:ptCount val="5"/>
                <c:pt idx="0">
                  <c:v>0.34</c:v>
                </c:pt>
                <c:pt idx="1">
                  <c:v>0.41</c:v>
                </c:pt>
                <c:pt idx="2">
                  <c:v>0.62</c:v>
                </c:pt>
                <c:pt idx="3">
                  <c:v>0.82</c:v>
                </c:pt>
                <c:pt idx="4">
                  <c:v>0.85</c:v>
                </c:pt>
              </c:numCache>
            </c:numRef>
          </c:val>
          <c:extLst>
            <c:ext xmlns:c16="http://schemas.microsoft.com/office/drawing/2014/chart" uri="{C3380CC4-5D6E-409C-BE32-E72D297353CC}">
              <c16:uniqueId val="{00000000-953B-A44E-8C06-F2DF5A0D5A72}"/>
            </c:ext>
          </c:extLst>
        </c:ser>
        <c:dLbls>
          <c:showLegendKey val="0"/>
          <c:showVal val="0"/>
          <c:showCatName val="0"/>
          <c:showSerName val="0"/>
          <c:showPercent val="0"/>
          <c:showBubbleSize val="0"/>
        </c:dLbls>
        <c:gapWidth val="161"/>
        <c:axId val="1231396831"/>
        <c:axId val="1277605215"/>
      </c:barChart>
      <c:catAx>
        <c:axId val="12313968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77605215"/>
        <c:crosses val="autoZero"/>
        <c:auto val="1"/>
        <c:lblAlgn val="ctr"/>
        <c:lblOffset val="100"/>
        <c:noMultiLvlLbl val="0"/>
      </c:catAx>
      <c:valAx>
        <c:axId val="127760521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31396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200" b="1" dirty="0">
                <a:solidFill>
                  <a:schemeClr val="tx1"/>
                </a:solidFill>
                <a:latin typeface="Helvetica" pitchFamily="2" charset="0"/>
              </a:rPr>
              <a:t>How Gen Z expresses themselves on online</a:t>
            </a:r>
          </a:p>
        </c:rich>
      </c:tx>
      <c:layout>
        <c:manualLayout>
          <c:xMode val="edge"/>
          <c:yMode val="edge"/>
          <c:x val="9.091976790860842E-3"/>
          <c:y val="2.986454840011557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rgbClr val="1689B6"/>
            </a:solidFill>
            <a:ln>
              <a:noFill/>
            </a:ln>
            <a:effectLst/>
          </c:spPr>
          <c:invertIfNegative val="0"/>
          <c:cat>
            <c:strRef>
              <c:f>Sheet1!$A$2:$A$9</c:f>
              <c:strCache>
                <c:ptCount val="8"/>
                <c:pt idx="0">
                  <c:v>Reviews of products/restaurants</c:v>
                </c:pt>
                <c:pt idx="1">
                  <c:v>My location</c:v>
                </c:pt>
                <c:pt idx="2">
                  <c:v>Links to songs/playlists</c:v>
                </c:pt>
                <c:pt idx="3">
                  <c:v>Reposts of other people's content</c:v>
                </c:pt>
                <c:pt idx="4">
                  <c:v>Blogs, articles, or news</c:v>
                </c:pt>
                <c:pt idx="5">
                  <c:v>My opinions</c:v>
                </c:pt>
                <c:pt idx="6">
                  <c:v>My photos and videos</c:v>
                </c:pt>
                <c:pt idx="7">
                  <c:v>Comment on my friends posts</c:v>
                </c:pt>
              </c:strCache>
            </c:strRef>
          </c:cat>
          <c:val>
            <c:numRef>
              <c:f>Sheet1!$B$2:$B$9</c:f>
              <c:numCache>
                <c:formatCode>General</c:formatCode>
                <c:ptCount val="8"/>
                <c:pt idx="0">
                  <c:v>0.2</c:v>
                </c:pt>
                <c:pt idx="1">
                  <c:v>0.23</c:v>
                </c:pt>
                <c:pt idx="2">
                  <c:v>0.31</c:v>
                </c:pt>
                <c:pt idx="3">
                  <c:v>0.31</c:v>
                </c:pt>
                <c:pt idx="4">
                  <c:v>0.36</c:v>
                </c:pt>
                <c:pt idx="5">
                  <c:v>0.45</c:v>
                </c:pt>
                <c:pt idx="6">
                  <c:v>0.62</c:v>
                </c:pt>
                <c:pt idx="7">
                  <c:v>0.72</c:v>
                </c:pt>
              </c:numCache>
            </c:numRef>
          </c:val>
          <c:extLst>
            <c:ext xmlns:c16="http://schemas.microsoft.com/office/drawing/2014/chart" uri="{C3380CC4-5D6E-409C-BE32-E72D297353CC}">
              <c16:uniqueId val="{00000000-725F-2941-8A56-01AFD45C7021}"/>
            </c:ext>
          </c:extLst>
        </c:ser>
        <c:dLbls>
          <c:showLegendKey val="0"/>
          <c:showVal val="0"/>
          <c:showCatName val="0"/>
          <c:showSerName val="0"/>
          <c:showPercent val="0"/>
          <c:showBubbleSize val="0"/>
        </c:dLbls>
        <c:gapWidth val="55"/>
        <c:axId val="1266228943"/>
        <c:axId val="1280090735"/>
      </c:barChart>
      <c:catAx>
        <c:axId val="12662289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80090735"/>
        <c:crosses val="autoZero"/>
        <c:auto val="1"/>
        <c:lblAlgn val="ctr"/>
        <c:lblOffset val="100"/>
        <c:noMultiLvlLbl val="0"/>
      </c:catAx>
      <c:valAx>
        <c:axId val="128009073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itchFamily="2" charset="0"/>
                <a:ea typeface="+mn-ea"/>
                <a:cs typeface="+mn-cs"/>
              </a:defRPr>
            </a:pPr>
            <a:endParaRPr lang="en-US"/>
          </a:p>
        </c:txPr>
        <c:crossAx val="126622894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066138-D56C-3241-A07B-A888453ED8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CF603A14-5F21-4E41-AD45-75FEA8F4C2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35AC5A8-94BC-CC4B-96C4-8C0E9B4D0EE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76AFA20-7AEC-DA4D-A67C-EF0A7299FADA}" type="slidenum">
              <a:rPr lang="en-US" smtClean="0"/>
              <a:t>‹#›</a:t>
            </a:fld>
            <a:endParaRPr lang="en-US"/>
          </a:p>
        </p:txBody>
      </p:sp>
    </p:spTree>
    <p:extLst>
      <p:ext uri="{BB962C8B-B14F-4D97-AF65-F5344CB8AC3E}">
        <p14:creationId xmlns:p14="http://schemas.microsoft.com/office/powerpoint/2010/main" val="2846404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BA8AFB-381F-754C-92C4-B8A8AA07A7D5}" type="datetimeFigureOut">
              <a:rPr lang="en-US" smtClean="0"/>
              <a:t>10/28/2020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E5FCA3-E140-2D49-8467-D62D667F829B}" type="slidenum">
              <a:rPr lang="en-US" smtClean="0"/>
              <a:t>‹#›</a:t>
            </a:fld>
            <a:endParaRPr lang="en-US"/>
          </a:p>
        </p:txBody>
      </p:sp>
    </p:spTree>
    <p:extLst>
      <p:ext uri="{BB962C8B-B14F-4D97-AF65-F5344CB8AC3E}">
        <p14:creationId xmlns:p14="http://schemas.microsoft.com/office/powerpoint/2010/main" val="3527249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mckinsey.com/industries/retail/our-insights/the-influence-of-woke-consumers-on-fashion"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pewresearch.org/internet/2018/05/31/teens-social-media-technology-2018/#a-growing-share-of-teens-describe-their-internet-use-as-near-constan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umd.com/assets/ArticleImages/Gen_Z_Climate_Engagement.pdf"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www.pipersandler.com/3col.aspx?id=5751"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thredup.com/resale?tswc_redir=tru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ecolabelindex.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pewsocialtrends.org/2019/01/17/generation-z-looks-a-lot-like-millennials-on-key-social-and-political-issu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intelligence.wundermanthompson.com/2016/03/gen-z-goes-beyond-gender-binaries-in-new-innovation-group-data/"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pipersandler.com/3col.aspx?id=5751"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eitanbernath.com/about-eita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pipersandler.com/3col.aspx?id=5956"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pipersandler.com/3col.aspx?id=5956"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ibm.com/downloads/cas/9PPL5YO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1</a:t>
            </a:fld>
            <a:endParaRPr lang="en-US"/>
          </a:p>
        </p:txBody>
      </p:sp>
    </p:spTree>
    <p:extLst>
      <p:ext uri="{BB962C8B-B14F-4D97-AF65-F5344CB8AC3E}">
        <p14:creationId xmlns:p14="http://schemas.microsoft.com/office/powerpoint/2010/main" val="4011282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 Z’s growing consumption power – McKinsey &amp; Company - </a:t>
            </a:r>
            <a:r>
              <a:rPr lang="en-US" dirty="0">
                <a:hlinkClick r:id="rId3"/>
              </a:rPr>
              <a:t>https://www.mckinsey.com/industries/retail/our-insights/the-influence-of-woke-consumers-on-fashion</a:t>
            </a:r>
            <a:endParaRPr lang="en-US" dirty="0"/>
          </a:p>
          <a:p>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2</a:t>
            </a:fld>
            <a:endParaRPr lang="en-US"/>
          </a:p>
        </p:txBody>
      </p:sp>
    </p:spTree>
    <p:extLst>
      <p:ext uri="{BB962C8B-B14F-4D97-AF65-F5344CB8AC3E}">
        <p14:creationId xmlns:p14="http://schemas.microsoft.com/office/powerpoint/2010/main" val="3673828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Media consumption behavior of Gen Z – Source, Pew Research - </a:t>
            </a:r>
            <a:r>
              <a:rPr lang="en-US" dirty="0">
                <a:hlinkClick r:id="rId3"/>
              </a:rPr>
              <a:t>https://www.pewresearch.org/internet/2018/05/31/teens-social-media-technology-2018/#a-growing-share-of-teens-describe-their-internet-use-as-near-constant</a:t>
            </a:r>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3</a:t>
            </a:fld>
            <a:endParaRPr lang="en-US"/>
          </a:p>
        </p:txBody>
      </p:sp>
    </p:spTree>
    <p:extLst>
      <p:ext uri="{BB962C8B-B14F-4D97-AF65-F5344CB8AC3E}">
        <p14:creationId xmlns:p14="http://schemas.microsoft.com/office/powerpoint/2010/main" val="1413544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from WGSN poll about Gen Z’s attitude towards the environment – WGSN, </a:t>
            </a:r>
            <a:r>
              <a:rPr lang="en-US" dirty="0">
                <a:hlinkClick r:id="rId3"/>
              </a:rPr>
              <a:t>https://www.naumd.com/assets/ArticleImages/Gen_Z_Climate_Engagement.pdf</a:t>
            </a:r>
            <a:endParaRPr lang="en-US" dirty="0"/>
          </a:p>
          <a:p>
            <a:endParaRPr lang="en-US" dirty="0"/>
          </a:p>
          <a:p>
            <a:r>
              <a:rPr lang="en-US" dirty="0"/>
              <a:t>2019 survey asking 9,500 American teens about the social and political issues – Piper Sandler, </a:t>
            </a:r>
            <a:r>
              <a:rPr lang="en-US" dirty="0">
                <a:hlinkClick r:id="rId4"/>
              </a:rPr>
              <a:t>http://www.pipersandler.com/3col.aspx?id=5751</a:t>
            </a:r>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4</a:t>
            </a:fld>
            <a:endParaRPr lang="en-US"/>
          </a:p>
        </p:txBody>
      </p:sp>
    </p:spTree>
    <p:extLst>
      <p:ext uri="{BB962C8B-B14F-4D97-AF65-F5344CB8AC3E}">
        <p14:creationId xmlns:p14="http://schemas.microsoft.com/office/powerpoint/2010/main" val="670478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2019 Fashion resale market – </a:t>
            </a:r>
            <a:r>
              <a:rPr lang="en-US" dirty="0" err="1"/>
              <a:t>Source,Thred</a:t>
            </a:r>
            <a:r>
              <a:rPr lang="en-US" dirty="0"/>
              <a:t> Up, </a:t>
            </a:r>
            <a:r>
              <a:rPr lang="en-US" dirty="0">
                <a:hlinkClick r:id="rId3"/>
              </a:rPr>
              <a:t>https://www.thredup.com/resale?tswc_redir=true</a:t>
            </a:r>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5</a:t>
            </a:fld>
            <a:endParaRPr lang="en-US"/>
          </a:p>
        </p:txBody>
      </p:sp>
    </p:spTree>
    <p:extLst>
      <p:ext uri="{BB962C8B-B14F-4D97-AF65-F5344CB8AC3E}">
        <p14:creationId xmlns:p14="http://schemas.microsoft.com/office/powerpoint/2010/main" val="3759256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Growth of Eco labels around the world – Ecolabel Index, </a:t>
            </a:r>
            <a:r>
              <a:rPr lang="en-US" dirty="0">
                <a:hlinkClick r:id="rId3"/>
              </a:rPr>
              <a:t>http://www.ecolabelindex.com/</a:t>
            </a:r>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6</a:t>
            </a:fld>
            <a:endParaRPr lang="en-US"/>
          </a:p>
        </p:txBody>
      </p:sp>
    </p:spTree>
    <p:extLst>
      <p:ext uri="{BB962C8B-B14F-4D97-AF65-F5344CB8AC3E}">
        <p14:creationId xmlns:p14="http://schemas.microsoft.com/office/powerpoint/2010/main" val="4007211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 Z’s social and political beliefs – Pew Research Center, </a:t>
            </a:r>
            <a:r>
              <a:rPr lang="en-US" dirty="0">
                <a:hlinkClick r:id="rId3"/>
              </a:rPr>
              <a:t>https://www.pewsocialtrends.org/2019/01/17/generation-z-looks-a-lot-like-millennials-on-key-social-and-political-issues/</a:t>
            </a:r>
            <a:endParaRPr lang="en-US" dirty="0"/>
          </a:p>
          <a:p>
            <a:endParaRPr lang="en-US" dirty="0"/>
          </a:p>
          <a:p>
            <a:r>
              <a:rPr lang="en-US" dirty="0">
                <a:hlinkClick r:id="rId4"/>
              </a:rPr>
              <a:t>https://intelligence.wundermanthompson.com/2016/03/gen-z-goes-beyond-gender-binaries-in-new-innovation-group-data/</a:t>
            </a:r>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7</a:t>
            </a:fld>
            <a:endParaRPr lang="en-US"/>
          </a:p>
        </p:txBody>
      </p:sp>
    </p:spTree>
    <p:extLst>
      <p:ext uri="{BB962C8B-B14F-4D97-AF65-F5344CB8AC3E}">
        <p14:creationId xmlns:p14="http://schemas.microsoft.com/office/powerpoint/2010/main" val="2169710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from </a:t>
            </a:r>
            <a:r>
              <a:rPr lang="en-US" dirty="0" err="1"/>
              <a:t>Erinn</a:t>
            </a:r>
            <a:r>
              <a:rPr lang="en-US" dirty="0"/>
              <a:t> Murphy, Piper Sandler managing director and senior research analyst – Piper Sandler, </a:t>
            </a:r>
            <a:r>
              <a:rPr lang="en-US" dirty="0">
                <a:hlinkClick r:id="rId3"/>
              </a:rPr>
              <a:t>http://www.pipersandler.com/3col.aspx?id=5751</a:t>
            </a:r>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8</a:t>
            </a:fld>
            <a:endParaRPr lang="en-US"/>
          </a:p>
        </p:txBody>
      </p:sp>
    </p:spTree>
    <p:extLst>
      <p:ext uri="{BB962C8B-B14F-4D97-AF65-F5344CB8AC3E}">
        <p14:creationId xmlns:p14="http://schemas.microsoft.com/office/powerpoint/2010/main" val="2722918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Eitan </a:t>
            </a:r>
            <a:r>
              <a:rPr lang="en-US" dirty="0" err="1"/>
              <a:t>Bernath</a:t>
            </a:r>
            <a:r>
              <a:rPr lang="en-US" dirty="0"/>
              <a:t> about page – Eitan </a:t>
            </a:r>
            <a:r>
              <a:rPr lang="en-US" dirty="0" err="1"/>
              <a:t>Bernath</a:t>
            </a:r>
            <a:r>
              <a:rPr lang="en-US" dirty="0"/>
              <a:t>, </a:t>
            </a:r>
            <a:r>
              <a:rPr lang="en-US" dirty="0">
                <a:hlinkClick r:id="rId3"/>
              </a:rPr>
              <a:t>https://www.eitanbernath.com/about-eitan/</a:t>
            </a:r>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9</a:t>
            </a:fld>
            <a:endParaRPr lang="en-US"/>
          </a:p>
        </p:txBody>
      </p:sp>
    </p:spTree>
    <p:extLst>
      <p:ext uri="{BB962C8B-B14F-4D97-AF65-F5344CB8AC3E}">
        <p14:creationId xmlns:p14="http://schemas.microsoft.com/office/powerpoint/2010/main" val="2603843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Piper Sandler </a:t>
            </a:r>
            <a:r>
              <a:rPr lang="en-US" sz="1200" b="0" i="0" u="sng" strike="noStrike" kern="1200" dirty="0">
                <a:solidFill>
                  <a:schemeClr val="tx1"/>
                </a:solidFill>
                <a:effectLst/>
                <a:latin typeface="+mn-lt"/>
                <a:ea typeface="+mn-ea"/>
                <a:cs typeface="+mn-cs"/>
                <a:hlinkClick r:id="rId3"/>
              </a:rPr>
              <a:t>2020 Taking Stock With Teens</a:t>
            </a:r>
            <a:r>
              <a:rPr lang="en-US" sz="1200" b="0" i="0" u="none" strike="noStrike" kern="1200" dirty="0">
                <a:solidFill>
                  <a:schemeClr val="tx1"/>
                </a:solidFill>
                <a:effectLst/>
                <a:latin typeface="+mn-lt"/>
                <a:ea typeface="+mn-ea"/>
                <a:cs typeface="+mn-cs"/>
              </a:rPr>
              <a:t> survey – Piper Sandler, </a:t>
            </a:r>
            <a:r>
              <a:rPr lang="en-US" dirty="0">
                <a:hlinkClick r:id="rId3"/>
              </a:rPr>
              <a:t>http://www.pipersandler.com/3col.aspx?id=5956</a:t>
            </a:r>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10</a:t>
            </a:fld>
            <a:endParaRPr lang="en-US"/>
          </a:p>
        </p:txBody>
      </p:sp>
    </p:spTree>
    <p:extLst>
      <p:ext uri="{BB962C8B-B14F-4D97-AF65-F5344CB8AC3E}">
        <p14:creationId xmlns:p14="http://schemas.microsoft.com/office/powerpoint/2010/main" val="752197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Piper Sandler </a:t>
            </a:r>
            <a:r>
              <a:rPr lang="en-US" sz="1200" b="0" i="0" u="sng" strike="noStrike" kern="1200" dirty="0">
                <a:solidFill>
                  <a:schemeClr val="tx1"/>
                </a:solidFill>
                <a:effectLst/>
                <a:latin typeface="+mn-lt"/>
                <a:ea typeface="+mn-ea"/>
                <a:cs typeface="+mn-cs"/>
                <a:hlinkClick r:id="rId3"/>
              </a:rPr>
              <a:t>2020 Taking Stock With Teens</a:t>
            </a:r>
            <a:r>
              <a:rPr lang="en-US" sz="1200" b="0" i="0" u="none" strike="noStrike" kern="1200" dirty="0">
                <a:solidFill>
                  <a:schemeClr val="tx1"/>
                </a:solidFill>
                <a:effectLst/>
                <a:latin typeface="+mn-lt"/>
                <a:ea typeface="+mn-ea"/>
                <a:cs typeface="+mn-cs"/>
              </a:rPr>
              <a:t> survey – Piper Sandler, </a:t>
            </a:r>
            <a:r>
              <a:rPr lang="en-US" dirty="0">
                <a:hlinkClick r:id="rId3"/>
              </a:rPr>
              <a:t>http://www.pipersandler.com/3col.aspx?id=5956</a:t>
            </a:r>
            <a:r>
              <a:rPr lang="en-US" sz="1200" b="0" i="0" u="none" strike="noStrike" kern="1200" dirty="0">
                <a:solidFill>
                  <a:schemeClr val="tx1"/>
                </a:solidFill>
                <a:effectLst/>
                <a:latin typeface="+mn-lt"/>
                <a:ea typeface="+mn-ea"/>
                <a:cs typeface="+mn-cs"/>
              </a:rPr>
              <a:t>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Uniquely Gen Z, what brands should know about today’s youngest consumers –– IBM, </a:t>
            </a:r>
            <a:r>
              <a:rPr lang="en-US" dirty="0">
                <a:hlinkClick r:id="rId4"/>
              </a:rPr>
              <a:t>https://www.ibm.com/downloads/cas/9PPL5YOX</a:t>
            </a:r>
            <a:endParaRPr lang="en-US" dirty="0"/>
          </a:p>
        </p:txBody>
      </p:sp>
      <p:sp>
        <p:nvSpPr>
          <p:cNvPr id="4" name="Slide Number Placeholder 3"/>
          <p:cNvSpPr>
            <a:spLocks noGrp="1"/>
          </p:cNvSpPr>
          <p:nvPr>
            <p:ph type="sldNum" sz="quarter" idx="5"/>
          </p:nvPr>
        </p:nvSpPr>
        <p:spPr/>
        <p:txBody>
          <a:bodyPr/>
          <a:lstStyle/>
          <a:p>
            <a:fld id="{57E5FCA3-E140-2D49-8467-D62D667F829B}" type="slidenum">
              <a:rPr lang="en-US" smtClean="0"/>
              <a:t>11</a:t>
            </a:fld>
            <a:endParaRPr lang="en-US"/>
          </a:p>
        </p:txBody>
      </p:sp>
    </p:spTree>
    <p:extLst>
      <p:ext uri="{BB962C8B-B14F-4D97-AF65-F5344CB8AC3E}">
        <p14:creationId xmlns:p14="http://schemas.microsoft.com/office/powerpoint/2010/main" val="27589896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picture containing pink, drawing&#10;&#10;Description automatically generated">
            <a:extLst>
              <a:ext uri="{FF2B5EF4-FFF2-40B4-BE49-F238E27FC236}">
                <a16:creationId xmlns:a16="http://schemas.microsoft.com/office/drawing/2014/main" id="{E8A6F676-9A50-804C-B170-3D1503596F04}"/>
              </a:ext>
            </a:extLst>
          </p:cNvPr>
          <p:cNvPicPr>
            <a:picLocks noChangeAspect="1"/>
          </p:cNvPicPr>
          <p:nvPr userDrawn="1"/>
        </p:nvPicPr>
        <p:blipFill>
          <a:blip r:embed="rId2"/>
          <a:stretch>
            <a:fillRect/>
          </a:stretch>
        </p:blipFill>
        <p:spPr>
          <a:xfrm>
            <a:off x="1257300" y="339324"/>
            <a:ext cx="1728270" cy="327117"/>
          </a:xfrm>
          <a:prstGeom prst="rect">
            <a:avLst/>
          </a:prstGeom>
        </p:spPr>
      </p:pic>
      <p:sp>
        <p:nvSpPr>
          <p:cNvPr id="8" name="Rectangle 7">
            <a:extLst>
              <a:ext uri="{FF2B5EF4-FFF2-40B4-BE49-F238E27FC236}">
                <a16:creationId xmlns:a16="http://schemas.microsoft.com/office/drawing/2014/main" id="{95B9B888-4DF8-E743-A7F4-640393270E3F}"/>
              </a:ext>
            </a:extLst>
          </p:cNvPr>
          <p:cNvSpPr/>
          <p:nvPr userDrawn="1"/>
        </p:nvSpPr>
        <p:spPr>
          <a:xfrm>
            <a:off x="0" y="0"/>
            <a:ext cx="65942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a:extLst>
              <a:ext uri="{FF2B5EF4-FFF2-40B4-BE49-F238E27FC236}">
                <a16:creationId xmlns:a16="http://schemas.microsoft.com/office/drawing/2014/main" id="{AC4E6667-43A0-6644-ADA1-339804777826}"/>
              </a:ext>
            </a:extLst>
          </p:cNvPr>
          <p:cNvPicPr>
            <a:picLocks noChangeAspect="1"/>
          </p:cNvPicPr>
          <p:nvPr userDrawn="1"/>
        </p:nvPicPr>
        <p:blipFill rotWithShape="1">
          <a:blip r:embed="rId3"/>
          <a:srcRect b="128"/>
          <a:stretch/>
        </p:blipFill>
        <p:spPr>
          <a:xfrm>
            <a:off x="0" y="4384677"/>
            <a:ext cx="640589" cy="2473323"/>
          </a:xfrm>
          <a:prstGeom prst="rect">
            <a:avLst/>
          </a:prstGeom>
        </p:spPr>
      </p:pic>
      <p:sp>
        <p:nvSpPr>
          <p:cNvPr id="9" name="Triangle 8">
            <a:extLst>
              <a:ext uri="{FF2B5EF4-FFF2-40B4-BE49-F238E27FC236}">
                <a16:creationId xmlns:a16="http://schemas.microsoft.com/office/drawing/2014/main" id="{4BD557CF-F80D-074B-8901-8FDD99029F2F}"/>
              </a:ext>
            </a:extLst>
          </p:cNvPr>
          <p:cNvSpPr/>
          <p:nvPr userDrawn="1"/>
        </p:nvSpPr>
        <p:spPr>
          <a:xfrm rot="10800000">
            <a:off x="1" y="0"/>
            <a:ext cx="659421" cy="659363"/>
          </a:xfrm>
          <a:prstGeom prst="triangle">
            <a:avLst>
              <a:gd name="adj" fmla="val 100000"/>
            </a:avLst>
          </a:prstGeom>
          <a:solidFill>
            <a:srgbClr val="FF8C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D42305A6-4D84-074E-9FA5-9B02999288EC}"/>
              </a:ext>
            </a:extLst>
          </p:cNvPr>
          <p:cNvPicPr>
            <a:picLocks noChangeAspect="1"/>
          </p:cNvPicPr>
          <p:nvPr userDrawn="1"/>
        </p:nvPicPr>
        <p:blipFill>
          <a:blip r:embed="rId4"/>
          <a:stretch>
            <a:fillRect/>
          </a:stretch>
        </p:blipFill>
        <p:spPr>
          <a:xfrm>
            <a:off x="120848" y="116156"/>
            <a:ext cx="141514" cy="141514"/>
          </a:xfrm>
          <a:prstGeom prst="rect">
            <a:avLst/>
          </a:prstGeom>
        </p:spPr>
      </p:pic>
      <p:cxnSp>
        <p:nvCxnSpPr>
          <p:cNvPr id="13" name="Straight Connector 12">
            <a:extLst>
              <a:ext uri="{FF2B5EF4-FFF2-40B4-BE49-F238E27FC236}">
                <a16:creationId xmlns:a16="http://schemas.microsoft.com/office/drawing/2014/main" id="{866B1216-BE4D-AB46-86CB-59E318D771C1}"/>
              </a:ext>
            </a:extLst>
          </p:cNvPr>
          <p:cNvCxnSpPr>
            <a:cxnSpLocks/>
          </p:cNvCxnSpPr>
          <p:nvPr userDrawn="1"/>
        </p:nvCxnSpPr>
        <p:spPr>
          <a:xfrm>
            <a:off x="0" y="4381500"/>
            <a:ext cx="65942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3BF2D01B-1202-8D49-8270-CD5998F36B44}"/>
              </a:ext>
            </a:extLst>
          </p:cNvPr>
          <p:cNvSpPr>
            <a:spLocks noGrp="1"/>
          </p:cNvSpPr>
          <p:nvPr>
            <p:ph type="body" sz="quarter" idx="14"/>
          </p:nvPr>
        </p:nvSpPr>
        <p:spPr>
          <a:xfrm>
            <a:off x="1252458" y="1219200"/>
            <a:ext cx="9784080" cy="276999"/>
          </a:xfrm>
        </p:spPr>
        <p:txBody>
          <a:bodyPr lIns="0" tIns="0" rIns="0" bIns="0">
            <a:spAutoFit/>
          </a:bodyPr>
          <a:lstStyle>
            <a:lvl1pPr marL="0" indent="0">
              <a:lnSpc>
                <a:spcPct val="100000"/>
              </a:lnSpc>
              <a:buNone/>
              <a:defRPr sz="1800" b="1" i="0">
                <a:latin typeface="Helvetica" pitchFamily="2" charset="0"/>
              </a:defRPr>
            </a:lvl1pPr>
            <a:lvl2pPr>
              <a:defRPr sz="1800">
                <a:latin typeface="Helvetica" pitchFamily="2" charset="0"/>
              </a:defRPr>
            </a:lvl2pPr>
            <a:lvl3pPr>
              <a:defRPr sz="1800">
                <a:latin typeface="Helvetica" pitchFamily="2" charset="0"/>
              </a:defRPr>
            </a:lvl3pPr>
            <a:lvl4pPr>
              <a:defRPr sz="1800">
                <a:latin typeface="Helvetica" pitchFamily="2" charset="0"/>
              </a:defRPr>
            </a:lvl4pPr>
            <a:lvl5pPr>
              <a:defRPr sz="1800">
                <a:latin typeface="Helvetica" pitchFamily="2" charset="0"/>
              </a:defRPr>
            </a:lvl5pPr>
          </a:lstStyle>
          <a:p>
            <a:pPr lvl="0"/>
            <a:r>
              <a:rPr lang="en-US"/>
              <a:t>Click to edit Master text styles</a:t>
            </a:r>
          </a:p>
        </p:txBody>
      </p:sp>
      <p:sp>
        <p:nvSpPr>
          <p:cNvPr id="28" name="Rectangle 27">
            <a:extLst>
              <a:ext uri="{FF2B5EF4-FFF2-40B4-BE49-F238E27FC236}">
                <a16:creationId xmlns:a16="http://schemas.microsoft.com/office/drawing/2014/main" id="{9095675B-6228-F74F-8B19-C8824B49A216}"/>
              </a:ext>
            </a:extLst>
          </p:cNvPr>
          <p:cNvSpPr/>
          <p:nvPr userDrawn="1"/>
        </p:nvSpPr>
        <p:spPr>
          <a:xfrm>
            <a:off x="11791950" y="6467475"/>
            <a:ext cx="200025" cy="200025"/>
          </a:xfrm>
          <a:prstGeom prst="rect">
            <a:avLst/>
          </a:prstGeom>
          <a:noFill/>
          <a:ln w="6350">
            <a:solidFill>
              <a:srgbClr val="D1D3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2046933"/>
      </p:ext>
    </p:extLst>
  </p:cSld>
  <p:clrMapOvr>
    <a:masterClrMapping/>
  </p:clrMapOvr>
  <p:extLst>
    <p:ext uri="{DCECCB84-F9BA-43D5-87BE-67443E8EF086}">
      <p15:sldGuideLst xmlns:p15="http://schemas.microsoft.com/office/powerpoint/2012/main">
        <p15:guide id="1" orient="horz" pos="792" userDrawn="1">
          <p15:clr>
            <a:srgbClr val="FBAE40"/>
          </p15:clr>
        </p15:guide>
        <p15:guide id="2" pos="792" userDrawn="1">
          <p15:clr>
            <a:srgbClr val="FBAE40"/>
          </p15:clr>
        </p15:guide>
        <p15:guide id="3" pos="600" userDrawn="1">
          <p15:clr>
            <a:srgbClr val="FBAE40"/>
          </p15:clr>
        </p15:guide>
        <p15:guide id="4" orient="horz" pos="4200" userDrawn="1">
          <p15:clr>
            <a:srgbClr val="FBAE40"/>
          </p15:clr>
        </p15:guide>
        <p15:guide id="5" pos="192" userDrawn="1">
          <p15:clr>
            <a:srgbClr val="FBAE40"/>
          </p15:clr>
        </p15:guide>
        <p15:guide id="6" orient="horz" pos="3912" userDrawn="1">
          <p15:clr>
            <a:srgbClr val="FBAE40"/>
          </p15:clr>
        </p15:guide>
        <p15:guide id="7" pos="7176" userDrawn="1">
          <p15:clr>
            <a:srgbClr val="FBAE40"/>
          </p15:clr>
        </p15:guide>
        <p15:guide id="9" pos="7560" userDrawn="1">
          <p15:clr>
            <a:srgbClr val="FBAE40"/>
          </p15:clr>
        </p15:guide>
        <p15:guide id="10" orient="horz" pos="1080" userDrawn="1">
          <p15:clr>
            <a:srgbClr val="FBAE40"/>
          </p15:clr>
        </p15:guide>
        <p15:guide id="11" pos="4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154B-D558-204D-8E6A-FE9A538C45C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D4DC7E4-9ADF-9546-8582-C6DD7042B4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EC7B2CD-CAE9-6549-90D7-6D56C3B01B7E}"/>
              </a:ext>
            </a:extLst>
          </p:cNvPr>
          <p:cNvSpPr>
            <a:spLocks noGrp="1"/>
          </p:cNvSpPr>
          <p:nvPr>
            <p:ph type="dt" sz="half" idx="10"/>
          </p:nvPr>
        </p:nvSpPr>
        <p:spPr/>
        <p:txBody>
          <a:bodyPr/>
          <a:lstStyle/>
          <a:p>
            <a:fld id="{D09F8515-B29C-6F42-B71E-2831EA88F9F2}" type="datetime1">
              <a:rPr lang="en-US" smtClean="0"/>
              <a:t>10/28/2020</a:t>
            </a:fld>
            <a:endParaRPr lang="en-US"/>
          </a:p>
        </p:txBody>
      </p:sp>
      <p:sp>
        <p:nvSpPr>
          <p:cNvPr id="5" name="Footer Placeholder 4">
            <a:extLst>
              <a:ext uri="{FF2B5EF4-FFF2-40B4-BE49-F238E27FC236}">
                <a16:creationId xmlns:a16="http://schemas.microsoft.com/office/drawing/2014/main" id="{D45B39AE-2718-2C48-BB5E-A1ACE12D5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CB3783-A299-4B40-B821-05EB7E90846E}"/>
              </a:ext>
            </a:extLst>
          </p:cNvPr>
          <p:cNvSpPr>
            <a:spLocks noGrp="1"/>
          </p:cNvSpPr>
          <p:nvPr>
            <p:ph type="sldNum" sz="quarter" idx="12"/>
          </p:nvPr>
        </p:nvSpPr>
        <p:spPr/>
        <p:txBody>
          <a:bodyPr/>
          <a:lstStyle/>
          <a:p>
            <a:fld id="{028C3F81-E7F6-DC4B-9D88-623F3214FED4}" type="slidenum">
              <a:rPr lang="en-US" smtClean="0"/>
              <a:t>‹#›</a:t>
            </a:fld>
            <a:endParaRPr lang="en-US"/>
          </a:p>
        </p:txBody>
      </p:sp>
    </p:spTree>
    <p:extLst>
      <p:ext uri="{BB962C8B-B14F-4D97-AF65-F5344CB8AC3E}">
        <p14:creationId xmlns:p14="http://schemas.microsoft.com/office/powerpoint/2010/main" val="30720244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367500-EE2F-8445-917A-704A692A0A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317634-4ED5-5342-8631-16D056AAA2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6412F2-4557-5442-8B50-1441C5AF18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1D4CDE-4C60-C348-BB47-53890DE0E260}" type="datetime1">
              <a:rPr lang="en-US" smtClean="0"/>
              <a:t>10/28/2020</a:t>
            </a:fld>
            <a:endParaRPr lang="en-US"/>
          </a:p>
        </p:txBody>
      </p:sp>
      <p:sp>
        <p:nvSpPr>
          <p:cNvPr id="5" name="Footer Placeholder 4">
            <a:extLst>
              <a:ext uri="{FF2B5EF4-FFF2-40B4-BE49-F238E27FC236}">
                <a16:creationId xmlns:a16="http://schemas.microsoft.com/office/drawing/2014/main" id="{A37BDAE4-D700-9B4A-B165-63B7C334EA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66D3688-812F-264E-A790-08D8D12448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8C3F81-E7F6-DC4B-9D88-623F3214FED4}" type="slidenum">
              <a:rPr lang="en-US" smtClean="0"/>
              <a:t>‹#›</a:t>
            </a:fld>
            <a:endParaRPr lang="en-US"/>
          </a:p>
        </p:txBody>
      </p:sp>
    </p:spTree>
    <p:extLst>
      <p:ext uri="{BB962C8B-B14F-4D97-AF65-F5344CB8AC3E}">
        <p14:creationId xmlns:p14="http://schemas.microsoft.com/office/powerpoint/2010/main" val="3252882932"/>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hyperlink" Target="https://www.mckinsey.com/industries/consumer-packaged-goods/our-insights/true-gen-generation-z-and-its-implications-for-companie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www.pewresearch.org/fact-tank/2019/01/17/where-millennials-end-and-generation-z-begins/" TargetMode="Externa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qz.com/quartzy/1759525/hm-wants-a-piece-of-the-booming-clothing-rental-market/"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adage.com/article/tech/leaked-pitch-deck-reveals-how-tiktok-trying-woo-brands/2205906"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emf"/><Relationship Id="rId5" Type="http://schemas.openxmlformats.org/officeDocument/2006/relationships/image" Target="../media/image12.png"/><Relationship Id="rId4" Type="http://schemas.openxmlformats.org/officeDocument/2006/relationships/hyperlink" Target="https://blog.globalwebindex.com/trends/tiktok-music-social-media/"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8CB5"/>
        </a:solidFill>
        <a:effectLst/>
      </p:bgPr>
    </p:bg>
    <p:spTree>
      <p:nvGrpSpPr>
        <p:cNvPr id="1" name=""/>
        <p:cNvGrpSpPr/>
        <p:nvPr/>
      </p:nvGrpSpPr>
      <p:grpSpPr>
        <a:xfrm>
          <a:off x="0" y="0"/>
          <a:ext cx="0" cy="0"/>
          <a:chOff x="0" y="0"/>
          <a:chExt cx="0" cy="0"/>
        </a:xfrm>
      </p:grpSpPr>
      <p:pic>
        <p:nvPicPr>
          <p:cNvPr id="4" name="Picture 3" descr="A group of people standing in front of a crowd&#10;&#10;Description automatically generated">
            <a:extLst>
              <a:ext uri="{FF2B5EF4-FFF2-40B4-BE49-F238E27FC236}">
                <a16:creationId xmlns:a16="http://schemas.microsoft.com/office/drawing/2014/main" id="{651271D4-4873-344D-8DFC-04F997DEA7BD}"/>
              </a:ext>
            </a:extLst>
          </p:cNvPr>
          <p:cNvPicPr>
            <a:picLocks noChangeAspect="1"/>
          </p:cNvPicPr>
          <p:nvPr/>
        </p:nvPicPr>
        <p:blipFill>
          <a:blip r:embed="rId3">
            <a:alphaModFix amt="18000"/>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2189694F-CEF0-D848-833B-CE9CCA2FB219}"/>
              </a:ext>
            </a:extLst>
          </p:cNvPr>
          <p:cNvPicPr>
            <a:picLocks noChangeAspect="1"/>
          </p:cNvPicPr>
          <p:nvPr/>
        </p:nvPicPr>
        <p:blipFill>
          <a:blip r:embed="rId4"/>
          <a:stretch>
            <a:fillRect/>
          </a:stretch>
        </p:blipFill>
        <p:spPr>
          <a:xfrm>
            <a:off x="387164" y="2939465"/>
            <a:ext cx="11404600" cy="1333500"/>
          </a:xfrm>
          <a:prstGeom prst="rect">
            <a:avLst/>
          </a:prstGeom>
        </p:spPr>
      </p:pic>
      <p:pic>
        <p:nvPicPr>
          <p:cNvPr id="6" name="Picture 5">
            <a:extLst>
              <a:ext uri="{FF2B5EF4-FFF2-40B4-BE49-F238E27FC236}">
                <a16:creationId xmlns:a16="http://schemas.microsoft.com/office/drawing/2014/main" id="{9B1D77E4-FBFB-B441-AE9D-FAF1DEEFB4BA}"/>
              </a:ext>
            </a:extLst>
          </p:cNvPr>
          <p:cNvPicPr>
            <a:picLocks noChangeAspect="1"/>
          </p:cNvPicPr>
          <p:nvPr/>
        </p:nvPicPr>
        <p:blipFill>
          <a:blip r:embed="rId5"/>
          <a:srcRect/>
          <a:stretch/>
        </p:blipFill>
        <p:spPr>
          <a:xfrm>
            <a:off x="4318027" y="1319022"/>
            <a:ext cx="3555947" cy="211446"/>
          </a:xfrm>
          <a:prstGeom prst="rect">
            <a:avLst/>
          </a:prstGeom>
        </p:spPr>
      </p:pic>
      <p:pic>
        <p:nvPicPr>
          <p:cNvPr id="23" name="Graphic 22">
            <a:extLst>
              <a:ext uri="{FF2B5EF4-FFF2-40B4-BE49-F238E27FC236}">
                <a16:creationId xmlns:a16="http://schemas.microsoft.com/office/drawing/2014/main" id="{543164E9-EF3C-5547-9704-FD6A6822ABA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13735" y="2156805"/>
            <a:ext cx="164529" cy="164529"/>
          </a:xfrm>
          <a:prstGeom prst="rect">
            <a:avLst/>
          </a:prstGeom>
        </p:spPr>
      </p:pic>
      <p:sp>
        <p:nvSpPr>
          <p:cNvPr id="8" name="Rectangle 7">
            <a:extLst>
              <a:ext uri="{FF2B5EF4-FFF2-40B4-BE49-F238E27FC236}">
                <a16:creationId xmlns:a16="http://schemas.microsoft.com/office/drawing/2014/main" id="{1A7F0EAD-C32B-104F-892F-D677F7924F85}"/>
              </a:ext>
            </a:extLst>
          </p:cNvPr>
          <p:cNvSpPr/>
          <p:nvPr/>
        </p:nvSpPr>
        <p:spPr>
          <a:xfrm>
            <a:off x="0" y="6634266"/>
            <a:ext cx="1907895" cy="184666"/>
          </a:xfrm>
          <a:prstGeom prst="rect">
            <a:avLst/>
          </a:prstGeom>
        </p:spPr>
        <p:txBody>
          <a:bodyPr wrap="none">
            <a:spAutoFit/>
          </a:bodyPr>
          <a:lstStyle/>
          <a:p>
            <a:r>
              <a:rPr lang="en-US" sz="600" cap="all" spc="50" dirty="0">
                <a:solidFill>
                  <a:schemeClr val="bg1">
                    <a:alpha val="47000"/>
                  </a:schemeClr>
                </a:solidFill>
                <a:latin typeface="Helvetica" pitchFamily="2" charset="0"/>
              </a:rPr>
              <a:t>Photo: UNSPLASH/JULIAN GENTILEZZA</a:t>
            </a:r>
          </a:p>
        </p:txBody>
      </p:sp>
      <p:sp>
        <p:nvSpPr>
          <p:cNvPr id="7" name="TextBox 6">
            <a:extLst>
              <a:ext uri="{FF2B5EF4-FFF2-40B4-BE49-F238E27FC236}">
                <a16:creationId xmlns:a16="http://schemas.microsoft.com/office/drawing/2014/main" id="{0510E44D-C6DB-F244-9E0B-FF73052CFD86}"/>
              </a:ext>
            </a:extLst>
          </p:cNvPr>
          <p:cNvSpPr txBox="1"/>
          <p:nvPr/>
        </p:nvSpPr>
        <p:spPr>
          <a:xfrm>
            <a:off x="9933140" y="25052"/>
            <a:ext cx="184731" cy="369332"/>
          </a:xfrm>
          <a:prstGeom prst="rect">
            <a:avLst/>
          </a:prstGeom>
          <a:noFill/>
        </p:spPr>
        <p:txBody>
          <a:bodyPr wrap="none" rtlCol="0">
            <a:spAutoFit/>
          </a:bodyPr>
          <a:lstStyle/>
          <a:p>
            <a:endParaRPr lang="en-US"/>
          </a:p>
        </p:txBody>
      </p:sp>
      <p:sp>
        <p:nvSpPr>
          <p:cNvPr id="14" name="Rectangle 13">
            <a:extLst>
              <a:ext uri="{FF2B5EF4-FFF2-40B4-BE49-F238E27FC236}">
                <a16:creationId xmlns:a16="http://schemas.microsoft.com/office/drawing/2014/main" id="{E21D28E9-0298-3A49-AB66-C8405EC80A05}"/>
              </a:ext>
            </a:extLst>
          </p:cNvPr>
          <p:cNvSpPr/>
          <p:nvPr/>
        </p:nvSpPr>
        <p:spPr>
          <a:xfrm>
            <a:off x="1948164" y="5079916"/>
            <a:ext cx="8557736" cy="189424"/>
          </a:xfrm>
          <a:prstGeom prst="rect">
            <a:avLst/>
          </a:prstGeom>
        </p:spPr>
        <p:txBody>
          <a:bodyPr wrap="square" lIns="0" tIns="0" rIns="0" bIns="0">
            <a:spAutoFit/>
          </a:bodyPr>
          <a:lstStyle/>
          <a:p>
            <a:pPr algn="ctr"/>
            <a:r>
              <a:rPr lang="en-US" sz="1200" dirty="0">
                <a:solidFill>
                  <a:schemeClr val="bg1"/>
                </a:solidFill>
                <a:latin typeface="Helvetica" pitchFamily="2" charset="0"/>
              </a:rPr>
              <a:t>Member exclusive by                    Sarah Todd.  Produced by                     Chika Dunga</a:t>
            </a:r>
          </a:p>
        </p:txBody>
      </p:sp>
      <p:pic>
        <p:nvPicPr>
          <p:cNvPr id="15" name="Picture 14" descr="A person wearing a helmet smiling at the camera&#10;&#10;Description automatically generated">
            <a:extLst>
              <a:ext uri="{FF2B5EF4-FFF2-40B4-BE49-F238E27FC236}">
                <a16:creationId xmlns:a16="http://schemas.microsoft.com/office/drawing/2014/main" id="{832D019E-D045-FB47-89AC-0C973900D3DB}"/>
              </a:ext>
            </a:extLst>
          </p:cNvPr>
          <p:cNvPicPr>
            <a:picLocks/>
          </p:cNvPicPr>
          <p:nvPr/>
        </p:nvPicPr>
        <p:blipFill>
          <a:blip r:embed="rId8">
            <a:grayscl/>
          </a:blip>
          <a:stretch>
            <a:fillRect/>
          </a:stretch>
        </p:blipFill>
        <p:spPr>
          <a:xfrm>
            <a:off x="7453760" y="4805521"/>
            <a:ext cx="731520" cy="731520"/>
          </a:xfrm>
          <a:prstGeom prst="ellipse">
            <a:avLst/>
          </a:prstGeom>
          <a:ln w="19050">
            <a:solidFill>
              <a:schemeClr val="bg1"/>
            </a:solidFill>
          </a:ln>
        </p:spPr>
      </p:pic>
      <p:pic>
        <p:nvPicPr>
          <p:cNvPr id="16" name="Picture 15">
            <a:extLst>
              <a:ext uri="{FF2B5EF4-FFF2-40B4-BE49-F238E27FC236}">
                <a16:creationId xmlns:a16="http://schemas.microsoft.com/office/drawing/2014/main" id="{1C8970C9-DB29-E14F-B385-B3621027D5F2}"/>
              </a:ext>
            </a:extLst>
          </p:cNvPr>
          <p:cNvPicPr>
            <a:picLocks/>
          </p:cNvPicPr>
          <p:nvPr/>
        </p:nvPicPr>
        <p:blipFill>
          <a:blip r:embed="rId9">
            <a:grayscl/>
          </a:blip>
          <a:srcRect/>
          <a:stretch/>
        </p:blipFill>
        <p:spPr>
          <a:xfrm>
            <a:off x="4810202" y="4805521"/>
            <a:ext cx="731520" cy="731520"/>
          </a:xfrm>
          <a:prstGeom prst="ellipse">
            <a:avLst/>
          </a:prstGeom>
          <a:ln w="19050">
            <a:solidFill>
              <a:schemeClr val="bg1"/>
            </a:solidFill>
          </a:ln>
        </p:spPr>
      </p:pic>
    </p:spTree>
    <p:extLst>
      <p:ext uri="{BB962C8B-B14F-4D97-AF65-F5344CB8AC3E}">
        <p14:creationId xmlns:p14="http://schemas.microsoft.com/office/powerpoint/2010/main" val="1175749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1" y="1665222"/>
            <a:ext cx="9784081" cy="1091774"/>
          </a:xfrm>
          <a:prstGeom prst="rect">
            <a:avLst/>
          </a:prstGeom>
        </p:spPr>
        <p:txBody>
          <a:bodyPr wrap="square" lIns="0" tIns="0" rIns="0" bIns="0">
            <a:spAutoFit/>
          </a:bodyPr>
          <a:lstStyle/>
          <a:p>
            <a:pPr>
              <a:lnSpc>
                <a:spcPct val="120000"/>
              </a:lnSpc>
              <a:spcAft>
                <a:spcPts val="1700"/>
              </a:spcAft>
            </a:pPr>
            <a:r>
              <a:rPr lang="en-US" sz="1500" dirty="0">
                <a:latin typeface="Helvetica" pitchFamily="2" charset="0"/>
              </a:rPr>
              <a:t>Appealing to younger consumers is as important as ever for businesses. Gen Z—typically categorized as anyone born after either </a:t>
            </a:r>
            <a:r>
              <a:rPr lang="en-US" sz="1500" dirty="0">
                <a:latin typeface="Helvetica" pitchFamily="2" charset="0"/>
                <a:hlinkClick r:id="rId3"/>
              </a:rPr>
              <a:t>1995</a:t>
            </a:r>
            <a:r>
              <a:rPr lang="en-US" sz="1500" dirty="0">
                <a:latin typeface="Helvetica" pitchFamily="2" charset="0"/>
              </a:rPr>
              <a:t> or </a:t>
            </a:r>
            <a:r>
              <a:rPr lang="en-US" sz="1500" dirty="0">
                <a:latin typeface="Helvetica" pitchFamily="2" charset="0"/>
                <a:hlinkClick r:id="rId4"/>
              </a:rPr>
              <a:t>1996</a:t>
            </a:r>
            <a:r>
              <a:rPr lang="en-US" sz="1500" dirty="0">
                <a:latin typeface="Helvetica" pitchFamily="2" charset="0"/>
              </a:rPr>
              <a:t>—has never known life without smartphones and social media. And, with the help of social platforms, teens have managed to wrest power away from brands and traditional cultural gatekeepers. Companies hoping to appeal to this demographic will have to follow Gen Z’s lead. </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a:latin typeface="Helvetica" pitchFamily="2" charset="0"/>
              </a:rPr>
              <a:t>Purchasing power</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2</a:t>
            </a:fld>
            <a:endParaRPr lang="en-US" sz="800" dirty="0">
              <a:solidFill>
                <a:srgbClr val="D1D3D9"/>
              </a:solidFill>
              <a:latin typeface="Helvetica" pitchFamily="2" charset="0"/>
            </a:endParaRPr>
          </a:p>
        </p:txBody>
      </p:sp>
      <p:grpSp>
        <p:nvGrpSpPr>
          <p:cNvPr id="5" name="Group 4">
            <a:extLst>
              <a:ext uri="{FF2B5EF4-FFF2-40B4-BE49-F238E27FC236}">
                <a16:creationId xmlns:a16="http://schemas.microsoft.com/office/drawing/2014/main" id="{7BEC9C96-31EF-014D-BBCD-0C3EB4344BA8}"/>
              </a:ext>
            </a:extLst>
          </p:cNvPr>
          <p:cNvGrpSpPr/>
          <p:nvPr/>
        </p:nvGrpSpPr>
        <p:grpSpPr>
          <a:xfrm>
            <a:off x="7987551" y="3022096"/>
            <a:ext cx="2417817" cy="2417817"/>
            <a:chOff x="7928217" y="3172934"/>
            <a:chExt cx="2417817" cy="2417817"/>
          </a:xfrm>
        </p:grpSpPr>
        <p:sp>
          <p:nvSpPr>
            <p:cNvPr id="6" name="Oval 5">
              <a:extLst>
                <a:ext uri="{FF2B5EF4-FFF2-40B4-BE49-F238E27FC236}">
                  <a16:creationId xmlns:a16="http://schemas.microsoft.com/office/drawing/2014/main" id="{0A3BC0E1-8409-E244-B024-8A540DB350EA}"/>
                </a:ext>
              </a:extLst>
            </p:cNvPr>
            <p:cNvSpPr>
              <a:spLocks noChangeAspect="1"/>
            </p:cNvSpPr>
            <p:nvPr/>
          </p:nvSpPr>
          <p:spPr>
            <a:xfrm>
              <a:off x="7928217" y="3172934"/>
              <a:ext cx="2417817" cy="2417817"/>
            </a:xfrm>
            <a:prstGeom prst="ellipse">
              <a:avLst/>
            </a:prstGeom>
            <a:solidFill>
              <a:srgbClr val="FF8CB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Helvetica Light" panose="020B0403020202020204" pitchFamily="34" charset="0"/>
              </a:endParaRPr>
            </a:p>
          </p:txBody>
        </p:sp>
        <p:sp>
          <p:nvSpPr>
            <p:cNvPr id="7" name="Rectangle 6">
              <a:extLst>
                <a:ext uri="{FF2B5EF4-FFF2-40B4-BE49-F238E27FC236}">
                  <a16:creationId xmlns:a16="http://schemas.microsoft.com/office/drawing/2014/main" id="{B26B4086-15A1-E142-B921-A52AB0F5DFD0}"/>
                </a:ext>
              </a:extLst>
            </p:cNvPr>
            <p:cNvSpPr/>
            <p:nvPr/>
          </p:nvSpPr>
          <p:spPr>
            <a:xfrm>
              <a:off x="8318550" y="3579838"/>
              <a:ext cx="1643449" cy="1612044"/>
            </a:xfrm>
            <a:prstGeom prst="rect">
              <a:avLst/>
            </a:prstGeom>
          </p:spPr>
          <p:txBody>
            <a:bodyPr wrap="square" lIns="0" tIns="0" rIns="0" bIns="0" anchor="ctr">
              <a:spAutoFit/>
            </a:bodyPr>
            <a:lstStyle/>
            <a:p>
              <a:pPr lvl="0" algn="ctr">
                <a:lnSpc>
                  <a:spcPct val="80000"/>
                </a:lnSpc>
              </a:pPr>
              <a:r>
                <a:rPr lang="en-US" sz="2400" b="1" dirty="0">
                  <a:solidFill>
                    <a:prstClr val="white"/>
                  </a:solidFill>
                  <a:latin typeface="Helvetica" pitchFamily="2" charset="0"/>
                </a:rPr>
                <a:t>9/10</a:t>
              </a:r>
            </a:p>
            <a:p>
              <a:pPr lvl="0" algn="ctr">
                <a:lnSpc>
                  <a:spcPct val="120000"/>
                </a:lnSpc>
              </a:pPr>
              <a:r>
                <a:rPr lang="en-US" sz="1200" dirty="0">
                  <a:solidFill>
                    <a:prstClr val="white"/>
                  </a:solidFill>
                  <a:latin typeface="Helvetica" pitchFamily="2" charset="0"/>
                </a:rPr>
                <a:t>Share of Gen Z consumers who believe companies have a responsibility to address environmental and social issues</a:t>
              </a:r>
            </a:p>
          </p:txBody>
        </p:sp>
      </p:grpSp>
      <p:grpSp>
        <p:nvGrpSpPr>
          <p:cNvPr id="9" name="Group 8">
            <a:extLst>
              <a:ext uri="{FF2B5EF4-FFF2-40B4-BE49-F238E27FC236}">
                <a16:creationId xmlns:a16="http://schemas.microsoft.com/office/drawing/2014/main" id="{5AB30D67-7255-5444-BC86-099EB4B38CA0}"/>
              </a:ext>
            </a:extLst>
          </p:cNvPr>
          <p:cNvGrpSpPr/>
          <p:nvPr/>
        </p:nvGrpSpPr>
        <p:grpSpPr>
          <a:xfrm>
            <a:off x="1902455" y="3022096"/>
            <a:ext cx="2417817" cy="2417817"/>
            <a:chOff x="1835707" y="3429000"/>
            <a:chExt cx="2417817" cy="2417817"/>
          </a:xfrm>
          <a:solidFill>
            <a:srgbClr val="1689B6"/>
          </a:solidFill>
        </p:grpSpPr>
        <p:sp>
          <p:nvSpPr>
            <p:cNvPr id="10" name="Oval 9">
              <a:extLst>
                <a:ext uri="{FF2B5EF4-FFF2-40B4-BE49-F238E27FC236}">
                  <a16:creationId xmlns:a16="http://schemas.microsoft.com/office/drawing/2014/main" id="{F82C3B2C-9984-9E4D-81B7-97CBAC9ED9F9}"/>
                </a:ext>
              </a:extLst>
            </p:cNvPr>
            <p:cNvSpPr>
              <a:spLocks noChangeAspect="1"/>
            </p:cNvSpPr>
            <p:nvPr/>
          </p:nvSpPr>
          <p:spPr>
            <a:xfrm>
              <a:off x="1835707" y="3429000"/>
              <a:ext cx="2417817" cy="241781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Helvetica Light" panose="020B0403020202020204" pitchFamily="34" charset="0"/>
              </a:endParaRPr>
            </a:p>
          </p:txBody>
        </p:sp>
        <p:sp>
          <p:nvSpPr>
            <p:cNvPr id="11" name="Rectangle 10">
              <a:extLst>
                <a:ext uri="{FF2B5EF4-FFF2-40B4-BE49-F238E27FC236}">
                  <a16:creationId xmlns:a16="http://schemas.microsoft.com/office/drawing/2014/main" id="{ABFC2187-E17C-4C40-B90C-ECD060788B57}"/>
                </a:ext>
              </a:extLst>
            </p:cNvPr>
            <p:cNvSpPr/>
            <p:nvPr/>
          </p:nvSpPr>
          <p:spPr>
            <a:xfrm>
              <a:off x="2079816" y="4164284"/>
              <a:ext cx="1929598" cy="947247"/>
            </a:xfrm>
            <a:prstGeom prst="rect">
              <a:avLst/>
            </a:prstGeom>
            <a:grpFill/>
          </p:spPr>
          <p:txBody>
            <a:bodyPr wrap="square" lIns="0" tIns="0" rIns="0" bIns="0" anchor="ctr">
              <a:spAutoFit/>
            </a:bodyPr>
            <a:lstStyle/>
            <a:p>
              <a:pPr lvl="0" algn="ctr">
                <a:lnSpc>
                  <a:spcPct val="80000"/>
                </a:lnSpc>
              </a:pPr>
              <a:r>
                <a:rPr lang="en-US" sz="2400" b="1" dirty="0">
                  <a:solidFill>
                    <a:prstClr val="white"/>
                  </a:solidFill>
                  <a:latin typeface="Helvetica" pitchFamily="2" charset="0"/>
                </a:rPr>
                <a:t>40%</a:t>
              </a:r>
            </a:p>
            <a:p>
              <a:pPr lvl="0" algn="ctr">
                <a:lnSpc>
                  <a:spcPct val="120000"/>
                </a:lnSpc>
              </a:pPr>
              <a:r>
                <a:rPr lang="en-US" sz="1200" dirty="0">
                  <a:solidFill>
                    <a:prstClr val="white"/>
                  </a:solidFill>
                  <a:latin typeface="Helvetica" pitchFamily="2" charset="0"/>
                </a:rPr>
                <a:t>Percentage of global consumers today </a:t>
              </a:r>
              <a:br>
                <a:rPr lang="en-US" sz="1200" dirty="0">
                  <a:solidFill>
                    <a:prstClr val="white"/>
                  </a:solidFill>
                  <a:latin typeface="Helvetica" pitchFamily="2" charset="0"/>
                </a:rPr>
              </a:br>
              <a:r>
                <a:rPr lang="en-US" sz="1200" dirty="0">
                  <a:solidFill>
                    <a:prstClr val="white"/>
                  </a:solidFill>
                  <a:latin typeface="Helvetica" pitchFamily="2" charset="0"/>
                </a:rPr>
                <a:t>comprised of Gen Z</a:t>
              </a:r>
            </a:p>
          </p:txBody>
        </p:sp>
      </p:grpSp>
      <p:grpSp>
        <p:nvGrpSpPr>
          <p:cNvPr id="12" name="Group 11">
            <a:extLst>
              <a:ext uri="{FF2B5EF4-FFF2-40B4-BE49-F238E27FC236}">
                <a16:creationId xmlns:a16="http://schemas.microsoft.com/office/drawing/2014/main" id="{9603FFB6-D9BE-CE4A-8887-4B1DB0B71CED}"/>
              </a:ext>
            </a:extLst>
          </p:cNvPr>
          <p:cNvGrpSpPr/>
          <p:nvPr/>
        </p:nvGrpSpPr>
        <p:grpSpPr>
          <a:xfrm>
            <a:off x="4945003" y="3022096"/>
            <a:ext cx="2417817" cy="2417817"/>
            <a:chOff x="4878255" y="3429000"/>
            <a:chExt cx="2417817" cy="2417817"/>
          </a:xfrm>
        </p:grpSpPr>
        <p:sp>
          <p:nvSpPr>
            <p:cNvPr id="13" name="Oval 12">
              <a:extLst>
                <a:ext uri="{FF2B5EF4-FFF2-40B4-BE49-F238E27FC236}">
                  <a16:creationId xmlns:a16="http://schemas.microsoft.com/office/drawing/2014/main" id="{3200ED30-7C84-3A42-BFE8-BDA46B9AAA43}"/>
                </a:ext>
              </a:extLst>
            </p:cNvPr>
            <p:cNvSpPr>
              <a:spLocks noChangeAspect="1"/>
            </p:cNvSpPr>
            <p:nvPr/>
          </p:nvSpPr>
          <p:spPr>
            <a:xfrm>
              <a:off x="4878255" y="3429000"/>
              <a:ext cx="2417817" cy="241781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Helvetica Light" panose="020B0403020202020204" pitchFamily="34" charset="0"/>
              </a:endParaRPr>
            </a:p>
          </p:txBody>
        </p:sp>
        <p:sp>
          <p:nvSpPr>
            <p:cNvPr id="14" name="Rectangle 13">
              <a:extLst>
                <a:ext uri="{FF2B5EF4-FFF2-40B4-BE49-F238E27FC236}">
                  <a16:creationId xmlns:a16="http://schemas.microsoft.com/office/drawing/2014/main" id="{1CFF8714-FCEC-EF47-A987-589016FD11FD}"/>
                </a:ext>
              </a:extLst>
            </p:cNvPr>
            <p:cNvSpPr/>
            <p:nvPr/>
          </p:nvSpPr>
          <p:spPr>
            <a:xfrm>
              <a:off x="5122364" y="4275084"/>
              <a:ext cx="1929598" cy="725648"/>
            </a:xfrm>
            <a:prstGeom prst="rect">
              <a:avLst/>
            </a:prstGeom>
          </p:spPr>
          <p:txBody>
            <a:bodyPr wrap="square" lIns="0" tIns="0" rIns="0" bIns="0" anchor="ctr">
              <a:spAutoFit/>
            </a:bodyPr>
            <a:lstStyle/>
            <a:p>
              <a:pPr algn="ctr">
                <a:lnSpc>
                  <a:spcPct val="80000"/>
                </a:lnSpc>
              </a:pPr>
              <a:r>
                <a:rPr lang="en-US" sz="2400" b="1" dirty="0">
                  <a:solidFill>
                    <a:schemeClr val="bg1"/>
                  </a:solidFill>
                  <a:latin typeface="Helvetica" pitchFamily="2" charset="0"/>
                </a:rPr>
                <a:t>$150 billion</a:t>
              </a:r>
            </a:p>
            <a:p>
              <a:pPr algn="ctr">
                <a:lnSpc>
                  <a:spcPct val="120000"/>
                </a:lnSpc>
              </a:pPr>
              <a:r>
                <a:rPr lang="en-US" sz="1200" dirty="0">
                  <a:solidFill>
                    <a:schemeClr val="bg1"/>
                  </a:solidFill>
                  <a:latin typeface="Helvetica" pitchFamily="2" charset="0"/>
                </a:rPr>
                <a:t>Spending power of Gen Z </a:t>
              </a:r>
              <a:br>
                <a:rPr lang="en-US" sz="1200" dirty="0">
                  <a:solidFill>
                    <a:schemeClr val="bg1"/>
                  </a:solidFill>
                  <a:latin typeface="Helvetica" pitchFamily="2" charset="0"/>
                </a:rPr>
              </a:br>
              <a:r>
                <a:rPr lang="en-US" sz="1200" dirty="0">
                  <a:solidFill>
                    <a:schemeClr val="bg1"/>
                  </a:solidFill>
                  <a:latin typeface="Helvetica" pitchFamily="2" charset="0"/>
                </a:rPr>
                <a:t>in the US alone</a:t>
              </a:r>
            </a:p>
          </p:txBody>
        </p:sp>
      </p:grpSp>
    </p:spTree>
    <p:extLst>
      <p:ext uri="{BB962C8B-B14F-4D97-AF65-F5344CB8AC3E}">
        <p14:creationId xmlns:p14="http://schemas.microsoft.com/office/powerpoint/2010/main" val="1189416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1" y="1665222"/>
            <a:ext cx="9784081" cy="923330"/>
          </a:xfrm>
          <a:prstGeom prst="rect">
            <a:avLst/>
          </a:prstGeom>
        </p:spPr>
        <p:txBody>
          <a:bodyPr wrap="square" lIns="0" tIns="0" rIns="0" bIns="0">
            <a:spAutoFit/>
          </a:bodyPr>
          <a:lstStyle/>
          <a:p>
            <a:r>
              <a:rPr lang="en-US" sz="1500" dirty="0">
                <a:latin typeface="Helvetica" pitchFamily="2" charset="0"/>
              </a:rPr>
              <a:t>Gen Z is “the first generation who create what they consume and consume what they create,” in the words of consultant Chloe Combi. They are more likely to watch their peers’ YouTube channels than tune in to traditional TV shows. They get information about the world from Instagram and Snapchat instead of newspapers, books, and magazines. They operate within their own digital ecosystem, outside of many mainstream influences. </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a:latin typeface="Helvetica" pitchFamily="2" charset="0"/>
              </a:rPr>
              <a:t>Gatekeepers</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3</a:t>
            </a:fld>
            <a:endParaRPr lang="en-US" sz="800" dirty="0">
              <a:solidFill>
                <a:srgbClr val="D1D3D9"/>
              </a:solidFill>
              <a:latin typeface="Helvetica" pitchFamily="2" charset="0"/>
            </a:endParaRPr>
          </a:p>
        </p:txBody>
      </p:sp>
      <p:graphicFrame>
        <p:nvGraphicFramePr>
          <p:cNvPr id="4" name="Chart 3">
            <a:extLst>
              <a:ext uri="{FF2B5EF4-FFF2-40B4-BE49-F238E27FC236}">
                <a16:creationId xmlns:a16="http://schemas.microsoft.com/office/drawing/2014/main" id="{0E61EE16-2293-6940-AB34-3A8691C8D4D4}"/>
              </a:ext>
            </a:extLst>
          </p:cNvPr>
          <p:cNvGraphicFramePr/>
          <p:nvPr>
            <p:extLst>
              <p:ext uri="{D42A27DB-BD31-4B8C-83A1-F6EECF244321}">
                <p14:modId xmlns:p14="http://schemas.microsoft.com/office/powerpoint/2010/main" val="2697191446"/>
              </p:ext>
            </p:extLst>
          </p:nvPr>
        </p:nvGraphicFramePr>
        <p:xfrm>
          <a:off x="1257300" y="2947554"/>
          <a:ext cx="10006445" cy="32627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715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2" y="1665222"/>
            <a:ext cx="9784080" cy="1368773"/>
          </a:xfrm>
          <a:prstGeom prst="rect">
            <a:avLst/>
          </a:prstGeom>
        </p:spPr>
        <p:txBody>
          <a:bodyPr wrap="square" lIns="0" tIns="0" rIns="0" bIns="0">
            <a:spAutoFit/>
          </a:bodyPr>
          <a:lstStyle/>
          <a:p>
            <a:pPr>
              <a:lnSpc>
                <a:spcPct val="120000"/>
              </a:lnSpc>
              <a:spcAft>
                <a:spcPts val="1700"/>
              </a:spcAft>
            </a:pPr>
            <a:r>
              <a:rPr lang="en-US" sz="1500" dirty="0">
                <a:latin typeface="Helvetica" pitchFamily="2" charset="0"/>
              </a:rPr>
              <a:t>One of the traits that distinguishes Gen Z is its concern with climate change and the environment. In 2019, investment bank Piper Sandler surveyed 9,500 American teens about the most important social or political issue of the day and found that the number-one issue was the environment. A 2019 poll by trend forecaster WGSN revealed that 95% of people between the ages of 18 and 25 were willing to change their habits and lifestyles to combat climate change.</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a:latin typeface="Helvetica" pitchFamily="2" charset="0"/>
              </a:rPr>
              <a:t>Environment</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4</a:t>
            </a:fld>
            <a:endParaRPr lang="en-US" sz="800" dirty="0">
              <a:solidFill>
                <a:srgbClr val="D1D3D9"/>
              </a:solidFill>
              <a:latin typeface="Helvetica" pitchFamily="2" charset="0"/>
            </a:endParaRPr>
          </a:p>
        </p:txBody>
      </p:sp>
      <p:sp>
        <p:nvSpPr>
          <p:cNvPr id="11" name="Rectangle 10">
            <a:extLst>
              <a:ext uri="{FF2B5EF4-FFF2-40B4-BE49-F238E27FC236}">
                <a16:creationId xmlns:a16="http://schemas.microsoft.com/office/drawing/2014/main" id="{66A637C0-4B24-174E-9558-D20751E0827E}"/>
              </a:ext>
            </a:extLst>
          </p:cNvPr>
          <p:cNvSpPr/>
          <p:nvPr/>
        </p:nvSpPr>
        <p:spPr>
          <a:xfrm>
            <a:off x="9876609" y="4207949"/>
            <a:ext cx="1892732" cy="173830"/>
          </a:xfrm>
          <a:prstGeom prst="rect">
            <a:avLst/>
          </a:prstGeom>
        </p:spPr>
        <p:txBody>
          <a:bodyPr wrap="square" lIns="0" tIns="0" rIns="0" bIns="0">
            <a:spAutoFit/>
          </a:bodyPr>
          <a:lstStyle/>
          <a:p>
            <a:pPr algn="ctr">
              <a:lnSpc>
                <a:spcPct val="120000"/>
              </a:lnSpc>
              <a:spcAft>
                <a:spcPts val="1700"/>
              </a:spcAft>
            </a:pPr>
            <a:r>
              <a:rPr lang="en-US" sz="1000" dirty="0">
                <a:solidFill>
                  <a:srgbClr val="6F8D75"/>
                </a:solidFill>
                <a:latin typeface="Helvetica" pitchFamily="2" charset="0"/>
              </a:rPr>
              <a:t>.</a:t>
            </a:r>
          </a:p>
        </p:txBody>
      </p:sp>
      <p:graphicFrame>
        <p:nvGraphicFramePr>
          <p:cNvPr id="7" name="Table 6">
            <a:extLst>
              <a:ext uri="{FF2B5EF4-FFF2-40B4-BE49-F238E27FC236}">
                <a16:creationId xmlns:a16="http://schemas.microsoft.com/office/drawing/2014/main" id="{6043D41A-D743-8844-967D-4D695E5BB2AF}"/>
              </a:ext>
            </a:extLst>
          </p:cNvPr>
          <p:cNvGraphicFramePr>
            <a:graphicFrameLocks noGrp="1"/>
          </p:cNvGraphicFramePr>
          <p:nvPr>
            <p:extLst>
              <p:ext uri="{D42A27DB-BD31-4B8C-83A1-F6EECF244321}">
                <p14:modId xmlns:p14="http://schemas.microsoft.com/office/powerpoint/2010/main" val="1822543888"/>
              </p:ext>
            </p:extLst>
          </p:nvPr>
        </p:nvGraphicFramePr>
        <p:xfrm>
          <a:off x="1257300" y="3704771"/>
          <a:ext cx="4983892" cy="1438863"/>
        </p:xfrm>
        <a:graphic>
          <a:graphicData uri="http://schemas.openxmlformats.org/drawingml/2006/table">
            <a:tbl>
              <a:tblPr firstRow="1" bandRow="1">
                <a:tableStyleId>{5C22544A-7EE6-4342-B048-85BDC9FD1C3A}</a:tableStyleId>
              </a:tblPr>
              <a:tblGrid>
                <a:gridCol w="2140808">
                  <a:extLst>
                    <a:ext uri="{9D8B030D-6E8A-4147-A177-3AD203B41FA5}">
                      <a16:colId xmlns:a16="http://schemas.microsoft.com/office/drawing/2014/main" val="604747873"/>
                    </a:ext>
                  </a:extLst>
                </a:gridCol>
                <a:gridCol w="1075038">
                  <a:extLst>
                    <a:ext uri="{9D8B030D-6E8A-4147-A177-3AD203B41FA5}">
                      <a16:colId xmlns:a16="http://schemas.microsoft.com/office/drawing/2014/main" val="3387915480"/>
                    </a:ext>
                  </a:extLst>
                </a:gridCol>
                <a:gridCol w="1768046">
                  <a:extLst>
                    <a:ext uri="{9D8B030D-6E8A-4147-A177-3AD203B41FA5}">
                      <a16:colId xmlns:a16="http://schemas.microsoft.com/office/drawing/2014/main" val="2585552997"/>
                    </a:ext>
                  </a:extLst>
                </a:gridCol>
              </a:tblGrid>
              <a:tr h="392283">
                <a:tc>
                  <a:txBody>
                    <a:bodyPr/>
                    <a:lstStyle/>
                    <a:p>
                      <a:pPr>
                        <a:lnSpc>
                          <a:spcPct val="120000"/>
                        </a:lnSpc>
                      </a:pPr>
                      <a:r>
                        <a:rPr lang="en-US" sz="1200" b="1" i="0" dirty="0">
                          <a:solidFill>
                            <a:schemeClr val="bg1"/>
                          </a:solidFill>
                          <a:latin typeface="Helvetica" pitchFamily="2" charset="0"/>
                        </a:rPr>
                        <a:t>Question</a:t>
                      </a:r>
                    </a:p>
                  </a:txBody>
                  <a:tcPr marL="73152" marT="91440" marB="91440" anchor="ctr">
                    <a:lnL w="635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20000"/>
                        </a:lnSpc>
                      </a:pPr>
                      <a:r>
                        <a:rPr lang="en-US" sz="1200" b="1" i="0" dirty="0">
                          <a:solidFill>
                            <a:schemeClr val="bg1"/>
                          </a:solidFill>
                          <a:latin typeface="Helvetica" pitchFamily="2" charset="0"/>
                        </a:rPr>
                        <a:t>Brands</a:t>
                      </a:r>
                    </a:p>
                  </a:txBody>
                  <a:tcPr marL="73152" marT="91440" marB="91440"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rgbClr val="1689B6"/>
                    </a:solidFill>
                  </a:tcPr>
                </a:tc>
                <a:tc>
                  <a:txBody>
                    <a:bodyPr/>
                    <a:lstStyle/>
                    <a:p>
                      <a:pPr>
                        <a:lnSpc>
                          <a:spcPct val="120000"/>
                        </a:lnSpc>
                      </a:pPr>
                      <a:r>
                        <a:rPr lang="en-US" sz="1200" b="1" i="0" dirty="0">
                          <a:solidFill>
                            <a:schemeClr val="bg1"/>
                          </a:solidFill>
                          <a:latin typeface="Helvetica" pitchFamily="2" charset="0"/>
                        </a:rPr>
                        <a:t>Governments</a:t>
                      </a:r>
                    </a:p>
                  </a:txBody>
                  <a:tcPr marL="73152" marT="91440" marB="91440" anchor="ctr">
                    <a:lnL w="12700" cap="flat" cmpd="sng" algn="ctr">
                      <a:solidFill>
                        <a:srgbClr val="DADADA"/>
                      </a:solid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rgbClr val="1689B6"/>
                    </a:solidFill>
                  </a:tcPr>
                </a:tc>
                <a:extLst>
                  <a:ext uri="{0D108BD9-81ED-4DB2-BD59-A6C34878D82A}">
                    <a16:rowId xmlns:a16="http://schemas.microsoft.com/office/drawing/2014/main" val="1409735225"/>
                  </a:ext>
                </a:extLst>
              </a:tr>
              <a:tr h="1046580">
                <a:tc>
                  <a:txBody>
                    <a:bodyPr/>
                    <a:lstStyle/>
                    <a:p>
                      <a:pPr marL="0" marR="0" indent="0" algn="l" defTabSz="914400" rtl="0" eaLnBrk="1" fontAlgn="t" latinLnBrk="0" hangingPunct="1">
                        <a:lnSpc>
                          <a:spcPct val="120000"/>
                        </a:lnSpc>
                        <a:spcBef>
                          <a:spcPts val="0"/>
                        </a:spcBef>
                        <a:spcAft>
                          <a:spcPts val="0"/>
                        </a:spcAft>
                        <a:buClrTx/>
                        <a:buSzTx/>
                        <a:buFontTx/>
                        <a:buNone/>
                        <a:tabLst/>
                        <a:defRPr/>
                      </a:pPr>
                      <a:r>
                        <a:rPr lang="en-US" sz="1200" b="1" i="0" u="none" strike="noStrike" dirty="0">
                          <a:solidFill>
                            <a:srgbClr val="154866"/>
                          </a:solidFill>
                          <a:effectLst/>
                          <a:latin typeface="Helvetica" pitchFamily="2" charset="0"/>
                        </a:rPr>
                        <a:t>Who is currently more effective in fighting climate change?</a:t>
                      </a:r>
                      <a:endParaRPr lang="en-US" sz="1200" b="0" dirty="0">
                        <a:solidFill>
                          <a:schemeClr val="tx1"/>
                        </a:solidFill>
                        <a:effectLst/>
                        <a:latin typeface="Helvetica" pitchFamily="2" charset="0"/>
                      </a:endParaRPr>
                    </a:p>
                  </a:txBody>
                  <a:tcPr marT="91440" marB="0" anchor="ctr">
                    <a:lnL w="635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20000"/>
                        </a:lnSpc>
                      </a:pPr>
                      <a:r>
                        <a:rPr lang="en-US" sz="1200" b="0" i="0" dirty="0">
                          <a:solidFill>
                            <a:schemeClr val="tx1"/>
                          </a:solidFill>
                          <a:latin typeface="Helvetica" pitchFamily="2" charset="0"/>
                        </a:rPr>
                        <a:t>75%</a:t>
                      </a:r>
                    </a:p>
                  </a:txBody>
                  <a:tcPr marT="0" marB="0"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sz="1200" b="0" i="0" dirty="0">
                          <a:solidFill>
                            <a:schemeClr val="tx1"/>
                          </a:solidFill>
                          <a:latin typeface="Helvetica" pitchFamily="2" charset="0"/>
                        </a:rPr>
                        <a:t>25%</a:t>
                      </a:r>
                    </a:p>
                  </a:txBody>
                  <a:tcPr marT="0" marB="0" anchor="ctr">
                    <a:lnL w="12700" cap="flat" cmpd="sng" algn="ctr">
                      <a:solidFill>
                        <a:srgbClr val="DADADA"/>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9787926"/>
                  </a:ext>
                </a:extLst>
              </a:tr>
            </a:tbl>
          </a:graphicData>
        </a:graphic>
      </p:graphicFrame>
      <p:graphicFrame>
        <p:nvGraphicFramePr>
          <p:cNvPr id="9" name="Table 8">
            <a:extLst>
              <a:ext uri="{FF2B5EF4-FFF2-40B4-BE49-F238E27FC236}">
                <a16:creationId xmlns:a16="http://schemas.microsoft.com/office/drawing/2014/main" id="{57C72C31-EC03-854E-80A2-745741C6118C}"/>
              </a:ext>
            </a:extLst>
          </p:cNvPr>
          <p:cNvGraphicFramePr>
            <a:graphicFrameLocks noGrp="1"/>
          </p:cNvGraphicFramePr>
          <p:nvPr>
            <p:extLst>
              <p:ext uri="{D42A27DB-BD31-4B8C-83A1-F6EECF244321}">
                <p14:modId xmlns:p14="http://schemas.microsoft.com/office/powerpoint/2010/main" val="183102516"/>
              </p:ext>
            </p:extLst>
          </p:nvPr>
        </p:nvGraphicFramePr>
        <p:xfrm>
          <a:off x="1257300" y="5158150"/>
          <a:ext cx="4983892" cy="1438863"/>
        </p:xfrm>
        <a:graphic>
          <a:graphicData uri="http://schemas.openxmlformats.org/drawingml/2006/table">
            <a:tbl>
              <a:tblPr firstRow="1" bandRow="1">
                <a:tableStyleId>{5C22544A-7EE6-4342-B048-85BDC9FD1C3A}</a:tableStyleId>
              </a:tblPr>
              <a:tblGrid>
                <a:gridCol w="2140808">
                  <a:extLst>
                    <a:ext uri="{9D8B030D-6E8A-4147-A177-3AD203B41FA5}">
                      <a16:colId xmlns:a16="http://schemas.microsoft.com/office/drawing/2014/main" val="604747873"/>
                    </a:ext>
                  </a:extLst>
                </a:gridCol>
                <a:gridCol w="1075038">
                  <a:extLst>
                    <a:ext uri="{9D8B030D-6E8A-4147-A177-3AD203B41FA5}">
                      <a16:colId xmlns:a16="http://schemas.microsoft.com/office/drawing/2014/main" val="3387915480"/>
                    </a:ext>
                  </a:extLst>
                </a:gridCol>
                <a:gridCol w="1768046">
                  <a:extLst>
                    <a:ext uri="{9D8B030D-6E8A-4147-A177-3AD203B41FA5}">
                      <a16:colId xmlns:a16="http://schemas.microsoft.com/office/drawing/2014/main" val="2585552997"/>
                    </a:ext>
                  </a:extLst>
                </a:gridCol>
              </a:tblGrid>
              <a:tr h="392283">
                <a:tc>
                  <a:txBody>
                    <a:bodyPr/>
                    <a:lstStyle/>
                    <a:p>
                      <a:pPr>
                        <a:lnSpc>
                          <a:spcPct val="120000"/>
                        </a:lnSpc>
                      </a:pPr>
                      <a:r>
                        <a:rPr lang="en-US" sz="1200" b="1" i="0" dirty="0">
                          <a:solidFill>
                            <a:schemeClr val="bg1"/>
                          </a:solidFill>
                          <a:latin typeface="Helvetica" pitchFamily="2" charset="0"/>
                        </a:rPr>
                        <a:t>Question</a:t>
                      </a:r>
                    </a:p>
                  </a:txBody>
                  <a:tcPr marL="73152" marT="91440" marB="91440" anchor="ctr">
                    <a:lnL w="635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20000"/>
                        </a:lnSpc>
                      </a:pPr>
                      <a:r>
                        <a:rPr lang="en-US" sz="1200" b="1" i="0" dirty="0">
                          <a:solidFill>
                            <a:schemeClr val="bg1"/>
                          </a:solidFill>
                          <a:latin typeface="Helvetica" pitchFamily="2" charset="0"/>
                        </a:rPr>
                        <a:t>Yes</a:t>
                      </a:r>
                    </a:p>
                  </a:txBody>
                  <a:tcPr marL="73152" marT="91440" marB="91440"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rgbClr val="1689B6"/>
                    </a:solidFill>
                  </a:tcPr>
                </a:tc>
                <a:tc>
                  <a:txBody>
                    <a:bodyPr/>
                    <a:lstStyle/>
                    <a:p>
                      <a:pPr>
                        <a:lnSpc>
                          <a:spcPct val="120000"/>
                        </a:lnSpc>
                      </a:pPr>
                      <a:r>
                        <a:rPr lang="en-US" sz="1200" b="1" i="0" dirty="0">
                          <a:solidFill>
                            <a:schemeClr val="bg1"/>
                          </a:solidFill>
                          <a:latin typeface="Helvetica" pitchFamily="2" charset="0"/>
                        </a:rPr>
                        <a:t> No</a:t>
                      </a:r>
                    </a:p>
                  </a:txBody>
                  <a:tcPr marL="73152" marT="91440" marB="91440" anchor="ctr">
                    <a:lnL w="12700" cap="flat" cmpd="sng" algn="ctr">
                      <a:solidFill>
                        <a:srgbClr val="DADADA"/>
                      </a:solid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rgbClr val="1689B6"/>
                    </a:solidFill>
                  </a:tcPr>
                </a:tc>
                <a:extLst>
                  <a:ext uri="{0D108BD9-81ED-4DB2-BD59-A6C34878D82A}">
                    <a16:rowId xmlns:a16="http://schemas.microsoft.com/office/drawing/2014/main" val="1409735225"/>
                  </a:ext>
                </a:extLst>
              </a:tr>
              <a:tr h="1046580">
                <a:tc>
                  <a:txBody>
                    <a:bodyPr/>
                    <a:lstStyle/>
                    <a:p>
                      <a:pPr marL="0" marR="0" indent="0" algn="l" defTabSz="914400" rtl="0" eaLnBrk="1" fontAlgn="t" latinLnBrk="0" hangingPunct="1">
                        <a:lnSpc>
                          <a:spcPct val="120000"/>
                        </a:lnSpc>
                        <a:spcBef>
                          <a:spcPts val="0"/>
                        </a:spcBef>
                        <a:spcAft>
                          <a:spcPts val="0"/>
                        </a:spcAft>
                        <a:buClrTx/>
                        <a:buSzTx/>
                        <a:buFontTx/>
                        <a:buNone/>
                        <a:tabLst/>
                        <a:defRPr/>
                      </a:pPr>
                      <a:r>
                        <a:rPr lang="en-US" sz="1200" b="1" i="0" u="none" strike="noStrike" dirty="0">
                          <a:solidFill>
                            <a:srgbClr val="154866"/>
                          </a:solidFill>
                          <a:effectLst/>
                          <a:latin typeface="Helvetica" pitchFamily="2" charset="0"/>
                        </a:rPr>
                        <a:t>Are you willing to spend more on sustainable products?</a:t>
                      </a:r>
                      <a:endParaRPr lang="en-US" sz="1200" b="0" dirty="0">
                        <a:solidFill>
                          <a:schemeClr val="tx1"/>
                        </a:solidFill>
                        <a:effectLst/>
                        <a:latin typeface="Helvetica" pitchFamily="2" charset="0"/>
                      </a:endParaRPr>
                    </a:p>
                  </a:txBody>
                  <a:tcPr marT="91440" marB="0" anchor="ctr">
                    <a:lnL w="635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20000"/>
                        </a:lnSpc>
                      </a:pPr>
                      <a:r>
                        <a:rPr lang="en-US" sz="1200" b="0" i="0" dirty="0">
                          <a:solidFill>
                            <a:schemeClr val="tx1"/>
                          </a:solidFill>
                          <a:latin typeface="Helvetica" pitchFamily="2" charset="0"/>
                        </a:rPr>
                        <a:t>84%</a:t>
                      </a:r>
                    </a:p>
                  </a:txBody>
                  <a:tcPr marT="0" marB="0"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sz="1200" b="0" i="0" dirty="0">
                          <a:solidFill>
                            <a:schemeClr val="tx1"/>
                          </a:solidFill>
                          <a:latin typeface="Helvetica" pitchFamily="2" charset="0"/>
                        </a:rPr>
                        <a:t>16%</a:t>
                      </a:r>
                    </a:p>
                  </a:txBody>
                  <a:tcPr marT="0" marB="0" anchor="ctr">
                    <a:lnL w="12700" cap="flat" cmpd="sng" algn="ctr">
                      <a:solidFill>
                        <a:srgbClr val="DADADA"/>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9787926"/>
                  </a:ext>
                </a:extLst>
              </a:tr>
            </a:tbl>
          </a:graphicData>
        </a:graphic>
      </p:graphicFrame>
      <p:graphicFrame>
        <p:nvGraphicFramePr>
          <p:cNvPr id="10" name="Table 9">
            <a:extLst>
              <a:ext uri="{FF2B5EF4-FFF2-40B4-BE49-F238E27FC236}">
                <a16:creationId xmlns:a16="http://schemas.microsoft.com/office/drawing/2014/main" id="{A287A31A-9675-EB42-8A36-AA2EF7289337}"/>
              </a:ext>
            </a:extLst>
          </p:cNvPr>
          <p:cNvGraphicFramePr>
            <a:graphicFrameLocks noGrp="1"/>
          </p:cNvGraphicFramePr>
          <p:nvPr>
            <p:extLst>
              <p:ext uri="{D42A27DB-BD31-4B8C-83A1-F6EECF244321}">
                <p14:modId xmlns:p14="http://schemas.microsoft.com/office/powerpoint/2010/main" val="2033151769"/>
              </p:ext>
            </p:extLst>
          </p:nvPr>
        </p:nvGraphicFramePr>
        <p:xfrm>
          <a:off x="6438900" y="3704770"/>
          <a:ext cx="4983892" cy="1438863"/>
        </p:xfrm>
        <a:graphic>
          <a:graphicData uri="http://schemas.openxmlformats.org/drawingml/2006/table">
            <a:tbl>
              <a:tblPr firstRow="1" bandRow="1">
                <a:tableStyleId>{5C22544A-7EE6-4342-B048-85BDC9FD1C3A}</a:tableStyleId>
              </a:tblPr>
              <a:tblGrid>
                <a:gridCol w="2140808">
                  <a:extLst>
                    <a:ext uri="{9D8B030D-6E8A-4147-A177-3AD203B41FA5}">
                      <a16:colId xmlns:a16="http://schemas.microsoft.com/office/drawing/2014/main" val="604747873"/>
                    </a:ext>
                  </a:extLst>
                </a:gridCol>
                <a:gridCol w="1075038">
                  <a:extLst>
                    <a:ext uri="{9D8B030D-6E8A-4147-A177-3AD203B41FA5}">
                      <a16:colId xmlns:a16="http://schemas.microsoft.com/office/drawing/2014/main" val="3387915480"/>
                    </a:ext>
                  </a:extLst>
                </a:gridCol>
                <a:gridCol w="1768046">
                  <a:extLst>
                    <a:ext uri="{9D8B030D-6E8A-4147-A177-3AD203B41FA5}">
                      <a16:colId xmlns:a16="http://schemas.microsoft.com/office/drawing/2014/main" val="2585552997"/>
                    </a:ext>
                  </a:extLst>
                </a:gridCol>
              </a:tblGrid>
              <a:tr h="392283">
                <a:tc>
                  <a:txBody>
                    <a:bodyPr/>
                    <a:lstStyle/>
                    <a:p>
                      <a:pPr>
                        <a:lnSpc>
                          <a:spcPct val="120000"/>
                        </a:lnSpc>
                      </a:pPr>
                      <a:r>
                        <a:rPr lang="en-US" sz="1200" b="1" i="0" dirty="0">
                          <a:solidFill>
                            <a:schemeClr val="bg1"/>
                          </a:solidFill>
                          <a:latin typeface="Helvetica" pitchFamily="2" charset="0"/>
                        </a:rPr>
                        <a:t>Question</a:t>
                      </a:r>
                    </a:p>
                  </a:txBody>
                  <a:tcPr marL="73152" marT="91440" marB="91440" anchor="ctr">
                    <a:lnL w="635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20000"/>
                        </a:lnSpc>
                      </a:pPr>
                      <a:r>
                        <a:rPr lang="en-US" sz="1200" b="1" i="0" dirty="0">
                          <a:solidFill>
                            <a:schemeClr val="bg1"/>
                          </a:solidFill>
                          <a:latin typeface="Helvetica" pitchFamily="2" charset="0"/>
                        </a:rPr>
                        <a:t>Yes</a:t>
                      </a:r>
                    </a:p>
                  </a:txBody>
                  <a:tcPr marL="73152" marT="91440" marB="91440"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rgbClr val="1689B6"/>
                    </a:solidFill>
                  </a:tcPr>
                </a:tc>
                <a:tc>
                  <a:txBody>
                    <a:bodyPr/>
                    <a:lstStyle/>
                    <a:p>
                      <a:pPr>
                        <a:lnSpc>
                          <a:spcPct val="120000"/>
                        </a:lnSpc>
                      </a:pPr>
                      <a:r>
                        <a:rPr lang="en-US" sz="1200" b="1" i="0" dirty="0">
                          <a:solidFill>
                            <a:schemeClr val="bg1"/>
                          </a:solidFill>
                          <a:latin typeface="Helvetica" pitchFamily="2" charset="0"/>
                        </a:rPr>
                        <a:t>No</a:t>
                      </a:r>
                    </a:p>
                  </a:txBody>
                  <a:tcPr marL="73152" marT="91440" marB="91440" anchor="ctr">
                    <a:lnL w="12700" cap="flat" cmpd="sng" algn="ctr">
                      <a:solidFill>
                        <a:srgbClr val="DADADA"/>
                      </a:solid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rgbClr val="1689B6"/>
                    </a:solidFill>
                  </a:tcPr>
                </a:tc>
                <a:extLst>
                  <a:ext uri="{0D108BD9-81ED-4DB2-BD59-A6C34878D82A}">
                    <a16:rowId xmlns:a16="http://schemas.microsoft.com/office/drawing/2014/main" val="1409735225"/>
                  </a:ext>
                </a:extLst>
              </a:tr>
              <a:tr h="1046580">
                <a:tc>
                  <a:txBody>
                    <a:bodyPr/>
                    <a:lstStyle/>
                    <a:p>
                      <a:pPr marL="0" marR="0" indent="0" algn="l" defTabSz="914400" rtl="0" eaLnBrk="1" fontAlgn="t" latinLnBrk="0" hangingPunct="1">
                        <a:lnSpc>
                          <a:spcPct val="120000"/>
                        </a:lnSpc>
                        <a:spcBef>
                          <a:spcPts val="0"/>
                        </a:spcBef>
                        <a:spcAft>
                          <a:spcPts val="0"/>
                        </a:spcAft>
                        <a:buClrTx/>
                        <a:buSzTx/>
                        <a:buFontTx/>
                        <a:buNone/>
                        <a:tabLst/>
                        <a:defRPr/>
                      </a:pPr>
                      <a:r>
                        <a:rPr lang="en-US" sz="1200" b="1" i="0" u="none" strike="noStrike" dirty="0">
                          <a:solidFill>
                            <a:srgbClr val="154866"/>
                          </a:solidFill>
                          <a:effectLst/>
                          <a:latin typeface="Helvetica" pitchFamily="2" charset="0"/>
                        </a:rPr>
                        <a:t>Do you believe we are currently experiencing a climate crisis?</a:t>
                      </a:r>
                      <a:endParaRPr lang="en-US" sz="1200" b="0" dirty="0">
                        <a:solidFill>
                          <a:schemeClr val="tx1"/>
                        </a:solidFill>
                        <a:effectLst/>
                        <a:latin typeface="Helvetica" pitchFamily="2" charset="0"/>
                      </a:endParaRPr>
                    </a:p>
                  </a:txBody>
                  <a:tcPr marT="91440" marB="0" anchor="ctr">
                    <a:lnL w="635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20000"/>
                        </a:lnSpc>
                      </a:pPr>
                      <a:r>
                        <a:rPr lang="en-US" sz="1200" b="0" i="0" dirty="0">
                          <a:solidFill>
                            <a:schemeClr val="tx1"/>
                          </a:solidFill>
                          <a:latin typeface="Helvetica" pitchFamily="2" charset="0"/>
                        </a:rPr>
                        <a:t>96%</a:t>
                      </a:r>
                    </a:p>
                  </a:txBody>
                  <a:tcPr marT="0" marB="0"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sz="1200" b="0" i="0" dirty="0">
                          <a:solidFill>
                            <a:schemeClr val="tx1"/>
                          </a:solidFill>
                          <a:latin typeface="Helvetica" pitchFamily="2" charset="0"/>
                        </a:rPr>
                        <a:t>4%</a:t>
                      </a:r>
                    </a:p>
                  </a:txBody>
                  <a:tcPr marT="0" marB="0" anchor="ctr">
                    <a:lnL w="12700" cap="flat" cmpd="sng" algn="ctr">
                      <a:solidFill>
                        <a:srgbClr val="DADADA"/>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9787926"/>
                  </a:ext>
                </a:extLst>
              </a:tr>
            </a:tbl>
          </a:graphicData>
        </a:graphic>
      </p:graphicFrame>
      <p:graphicFrame>
        <p:nvGraphicFramePr>
          <p:cNvPr id="12" name="Table 11">
            <a:extLst>
              <a:ext uri="{FF2B5EF4-FFF2-40B4-BE49-F238E27FC236}">
                <a16:creationId xmlns:a16="http://schemas.microsoft.com/office/drawing/2014/main" id="{E1B69D96-5848-B54F-8747-88A8FBB9964C}"/>
              </a:ext>
            </a:extLst>
          </p:cNvPr>
          <p:cNvGraphicFramePr>
            <a:graphicFrameLocks noGrp="1"/>
          </p:cNvGraphicFramePr>
          <p:nvPr>
            <p:extLst>
              <p:ext uri="{D42A27DB-BD31-4B8C-83A1-F6EECF244321}">
                <p14:modId xmlns:p14="http://schemas.microsoft.com/office/powerpoint/2010/main" val="2217690184"/>
              </p:ext>
            </p:extLst>
          </p:nvPr>
        </p:nvGraphicFramePr>
        <p:xfrm>
          <a:off x="6438900" y="5158150"/>
          <a:ext cx="4983892" cy="1438863"/>
        </p:xfrm>
        <a:graphic>
          <a:graphicData uri="http://schemas.openxmlformats.org/drawingml/2006/table">
            <a:tbl>
              <a:tblPr firstRow="1" bandRow="1">
                <a:tableStyleId>{5C22544A-7EE6-4342-B048-85BDC9FD1C3A}</a:tableStyleId>
              </a:tblPr>
              <a:tblGrid>
                <a:gridCol w="2140808">
                  <a:extLst>
                    <a:ext uri="{9D8B030D-6E8A-4147-A177-3AD203B41FA5}">
                      <a16:colId xmlns:a16="http://schemas.microsoft.com/office/drawing/2014/main" val="604747873"/>
                    </a:ext>
                  </a:extLst>
                </a:gridCol>
                <a:gridCol w="1075038">
                  <a:extLst>
                    <a:ext uri="{9D8B030D-6E8A-4147-A177-3AD203B41FA5}">
                      <a16:colId xmlns:a16="http://schemas.microsoft.com/office/drawing/2014/main" val="3387915480"/>
                    </a:ext>
                  </a:extLst>
                </a:gridCol>
                <a:gridCol w="1768046">
                  <a:extLst>
                    <a:ext uri="{9D8B030D-6E8A-4147-A177-3AD203B41FA5}">
                      <a16:colId xmlns:a16="http://schemas.microsoft.com/office/drawing/2014/main" val="2585552997"/>
                    </a:ext>
                  </a:extLst>
                </a:gridCol>
              </a:tblGrid>
              <a:tr h="392283">
                <a:tc>
                  <a:txBody>
                    <a:bodyPr/>
                    <a:lstStyle/>
                    <a:p>
                      <a:pPr>
                        <a:lnSpc>
                          <a:spcPct val="120000"/>
                        </a:lnSpc>
                      </a:pPr>
                      <a:r>
                        <a:rPr lang="en-US" sz="1200" b="1" i="0" dirty="0">
                          <a:solidFill>
                            <a:schemeClr val="bg1"/>
                          </a:solidFill>
                          <a:latin typeface="Helvetica" pitchFamily="2" charset="0"/>
                        </a:rPr>
                        <a:t>Question</a:t>
                      </a:r>
                    </a:p>
                  </a:txBody>
                  <a:tcPr marL="73152" marT="91440" marB="91440" anchor="ctr">
                    <a:lnL w="635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20000"/>
                        </a:lnSpc>
                      </a:pPr>
                      <a:r>
                        <a:rPr lang="en-US" sz="1200" b="1" i="0" dirty="0">
                          <a:solidFill>
                            <a:schemeClr val="bg1"/>
                          </a:solidFill>
                          <a:latin typeface="Helvetica" pitchFamily="2" charset="0"/>
                        </a:rPr>
                        <a:t>Yes</a:t>
                      </a:r>
                    </a:p>
                  </a:txBody>
                  <a:tcPr marL="73152" marT="91440" marB="91440"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rgbClr val="1689B6"/>
                    </a:solidFill>
                  </a:tcPr>
                </a:tc>
                <a:tc>
                  <a:txBody>
                    <a:bodyPr/>
                    <a:lstStyle/>
                    <a:p>
                      <a:pPr>
                        <a:lnSpc>
                          <a:spcPct val="120000"/>
                        </a:lnSpc>
                      </a:pPr>
                      <a:r>
                        <a:rPr lang="en-US" sz="1200" b="1" i="0" dirty="0">
                          <a:solidFill>
                            <a:schemeClr val="bg1"/>
                          </a:solidFill>
                          <a:latin typeface="Helvetica" pitchFamily="2" charset="0"/>
                        </a:rPr>
                        <a:t> No</a:t>
                      </a:r>
                    </a:p>
                  </a:txBody>
                  <a:tcPr marL="73152" marT="91440" marB="91440" anchor="ctr">
                    <a:lnL w="12700" cap="flat" cmpd="sng" algn="ctr">
                      <a:solidFill>
                        <a:srgbClr val="DADADA"/>
                      </a:solid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solidFill>
                      <a:srgbClr val="1689B6"/>
                    </a:solidFill>
                  </a:tcPr>
                </a:tc>
                <a:extLst>
                  <a:ext uri="{0D108BD9-81ED-4DB2-BD59-A6C34878D82A}">
                    <a16:rowId xmlns:a16="http://schemas.microsoft.com/office/drawing/2014/main" val="1409735225"/>
                  </a:ext>
                </a:extLst>
              </a:tr>
              <a:tr h="1046580">
                <a:tc>
                  <a:txBody>
                    <a:bodyPr/>
                    <a:lstStyle/>
                    <a:p>
                      <a:pPr marL="0" marR="0" indent="0" algn="l" defTabSz="914400" rtl="0" eaLnBrk="1" fontAlgn="t" latinLnBrk="0" hangingPunct="1">
                        <a:lnSpc>
                          <a:spcPct val="120000"/>
                        </a:lnSpc>
                        <a:spcBef>
                          <a:spcPts val="0"/>
                        </a:spcBef>
                        <a:spcAft>
                          <a:spcPts val="0"/>
                        </a:spcAft>
                        <a:buClrTx/>
                        <a:buSzTx/>
                        <a:buFontTx/>
                        <a:buNone/>
                        <a:tabLst/>
                        <a:defRPr/>
                      </a:pPr>
                      <a:r>
                        <a:rPr lang="en-US" sz="1200" b="1" i="0" u="none" strike="noStrike" dirty="0">
                          <a:solidFill>
                            <a:srgbClr val="154866"/>
                          </a:solidFill>
                          <a:effectLst/>
                          <a:latin typeface="Helvetica" pitchFamily="2" charset="0"/>
                        </a:rPr>
                        <a:t>Are you willing to change your habits and lifestyle to combat global warming?</a:t>
                      </a:r>
                      <a:endParaRPr lang="en-US" sz="1200" b="0" dirty="0">
                        <a:solidFill>
                          <a:schemeClr val="tx1"/>
                        </a:solidFill>
                        <a:effectLst/>
                        <a:latin typeface="Helvetica" pitchFamily="2" charset="0"/>
                      </a:endParaRPr>
                    </a:p>
                  </a:txBody>
                  <a:tcPr marT="91440" marB="0" anchor="ctr">
                    <a:lnL w="6350" cap="flat" cmpd="sng" algn="ctr">
                      <a:no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nSpc>
                          <a:spcPct val="120000"/>
                        </a:lnSpc>
                      </a:pPr>
                      <a:r>
                        <a:rPr lang="en-US" sz="1200" b="0" i="0" dirty="0">
                          <a:solidFill>
                            <a:schemeClr val="tx1"/>
                          </a:solidFill>
                          <a:latin typeface="Helvetica" pitchFamily="2" charset="0"/>
                        </a:rPr>
                        <a:t>95%</a:t>
                      </a:r>
                    </a:p>
                  </a:txBody>
                  <a:tcPr marT="0" marB="0" anchor="ctr">
                    <a:lnL w="12700" cap="flat" cmpd="sng" algn="ctr">
                      <a:solidFill>
                        <a:srgbClr val="DADADA"/>
                      </a:solidFill>
                      <a:prstDash val="solid"/>
                      <a:round/>
                      <a:headEnd type="none" w="med" len="med"/>
                      <a:tailEnd type="none" w="med" len="med"/>
                    </a:lnL>
                    <a:lnR w="12700" cap="flat" cmpd="sng" algn="ctr">
                      <a:solidFill>
                        <a:srgbClr val="DADADA"/>
                      </a:solid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sz="1200" b="0" i="0" dirty="0">
                          <a:solidFill>
                            <a:schemeClr val="tx1"/>
                          </a:solidFill>
                          <a:latin typeface="Helvetica" pitchFamily="2" charset="0"/>
                        </a:rPr>
                        <a:t>5%</a:t>
                      </a:r>
                    </a:p>
                  </a:txBody>
                  <a:tcPr marT="0" marB="0" anchor="ctr">
                    <a:lnL w="12700" cap="flat" cmpd="sng" algn="ctr">
                      <a:solidFill>
                        <a:srgbClr val="DADADA"/>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rgbClr val="DADADA"/>
                      </a:solidFill>
                      <a:prstDash val="solid"/>
                      <a:round/>
                      <a:headEnd type="none" w="med" len="med"/>
                      <a:tailEnd type="none" w="med" len="med"/>
                    </a:lnT>
                    <a:lnB w="12700" cap="flat" cmpd="sng" algn="ctr">
                      <a:solidFill>
                        <a:srgbClr val="DADAD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9787926"/>
                  </a:ext>
                </a:extLst>
              </a:tr>
            </a:tbl>
          </a:graphicData>
        </a:graphic>
      </p:graphicFrame>
      <p:sp>
        <p:nvSpPr>
          <p:cNvPr id="4" name="TextBox 3">
            <a:extLst>
              <a:ext uri="{FF2B5EF4-FFF2-40B4-BE49-F238E27FC236}">
                <a16:creationId xmlns:a16="http://schemas.microsoft.com/office/drawing/2014/main" id="{6D62F432-FBB1-9044-BFFE-C595C550A25B}"/>
              </a:ext>
            </a:extLst>
          </p:cNvPr>
          <p:cNvSpPr txBox="1"/>
          <p:nvPr/>
        </p:nvSpPr>
        <p:spPr>
          <a:xfrm>
            <a:off x="1170020" y="3290500"/>
            <a:ext cx="4983892" cy="276999"/>
          </a:xfrm>
          <a:prstGeom prst="rect">
            <a:avLst/>
          </a:prstGeom>
          <a:noFill/>
        </p:spPr>
        <p:txBody>
          <a:bodyPr wrap="square" rtlCol="0">
            <a:spAutoFit/>
          </a:bodyPr>
          <a:lstStyle/>
          <a:p>
            <a:r>
              <a:rPr lang="en-US" sz="1200" b="1" dirty="0">
                <a:latin typeface="Helvetica" pitchFamily="2" charset="0"/>
              </a:rPr>
              <a:t>What Gen Z thinks about the environment</a:t>
            </a:r>
          </a:p>
        </p:txBody>
      </p:sp>
    </p:spTree>
    <p:extLst>
      <p:ext uri="{BB962C8B-B14F-4D97-AF65-F5344CB8AC3E}">
        <p14:creationId xmlns:p14="http://schemas.microsoft.com/office/powerpoint/2010/main" val="1241409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2" y="1665222"/>
            <a:ext cx="9784080" cy="1091774"/>
          </a:xfrm>
          <a:prstGeom prst="rect">
            <a:avLst/>
          </a:prstGeom>
        </p:spPr>
        <p:txBody>
          <a:bodyPr wrap="square" lIns="0" tIns="0" rIns="0" bIns="0">
            <a:spAutoFit/>
          </a:bodyPr>
          <a:lstStyle/>
          <a:p>
            <a:pPr>
              <a:lnSpc>
                <a:spcPct val="120000"/>
              </a:lnSpc>
              <a:spcAft>
                <a:spcPts val="1700"/>
              </a:spcAft>
            </a:pPr>
            <a:r>
              <a:rPr lang="en-US" sz="1500" dirty="0">
                <a:latin typeface="Helvetica" pitchFamily="2" charset="0"/>
              </a:rPr>
              <a:t>Many young people are turning to secondhand shopping in order to stay true to their environmental beliefs while building affordable, varied, and unique wardrobes – something that matters a lot in the age of social media. Industry analysts also predict that Gen Z will be increasingly interested in clothing rentals: Brands including </a:t>
            </a:r>
            <a:r>
              <a:rPr lang="en-US" sz="1500" dirty="0">
                <a:latin typeface="Helvetica" pitchFamily="2" charset="0"/>
                <a:hlinkClick r:id="rId3"/>
              </a:rPr>
              <a:t>H&amp;M, Urban Outfitters</a:t>
            </a:r>
            <a:r>
              <a:rPr lang="en-US" sz="1500" dirty="0">
                <a:latin typeface="Helvetica" pitchFamily="2" charset="0"/>
              </a:rPr>
              <a:t>, and </a:t>
            </a:r>
            <a:r>
              <a:rPr lang="en-US" sz="1500" dirty="0">
                <a:latin typeface="Helvetica" pitchFamily="2" charset="0"/>
                <a:hlinkClick r:id="rId3"/>
              </a:rPr>
              <a:t>American Eagle </a:t>
            </a:r>
            <a:r>
              <a:rPr lang="en-US" sz="1500" dirty="0">
                <a:latin typeface="Helvetica" pitchFamily="2" charset="0"/>
              </a:rPr>
              <a:t>are already following in the footsteps of Rent the Runway. </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a:latin typeface="Helvetica" pitchFamily="2" charset="0"/>
              </a:rPr>
              <a:t>Reuse, rent, digitize</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5</a:t>
            </a:fld>
            <a:endParaRPr lang="en-US" sz="800" dirty="0">
              <a:solidFill>
                <a:srgbClr val="D1D3D9"/>
              </a:solidFill>
              <a:latin typeface="Helvetica" pitchFamily="2" charset="0"/>
            </a:endParaRPr>
          </a:p>
        </p:txBody>
      </p:sp>
      <p:sp>
        <p:nvSpPr>
          <p:cNvPr id="11" name="Rectangle 10">
            <a:extLst>
              <a:ext uri="{FF2B5EF4-FFF2-40B4-BE49-F238E27FC236}">
                <a16:creationId xmlns:a16="http://schemas.microsoft.com/office/drawing/2014/main" id="{66A637C0-4B24-174E-9558-D20751E0827E}"/>
              </a:ext>
            </a:extLst>
          </p:cNvPr>
          <p:cNvSpPr/>
          <p:nvPr/>
        </p:nvSpPr>
        <p:spPr>
          <a:xfrm>
            <a:off x="9876609" y="4207949"/>
            <a:ext cx="1892732" cy="173830"/>
          </a:xfrm>
          <a:prstGeom prst="rect">
            <a:avLst/>
          </a:prstGeom>
        </p:spPr>
        <p:txBody>
          <a:bodyPr wrap="square" lIns="0" tIns="0" rIns="0" bIns="0">
            <a:spAutoFit/>
          </a:bodyPr>
          <a:lstStyle/>
          <a:p>
            <a:pPr algn="ctr">
              <a:lnSpc>
                <a:spcPct val="120000"/>
              </a:lnSpc>
              <a:spcAft>
                <a:spcPts val="1700"/>
              </a:spcAft>
            </a:pPr>
            <a:r>
              <a:rPr lang="en-US" sz="1000" dirty="0">
                <a:solidFill>
                  <a:srgbClr val="6F8D75"/>
                </a:solidFill>
                <a:latin typeface="Helvetica" pitchFamily="2" charset="0"/>
              </a:rPr>
              <a:t>.</a:t>
            </a:r>
          </a:p>
        </p:txBody>
      </p:sp>
      <p:graphicFrame>
        <p:nvGraphicFramePr>
          <p:cNvPr id="4" name="Chart 3">
            <a:extLst>
              <a:ext uri="{FF2B5EF4-FFF2-40B4-BE49-F238E27FC236}">
                <a16:creationId xmlns:a16="http://schemas.microsoft.com/office/drawing/2014/main" id="{C23902A8-75B5-B34D-A1D0-1DF3B285C820}"/>
              </a:ext>
            </a:extLst>
          </p:cNvPr>
          <p:cNvGraphicFramePr/>
          <p:nvPr>
            <p:extLst>
              <p:ext uri="{D42A27DB-BD31-4B8C-83A1-F6EECF244321}">
                <p14:modId xmlns:p14="http://schemas.microsoft.com/office/powerpoint/2010/main" val="2627899056"/>
              </p:ext>
            </p:extLst>
          </p:nvPr>
        </p:nvGraphicFramePr>
        <p:xfrm>
          <a:off x="1116730" y="3173656"/>
          <a:ext cx="9784080" cy="34671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97136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2" y="1665222"/>
            <a:ext cx="9784080" cy="1368773"/>
          </a:xfrm>
          <a:prstGeom prst="rect">
            <a:avLst/>
          </a:prstGeom>
        </p:spPr>
        <p:txBody>
          <a:bodyPr wrap="square" lIns="0" tIns="0" rIns="0" bIns="0">
            <a:spAutoFit/>
          </a:bodyPr>
          <a:lstStyle/>
          <a:p>
            <a:pPr>
              <a:lnSpc>
                <a:spcPct val="120000"/>
              </a:lnSpc>
              <a:spcAft>
                <a:spcPts val="1700"/>
              </a:spcAft>
            </a:pPr>
            <a:r>
              <a:rPr lang="en-US" sz="1500" dirty="0">
                <a:latin typeface="Helvetica" pitchFamily="2" charset="0"/>
              </a:rPr>
              <a:t>Gen Z values eco – consciousness but this group is also prepared to call out brands that market themselves as environmentally friendly while engaging in contradictory practices. H&amp;M attracted unwanted attention in 2019 when it was grilled by Norwegian regulators over the marketing of its conscious collection as sustainable. As Quartz’s Marc Bain has written, while the clothing in question was made from materials like recycled polyester or citrus peel, “its low cost, high-volume business model is arguably at odds with its sustainability goals.” </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a:latin typeface="Helvetica" pitchFamily="2" charset="0"/>
              </a:rPr>
              <a:t>Greenwashing</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6</a:t>
            </a:fld>
            <a:endParaRPr lang="en-US" sz="800" dirty="0">
              <a:solidFill>
                <a:srgbClr val="D1D3D9"/>
              </a:solidFill>
              <a:latin typeface="Helvetica" pitchFamily="2" charset="0"/>
            </a:endParaRPr>
          </a:p>
        </p:txBody>
      </p:sp>
      <p:sp>
        <p:nvSpPr>
          <p:cNvPr id="11" name="Rectangle 10">
            <a:extLst>
              <a:ext uri="{FF2B5EF4-FFF2-40B4-BE49-F238E27FC236}">
                <a16:creationId xmlns:a16="http://schemas.microsoft.com/office/drawing/2014/main" id="{66A637C0-4B24-174E-9558-D20751E0827E}"/>
              </a:ext>
            </a:extLst>
          </p:cNvPr>
          <p:cNvSpPr/>
          <p:nvPr/>
        </p:nvSpPr>
        <p:spPr>
          <a:xfrm>
            <a:off x="9876609" y="4207949"/>
            <a:ext cx="1892732" cy="173830"/>
          </a:xfrm>
          <a:prstGeom prst="rect">
            <a:avLst/>
          </a:prstGeom>
        </p:spPr>
        <p:txBody>
          <a:bodyPr wrap="square" lIns="0" tIns="0" rIns="0" bIns="0">
            <a:spAutoFit/>
          </a:bodyPr>
          <a:lstStyle/>
          <a:p>
            <a:pPr algn="ctr">
              <a:lnSpc>
                <a:spcPct val="120000"/>
              </a:lnSpc>
              <a:spcAft>
                <a:spcPts val="1700"/>
              </a:spcAft>
            </a:pPr>
            <a:r>
              <a:rPr lang="en-US" sz="1000" dirty="0">
                <a:solidFill>
                  <a:srgbClr val="6F8D75"/>
                </a:solidFill>
                <a:latin typeface="Helvetica" pitchFamily="2" charset="0"/>
              </a:rPr>
              <a:t>.</a:t>
            </a:r>
          </a:p>
        </p:txBody>
      </p:sp>
      <p:graphicFrame>
        <p:nvGraphicFramePr>
          <p:cNvPr id="5" name="Chart 4">
            <a:extLst>
              <a:ext uri="{FF2B5EF4-FFF2-40B4-BE49-F238E27FC236}">
                <a16:creationId xmlns:a16="http://schemas.microsoft.com/office/drawing/2014/main" id="{C50732F2-811A-D445-BF66-CAC0ABC82BB9}"/>
              </a:ext>
            </a:extLst>
          </p:cNvPr>
          <p:cNvGraphicFramePr/>
          <p:nvPr>
            <p:extLst>
              <p:ext uri="{D42A27DB-BD31-4B8C-83A1-F6EECF244321}">
                <p14:modId xmlns:p14="http://schemas.microsoft.com/office/powerpoint/2010/main" val="76139065"/>
              </p:ext>
            </p:extLst>
          </p:nvPr>
        </p:nvGraphicFramePr>
        <p:xfrm>
          <a:off x="1188247" y="3429000"/>
          <a:ext cx="9634728" cy="30235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17061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2" y="1665222"/>
            <a:ext cx="9784080" cy="814775"/>
          </a:xfrm>
          <a:prstGeom prst="rect">
            <a:avLst/>
          </a:prstGeom>
        </p:spPr>
        <p:txBody>
          <a:bodyPr wrap="square" lIns="0" tIns="0" rIns="0" bIns="0">
            <a:spAutoFit/>
          </a:bodyPr>
          <a:lstStyle/>
          <a:p>
            <a:pPr>
              <a:lnSpc>
                <a:spcPct val="120000"/>
              </a:lnSpc>
              <a:spcAft>
                <a:spcPts val="1700"/>
              </a:spcAft>
            </a:pPr>
            <a:r>
              <a:rPr lang="en-US" sz="1500" dirty="0">
                <a:latin typeface="Helvetica" pitchFamily="2" charset="0"/>
              </a:rPr>
              <a:t>Gen Z is more comfortable with the idea of gender fluidity and gender non-conformity than previous generations. This is evident in the rise of YouTube stars like 21-year-old James Charles (also a CoverGirl spokesperson). To cater to this demographic, companies may market more products as gender-neutral. </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a:latin typeface="Helvetica" pitchFamily="2" charset="0"/>
              </a:rPr>
              <a:t>Rethinking gendered consumption</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7</a:t>
            </a:fld>
            <a:endParaRPr lang="en-US" sz="800" dirty="0">
              <a:solidFill>
                <a:srgbClr val="D1D3D9"/>
              </a:solidFill>
              <a:latin typeface="Helvetica" pitchFamily="2" charset="0"/>
            </a:endParaRPr>
          </a:p>
        </p:txBody>
      </p:sp>
      <p:grpSp>
        <p:nvGrpSpPr>
          <p:cNvPr id="7" name="Group 6">
            <a:extLst>
              <a:ext uri="{FF2B5EF4-FFF2-40B4-BE49-F238E27FC236}">
                <a16:creationId xmlns:a16="http://schemas.microsoft.com/office/drawing/2014/main" id="{49C6EA7D-BD35-7C4F-8C7B-A1FABE74936D}"/>
              </a:ext>
            </a:extLst>
          </p:cNvPr>
          <p:cNvGrpSpPr/>
          <p:nvPr/>
        </p:nvGrpSpPr>
        <p:grpSpPr>
          <a:xfrm>
            <a:off x="7987551" y="3022096"/>
            <a:ext cx="2417817" cy="2417817"/>
            <a:chOff x="7928217" y="3172934"/>
            <a:chExt cx="2417817" cy="2417817"/>
          </a:xfrm>
        </p:grpSpPr>
        <p:sp>
          <p:nvSpPr>
            <p:cNvPr id="9" name="Oval 8">
              <a:extLst>
                <a:ext uri="{FF2B5EF4-FFF2-40B4-BE49-F238E27FC236}">
                  <a16:creationId xmlns:a16="http://schemas.microsoft.com/office/drawing/2014/main" id="{953E5746-BE59-584C-8550-85798A555782}"/>
                </a:ext>
              </a:extLst>
            </p:cNvPr>
            <p:cNvSpPr>
              <a:spLocks noChangeAspect="1"/>
            </p:cNvSpPr>
            <p:nvPr/>
          </p:nvSpPr>
          <p:spPr>
            <a:xfrm>
              <a:off x="7928217" y="3172934"/>
              <a:ext cx="2417817" cy="2417817"/>
            </a:xfrm>
            <a:prstGeom prst="ellipse">
              <a:avLst/>
            </a:prstGeom>
            <a:solidFill>
              <a:srgbClr val="FF8CB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Helvetica Light" panose="020B0403020202020204" pitchFamily="34" charset="0"/>
              </a:endParaRPr>
            </a:p>
          </p:txBody>
        </p:sp>
        <p:sp>
          <p:nvSpPr>
            <p:cNvPr id="10" name="Rectangle 9">
              <a:extLst>
                <a:ext uri="{FF2B5EF4-FFF2-40B4-BE49-F238E27FC236}">
                  <a16:creationId xmlns:a16="http://schemas.microsoft.com/office/drawing/2014/main" id="{5E3EF24F-F3E3-6F48-831F-408D8829B821}"/>
                </a:ext>
              </a:extLst>
            </p:cNvPr>
            <p:cNvSpPr/>
            <p:nvPr/>
          </p:nvSpPr>
          <p:spPr>
            <a:xfrm>
              <a:off x="8370819" y="3885161"/>
              <a:ext cx="1643449" cy="947247"/>
            </a:xfrm>
            <a:prstGeom prst="rect">
              <a:avLst/>
            </a:prstGeom>
          </p:spPr>
          <p:txBody>
            <a:bodyPr wrap="square" lIns="0" tIns="0" rIns="0" bIns="0" anchor="ctr">
              <a:spAutoFit/>
            </a:bodyPr>
            <a:lstStyle/>
            <a:p>
              <a:pPr lvl="0" algn="ctr">
                <a:lnSpc>
                  <a:spcPct val="80000"/>
                </a:lnSpc>
              </a:pPr>
              <a:r>
                <a:rPr lang="en-US" sz="2400" b="1" dirty="0">
                  <a:solidFill>
                    <a:prstClr val="white"/>
                  </a:solidFill>
                  <a:latin typeface="Helvetica" pitchFamily="2" charset="0"/>
                </a:rPr>
                <a:t>44%</a:t>
              </a:r>
            </a:p>
            <a:p>
              <a:pPr lvl="0" algn="ctr">
                <a:lnSpc>
                  <a:spcPct val="120000"/>
                </a:lnSpc>
              </a:pPr>
              <a:r>
                <a:rPr lang="en-US" sz="1200" dirty="0">
                  <a:solidFill>
                    <a:prstClr val="white"/>
                  </a:solidFill>
                  <a:latin typeface="Helvetica" pitchFamily="2" charset="0"/>
                </a:rPr>
                <a:t>Gen </a:t>
              </a:r>
              <a:r>
                <a:rPr lang="en-US" sz="1200" dirty="0" err="1">
                  <a:solidFill>
                    <a:prstClr val="white"/>
                  </a:solidFill>
                  <a:latin typeface="Helvetica" pitchFamily="2" charset="0"/>
                </a:rPr>
                <a:t>Zers</a:t>
              </a:r>
              <a:r>
                <a:rPr lang="en-US" sz="1200" dirty="0">
                  <a:solidFill>
                    <a:prstClr val="white"/>
                  </a:solidFill>
                  <a:latin typeface="Helvetica" pitchFamily="2" charset="0"/>
                </a:rPr>
                <a:t> who say they shop exclusively in their own gender category</a:t>
              </a:r>
            </a:p>
          </p:txBody>
        </p:sp>
      </p:grpSp>
      <p:grpSp>
        <p:nvGrpSpPr>
          <p:cNvPr id="12" name="Group 11">
            <a:extLst>
              <a:ext uri="{FF2B5EF4-FFF2-40B4-BE49-F238E27FC236}">
                <a16:creationId xmlns:a16="http://schemas.microsoft.com/office/drawing/2014/main" id="{8D81DAE6-377C-6B4F-B444-CBCD16F6D5B8}"/>
              </a:ext>
            </a:extLst>
          </p:cNvPr>
          <p:cNvGrpSpPr/>
          <p:nvPr/>
        </p:nvGrpSpPr>
        <p:grpSpPr>
          <a:xfrm>
            <a:off x="1902455" y="3022096"/>
            <a:ext cx="2417817" cy="2417817"/>
            <a:chOff x="1835707" y="3429000"/>
            <a:chExt cx="2417817" cy="2417817"/>
          </a:xfrm>
          <a:solidFill>
            <a:srgbClr val="1689B6"/>
          </a:solidFill>
        </p:grpSpPr>
        <p:sp>
          <p:nvSpPr>
            <p:cNvPr id="13" name="Oval 12">
              <a:extLst>
                <a:ext uri="{FF2B5EF4-FFF2-40B4-BE49-F238E27FC236}">
                  <a16:creationId xmlns:a16="http://schemas.microsoft.com/office/drawing/2014/main" id="{CEED19DF-4A5F-9D43-9D40-E2CC9DF23F44}"/>
                </a:ext>
              </a:extLst>
            </p:cNvPr>
            <p:cNvSpPr>
              <a:spLocks noChangeAspect="1"/>
            </p:cNvSpPr>
            <p:nvPr/>
          </p:nvSpPr>
          <p:spPr>
            <a:xfrm>
              <a:off x="1835707" y="3429000"/>
              <a:ext cx="2417817" cy="241781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Helvetica Light" panose="020B0403020202020204" pitchFamily="34" charset="0"/>
              </a:endParaRPr>
            </a:p>
          </p:txBody>
        </p:sp>
        <p:sp>
          <p:nvSpPr>
            <p:cNvPr id="14" name="Rectangle 13">
              <a:extLst>
                <a:ext uri="{FF2B5EF4-FFF2-40B4-BE49-F238E27FC236}">
                  <a16:creationId xmlns:a16="http://schemas.microsoft.com/office/drawing/2014/main" id="{ED64B9E1-84AE-7743-A58D-2C6549F88C4E}"/>
                </a:ext>
              </a:extLst>
            </p:cNvPr>
            <p:cNvSpPr/>
            <p:nvPr/>
          </p:nvSpPr>
          <p:spPr>
            <a:xfrm>
              <a:off x="2105913" y="4141229"/>
              <a:ext cx="1929598" cy="947247"/>
            </a:xfrm>
            <a:prstGeom prst="rect">
              <a:avLst/>
            </a:prstGeom>
            <a:grpFill/>
          </p:spPr>
          <p:txBody>
            <a:bodyPr wrap="square" lIns="0" tIns="0" rIns="0" bIns="0" anchor="ctr">
              <a:spAutoFit/>
            </a:bodyPr>
            <a:lstStyle/>
            <a:p>
              <a:pPr lvl="0" algn="ctr">
                <a:lnSpc>
                  <a:spcPct val="80000"/>
                </a:lnSpc>
              </a:pPr>
              <a:r>
                <a:rPr lang="en-US" sz="2400" b="1" dirty="0">
                  <a:solidFill>
                    <a:prstClr val="white"/>
                  </a:solidFill>
                  <a:latin typeface="Helvetica" pitchFamily="2" charset="0"/>
                </a:rPr>
                <a:t>35%</a:t>
              </a:r>
            </a:p>
            <a:p>
              <a:pPr lvl="0" algn="ctr">
                <a:lnSpc>
                  <a:spcPct val="120000"/>
                </a:lnSpc>
              </a:pPr>
              <a:r>
                <a:rPr lang="en-US" sz="1200" dirty="0">
                  <a:solidFill>
                    <a:prstClr val="white"/>
                  </a:solidFill>
                  <a:latin typeface="Helvetica" pitchFamily="2" charset="0"/>
                </a:rPr>
                <a:t>Gen </a:t>
              </a:r>
              <a:r>
                <a:rPr lang="en-US" sz="1200" dirty="0" err="1">
                  <a:solidFill>
                    <a:prstClr val="white"/>
                  </a:solidFill>
                  <a:latin typeface="Helvetica" pitchFamily="2" charset="0"/>
                </a:rPr>
                <a:t>Zers</a:t>
              </a:r>
              <a:r>
                <a:rPr lang="en-US" sz="1200" dirty="0">
                  <a:solidFill>
                    <a:prstClr val="white"/>
                  </a:solidFill>
                  <a:latin typeface="Helvetica" pitchFamily="2" charset="0"/>
                </a:rPr>
                <a:t> who say they know someone who uses a gender-neutral pronoun</a:t>
              </a:r>
            </a:p>
          </p:txBody>
        </p:sp>
      </p:grpSp>
      <p:grpSp>
        <p:nvGrpSpPr>
          <p:cNvPr id="15" name="Group 14">
            <a:extLst>
              <a:ext uri="{FF2B5EF4-FFF2-40B4-BE49-F238E27FC236}">
                <a16:creationId xmlns:a16="http://schemas.microsoft.com/office/drawing/2014/main" id="{676F4AD6-20E2-5747-BC4F-A98B2D869D48}"/>
              </a:ext>
            </a:extLst>
          </p:cNvPr>
          <p:cNvGrpSpPr/>
          <p:nvPr/>
        </p:nvGrpSpPr>
        <p:grpSpPr>
          <a:xfrm>
            <a:off x="4945003" y="3022096"/>
            <a:ext cx="2417817" cy="2417817"/>
            <a:chOff x="4878255" y="3429000"/>
            <a:chExt cx="2417817" cy="2417817"/>
          </a:xfrm>
        </p:grpSpPr>
        <p:sp>
          <p:nvSpPr>
            <p:cNvPr id="16" name="Oval 15">
              <a:extLst>
                <a:ext uri="{FF2B5EF4-FFF2-40B4-BE49-F238E27FC236}">
                  <a16:creationId xmlns:a16="http://schemas.microsoft.com/office/drawing/2014/main" id="{1C27E73C-FADE-364F-8C9C-B5DDDDFADB81}"/>
                </a:ext>
              </a:extLst>
            </p:cNvPr>
            <p:cNvSpPr>
              <a:spLocks noChangeAspect="1"/>
            </p:cNvSpPr>
            <p:nvPr/>
          </p:nvSpPr>
          <p:spPr>
            <a:xfrm>
              <a:off x="4878255" y="3429000"/>
              <a:ext cx="2417817" cy="241781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Helvetica Light" panose="020B0403020202020204" pitchFamily="34" charset="0"/>
              </a:endParaRPr>
            </a:p>
          </p:txBody>
        </p:sp>
        <p:sp>
          <p:nvSpPr>
            <p:cNvPr id="17" name="Rectangle 16">
              <a:extLst>
                <a:ext uri="{FF2B5EF4-FFF2-40B4-BE49-F238E27FC236}">
                  <a16:creationId xmlns:a16="http://schemas.microsoft.com/office/drawing/2014/main" id="{23F00FAA-DC22-9E41-9D0E-FB094D06CF70}"/>
                </a:ext>
              </a:extLst>
            </p:cNvPr>
            <p:cNvSpPr/>
            <p:nvPr/>
          </p:nvSpPr>
          <p:spPr>
            <a:xfrm>
              <a:off x="5169273" y="4141228"/>
              <a:ext cx="1929598" cy="947247"/>
            </a:xfrm>
            <a:prstGeom prst="rect">
              <a:avLst/>
            </a:prstGeom>
          </p:spPr>
          <p:txBody>
            <a:bodyPr wrap="square" lIns="0" tIns="0" rIns="0" bIns="0" anchor="ctr">
              <a:spAutoFit/>
            </a:bodyPr>
            <a:lstStyle/>
            <a:p>
              <a:pPr algn="ctr">
                <a:lnSpc>
                  <a:spcPct val="80000"/>
                </a:lnSpc>
              </a:pPr>
              <a:r>
                <a:rPr lang="en-US" sz="2400" b="1" dirty="0">
                  <a:solidFill>
                    <a:schemeClr val="bg1"/>
                  </a:solidFill>
                  <a:latin typeface="Helvetica" pitchFamily="2" charset="0"/>
                </a:rPr>
                <a:t>59% </a:t>
              </a:r>
            </a:p>
            <a:p>
              <a:pPr algn="ctr">
                <a:lnSpc>
                  <a:spcPct val="120000"/>
                </a:lnSpc>
              </a:pPr>
              <a:r>
                <a:rPr lang="en-US" sz="1200" dirty="0">
                  <a:solidFill>
                    <a:schemeClr val="bg1"/>
                  </a:solidFill>
                  <a:latin typeface="Helvetica" pitchFamily="2" charset="0"/>
                </a:rPr>
                <a:t>Gen </a:t>
              </a:r>
              <a:r>
                <a:rPr lang="en-US" sz="1200" dirty="0" err="1">
                  <a:solidFill>
                    <a:schemeClr val="bg1"/>
                  </a:solidFill>
                  <a:latin typeface="Helvetica" pitchFamily="2" charset="0"/>
                </a:rPr>
                <a:t>Zers</a:t>
              </a:r>
              <a:r>
                <a:rPr lang="en-US" sz="1200" dirty="0">
                  <a:solidFill>
                    <a:schemeClr val="bg1"/>
                  </a:solidFill>
                  <a:latin typeface="Helvetica" pitchFamily="2" charset="0"/>
                </a:rPr>
                <a:t> who say online forms should include options besides “man” or “woman”</a:t>
              </a:r>
            </a:p>
          </p:txBody>
        </p:sp>
      </p:grpSp>
    </p:spTree>
    <p:extLst>
      <p:ext uri="{BB962C8B-B14F-4D97-AF65-F5344CB8AC3E}">
        <p14:creationId xmlns:p14="http://schemas.microsoft.com/office/powerpoint/2010/main" val="3646421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2" y="1665222"/>
            <a:ext cx="9784080" cy="1091774"/>
          </a:xfrm>
          <a:prstGeom prst="rect">
            <a:avLst/>
          </a:prstGeom>
        </p:spPr>
        <p:txBody>
          <a:bodyPr wrap="square" lIns="0" tIns="0" rIns="0" bIns="0">
            <a:spAutoFit/>
          </a:bodyPr>
          <a:lstStyle/>
          <a:p>
            <a:pPr>
              <a:lnSpc>
                <a:spcPct val="120000"/>
              </a:lnSpc>
              <a:spcAft>
                <a:spcPts val="1700"/>
              </a:spcAft>
            </a:pPr>
            <a:r>
              <a:rPr lang="en-US" sz="1500" dirty="0">
                <a:latin typeface="Helvetica" pitchFamily="2" charset="0"/>
              </a:rPr>
              <a:t>Girls and young women are also challenging mainstream beauty standards. In Piper Sandler’s 2019 poll, 20% </a:t>
            </a:r>
            <a:br>
              <a:rPr lang="en-US" sz="1500" dirty="0">
                <a:latin typeface="Helvetica" pitchFamily="2" charset="0"/>
              </a:rPr>
            </a:br>
            <a:r>
              <a:rPr lang="en-US" sz="1500" dirty="0">
                <a:latin typeface="Helvetica" pitchFamily="2" charset="0"/>
              </a:rPr>
              <a:t>of female teens said that they never wear makeup, compared to just 12% two years ago. Meanwhile, the boom in body-positive accounts on social media, popular with Gen </a:t>
            </a:r>
            <a:r>
              <a:rPr lang="en-US" sz="1500" dirty="0" err="1">
                <a:latin typeface="Helvetica" pitchFamily="2" charset="0"/>
              </a:rPr>
              <a:t>Zers</a:t>
            </a:r>
            <a:r>
              <a:rPr lang="en-US" sz="1500" dirty="0">
                <a:latin typeface="Helvetica" pitchFamily="2" charset="0"/>
              </a:rPr>
              <a:t>, promote a more inclusive idea of beauty that goes far beyond the white, thin models of yore.”</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a:latin typeface="Helvetica" pitchFamily="2" charset="0"/>
              </a:rPr>
              <a:t>The body positive boom</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8</a:t>
            </a:fld>
            <a:endParaRPr lang="en-US" sz="800" dirty="0">
              <a:solidFill>
                <a:srgbClr val="D1D3D9"/>
              </a:solidFill>
              <a:latin typeface="Helvetica" pitchFamily="2" charset="0"/>
            </a:endParaRPr>
          </a:p>
        </p:txBody>
      </p:sp>
      <p:sp>
        <p:nvSpPr>
          <p:cNvPr id="11" name="Rectangle 10">
            <a:extLst>
              <a:ext uri="{FF2B5EF4-FFF2-40B4-BE49-F238E27FC236}">
                <a16:creationId xmlns:a16="http://schemas.microsoft.com/office/drawing/2014/main" id="{66A637C0-4B24-174E-9558-D20751E0827E}"/>
              </a:ext>
            </a:extLst>
          </p:cNvPr>
          <p:cNvSpPr/>
          <p:nvPr/>
        </p:nvSpPr>
        <p:spPr>
          <a:xfrm>
            <a:off x="9876609" y="4207949"/>
            <a:ext cx="1892732" cy="173830"/>
          </a:xfrm>
          <a:prstGeom prst="rect">
            <a:avLst/>
          </a:prstGeom>
        </p:spPr>
        <p:txBody>
          <a:bodyPr wrap="square" lIns="0" tIns="0" rIns="0" bIns="0">
            <a:spAutoFit/>
          </a:bodyPr>
          <a:lstStyle/>
          <a:p>
            <a:pPr algn="ctr">
              <a:lnSpc>
                <a:spcPct val="120000"/>
              </a:lnSpc>
              <a:spcAft>
                <a:spcPts val="1700"/>
              </a:spcAft>
            </a:pPr>
            <a:r>
              <a:rPr lang="en-US" sz="1000" dirty="0">
                <a:solidFill>
                  <a:srgbClr val="6F8D75"/>
                </a:solidFill>
                <a:latin typeface="Helvetica" pitchFamily="2" charset="0"/>
              </a:rPr>
              <a:t>.</a:t>
            </a:r>
          </a:p>
        </p:txBody>
      </p:sp>
      <p:sp>
        <p:nvSpPr>
          <p:cNvPr id="10" name="Rectangle 9">
            <a:extLst>
              <a:ext uri="{FF2B5EF4-FFF2-40B4-BE49-F238E27FC236}">
                <a16:creationId xmlns:a16="http://schemas.microsoft.com/office/drawing/2014/main" id="{EC233E5E-C76D-C147-88C0-EE9EAFA4C9DE}"/>
              </a:ext>
            </a:extLst>
          </p:cNvPr>
          <p:cNvSpPr/>
          <p:nvPr/>
        </p:nvSpPr>
        <p:spPr>
          <a:xfrm>
            <a:off x="1183812" y="3648523"/>
            <a:ext cx="9517256" cy="1015663"/>
          </a:xfrm>
          <a:prstGeom prst="rect">
            <a:avLst/>
          </a:prstGeom>
          <a:noFill/>
        </p:spPr>
        <p:txBody>
          <a:bodyPr wrap="square">
            <a:spAutoFit/>
          </a:bodyPr>
          <a:lstStyle/>
          <a:p>
            <a:r>
              <a:rPr lang="en-US" sz="2000" dirty="0">
                <a:latin typeface="Helvetica" pitchFamily="2" charset="0"/>
              </a:rPr>
              <a:t>People are just becoming more comfortable in their own skin and not having </a:t>
            </a:r>
            <a:br>
              <a:rPr lang="en-US" sz="2000" dirty="0">
                <a:latin typeface="Helvetica" pitchFamily="2" charset="0"/>
              </a:rPr>
            </a:br>
            <a:r>
              <a:rPr lang="en-US" sz="2000" dirty="0">
                <a:latin typeface="Helvetica" pitchFamily="2" charset="0"/>
              </a:rPr>
              <a:t>to cover something up. The beauty world is moving toward inclusivity. It’s not about covering up your acne, it’s about treating it.</a:t>
            </a:r>
          </a:p>
        </p:txBody>
      </p:sp>
      <p:pic>
        <p:nvPicPr>
          <p:cNvPr id="12" name="Picture 11">
            <a:extLst>
              <a:ext uri="{FF2B5EF4-FFF2-40B4-BE49-F238E27FC236}">
                <a16:creationId xmlns:a16="http://schemas.microsoft.com/office/drawing/2014/main" id="{361A4E6E-5F18-E942-BC7D-616388294594}"/>
              </a:ext>
            </a:extLst>
          </p:cNvPr>
          <p:cNvPicPr>
            <a:picLocks noChangeAspect="1"/>
          </p:cNvPicPr>
          <p:nvPr/>
        </p:nvPicPr>
        <p:blipFill>
          <a:blip r:embed="rId3">
            <a:alphaModFix amt="20000"/>
          </a:blip>
          <a:stretch>
            <a:fillRect/>
          </a:stretch>
        </p:blipFill>
        <p:spPr>
          <a:xfrm>
            <a:off x="1083453" y="3423424"/>
            <a:ext cx="589232" cy="450199"/>
          </a:xfrm>
          <a:prstGeom prst="rect">
            <a:avLst/>
          </a:prstGeom>
        </p:spPr>
      </p:pic>
      <p:sp>
        <p:nvSpPr>
          <p:cNvPr id="13" name="Rectangle 12">
            <a:extLst>
              <a:ext uri="{FF2B5EF4-FFF2-40B4-BE49-F238E27FC236}">
                <a16:creationId xmlns:a16="http://schemas.microsoft.com/office/drawing/2014/main" id="{E60DB51A-71D7-224A-BE96-C6ED8512B2D5}"/>
              </a:ext>
            </a:extLst>
          </p:cNvPr>
          <p:cNvSpPr/>
          <p:nvPr/>
        </p:nvSpPr>
        <p:spPr>
          <a:xfrm>
            <a:off x="1261872" y="4664186"/>
            <a:ext cx="6454889" cy="312714"/>
          </a:xfrm>
          <a:prstGeom prst="rect">
            <a:avLst/>
          </a:prstGeom>
        </p:spPr>
        <p:txBody>
          <a:bodyPr wrap="square" lIns="0" tIns="0" rIns="0" bIns="0">
            <a:spAutoFit/>
          </a:bodyPr>
          <a:lstStyle/>
          <a:p>
            <a:pPr>
              <a:lnSpc>
                <a:spcPct val="150000"/>
              </a:lnSpc>
            </a:pPr>
            <a:r>
              <a:rPr lang="en-US" sz="1500" b="1" dirty="0" err="1">
                <a:solidFill>
                  <a:srgbClr val="FF8CB5"/>
                </a:solidFill>
                <a:latin typeface="Helvetica" pitchFamily="2" charset="0"/>
              </a:rPr>
              <a:t>Erinn</a:t>
            </a:r>
            <a:r>
              <a:rPr lang="en-US" sz="1500" b="1" dirty="0">
                <a:solidFill>
                  <a:srgbClr val="FF8CB5"/>
                </a:solidFill>
                <a:latin typeface="Helvetica" pitchFamily="2" charset="0"/>
              </a:rPr>
              <a:t> Murphy, </a:t>
            </a:r>
            <a:r>
              <a:rPr lang="en-US" sz="1500" dirty="0">
                <a:solidFill>
                  <a:schemeClr val="bg2">
                    <a:lumMod val="25000"/>
                  </a:schemeClr>
                </a:solidFill>
                <a:latin typeface="Helvetica" pitchFamily="2" charset="0"/>
              </a:rPr>
              <a:t>Piper Sandler managing director and senior research analyst</a:t>
            </a:r>
            <a:endParaRPr lang="en-US" sz="1500" dirty="0">
              <a:solidFill>
                <a:srgbClr val="FF8CB5"/>
              </a:solidFill>
              <a:latin typeface="Helvetica" pitchFamily="2" charset="0"/>
            </a:endParaRPr>
          </a:p>
        </p:txBody>
      </p:sp>
    </p:spTree>
    <p:extLst>
      <p:ext uri="{BB962C8B-B14F-4D97-AF65-F5344CB8AC3E}">
        <p14:creationId xmlns:p14="http://schemas.microsoft.com/office/powerpoint/2010/main" val="957913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2" y="1665222"/>
            <a:ext cx="9784080" cy="1091774"/>
          </a:xfrm>
          <a:prstGeom prst="rect">
            <a:avLst/>
          </a:prstGeom>
        </p:spPr>
        <p:txBody>
          <a:bodyPr wrap="square" lIns="0" tIns="0" rIns="0" bIns="0">
            <a:spAutoFit/>
          </a:bodyPr>
          <a:lstStyle/>
          <a:p>
            <a:pPr>
              <a:lnSpc>
                <a:spcPct val="120000"/>
              </a:lnSpc>
              <a:spcAft>
                <a:spcPts val="1700"/>
              </a:spcAft>
            </a:pPr>
            <a:r>
              <a:rPr lang="en-US" sz="1500" dirty="0">
                <a:latin typeface="Helvetica" pitchFamily="2" charset="0"/>
              </a:rPr>
              <a:t>Instagram still has plenty of sway –– but for many young people, </a:t>
            </a:r>
            <a:r>
              <a:rPr lang="en-US" sz="1500" dirty="0" err="1">
                <a:latin typeface="Helvetica" pitchFamily="2" charset="0"/>
              </a:rPr>
              <a:t>TikTok</a:t>
            </a:r>
            <a:r>
              <a:rPr lang="en-US" sz="1500" dirty="0">
                <a:latin typeface="Helvetica" pitchFamily="2" charset="0"/>
              </a:rPr>
              <a:t> is where the real social-media action is at. </a:t>
            </a:r>
            <a:r>
              <a:rPr lang="en-US" sz="1500" dirty="0" err="1">
                <a:latin typeface="Helvetica" pitchFamily="2" charset="0"/>
              </a:rPr>
              <a:t>TikTok</a:t>
            </a:r>
            <a:r>
              <a:rPr lang="en-US" sz="1500" dirty="0">
                <a:latin typeface="Helvetica" pitchFamily="2" charset="0"/>
              </a:rPr>
              <a:t> boasts more than </a:t>
            </a:r>
            <a:r>
              <a:rPr lang="en-US" sz="1500" dirty="0">
                <a:latin typeface="Helvetica" pitchFamily="2" charset="0"/>
                <a:hlinkClick r:id="rId3"/>
              </a:rPr>
              <a:t>800 million monthly active users</a:t>
            </a:r>
            <a:r>
              <a:rPr lang="en-US" sz="1500" dirty="0">
                <a:latin typeface="Helvetica" pitchFamily="2" charset="0"/>
              </a:rPr>
              <a:t> worldwide as of October 2019, </a:t>
            </a:r>
            <a:r>
              <a:rPr lang="en-US" sz="1500" dirty="0">
                <a:latin typeface="Helvetica" pitchFamily="2" charset="0"/>
                <a:hlinkClick r:id="rId4"/>
              </a:rPr>
              <a:t>41% </a:t>
            </a:r>
            <a:r>
              <a:rPr lang="en-US" sz="1500" dirty="0">
                <a:latin typeface="Helvetica" pitchFamily="2" charset="0"/>
              </a:rPr>
              <a:t>of whom are between the ages of 16 and 24. The site’s emphasis on cleverness and brevity in the form of 15-second video clips makes it perfectly suited to Gen Z’s short digital attention spans. </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err="1">
                <a:latin typeface="Helvetica" pitchFamily="2" charset="0"/>
              </a:rPr>
              <a:t>TikTok</a:t>
            </a:r>
            <a:r>
              <a:rPr lang="en-US" sz="2000" b="1" dirty="0">
                <a:latin typeface="Helvetica" pitchFamily="2" charset="0"/>
              </a:rPr>
              <a:t> for the win</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9</a:t>
            </a:fld>
            <a:endParaRPr lang="en-US" sz="800" dirty="0">
              <a:solidFill>
                <a:srgbClr val="D1D3D9"/>
              </a:solidFill>
              <a:latin typeface="Helvetica" pitchFamily="2" charset="0"/>
            </a:endParaRPr>
          </a:p>
        </p:txBody>
      </p:sp>
      <p:pic>
        <p:nvPicPr>
          <p:cNvPr id="9" name="Picture 8">
            <a:extLst>
              <a:ext uri="{FF2B5EF4-FFF2-40B4-BE49-F238E27FC236}">
                <a16:creationId xmlns:a16="http://schemas.microsoft.com/office/drawing/2014/main" id="{03D1AFBD-8317-894B-8B43-B8FC3072B1F5}"/>
              </a:ext>
            </a:extLst>
          </p:cNvPr>
          <p:cNvPicPr>
            <a:picLocks/>
          </p:cNvPicPr>
          <p:nvPr/>
        </p:nvPicPr>
        <p:blipFill rotWithShape="1">
          <a:blip r:embed="rId5">
            <a:alphaModFix amt="20000"/>
          </a:blip>
          <a:srcRect/>
          <a:stretch/>
        </p:blipFill>
        <p:spPr>
          <a:xfrm>
            <a:off x="1261872" y="3198623"/>
            <a:ext cx="3277520" cy="3264914"/>
          </a:xfrm>
          <a:prstGeom prst="ellipse">
            <a:avLst/>
          </a:prstGeom>
          <a:solidFill>
            <a:srgbClr val="282826">
              <a:alpha val="0"/>
            </a:srgbClr>
          </a:solidFill>
        </p:spPr>
      </p:pic>
      <p:sp>
        <p:nvSpPr>
          <p:cNvPr id="5" name="Rectangle 4">
            <a:extLst>
              <a:ext uri="{FF2B5EF4-FFF2-40B4-BE49-F238E27FC236}">
                <a16:creationId xmlns:a16="http://schemas.microsoft.com/office/drawing/2014/main" id="{6DB4AF67-99B8-D547-BC0B-4CA96361C12E}"/>
              </a:ext>
            </a:extLst>
          </p:cNvPr>
          <p:cNvSpPr/>
          <p:nvPr/>
        </p:nvSpPr>
        <p:spPr>
          <a:xfrm>
            <a:off x="1648578" y="4213525"/>
            <a:ext cx="2564199" cy="1384995"/>
          </a:xfrm>
          <a:prstGeom prst="rect">
            <a:avLst/>
          </a:prstGeom>
        </p:spPr>
        <p:txBody>
          <a:bodyPr wrap="square">
            <a:spAutoFit/>
          </a:bodyPr>
          <a:lstStyle/>
          <a:p>
            <a:pPr algn="ctr"/>
            <a:r>
              <a:rPr lang="en-US" sz="1200" dirty="0">
                <a:solidFill>
                  <a:srgbClr val="000000"/>
                </a:solidFill>
                <a:latin typeface="Helvetica" pitchFamily="2" charset="0"/>
              </a:rPr>
              <a:t>Eitan </a:t>
            </a:r>
            <a:r>
              <a:rPr lang="en-US" sz="1200" dirty="0" err="1">
                <a:solidFill>
                  <a:srgbClr val="000000"/>
                </a:solidFill>
                <a:latin typeface="Helvetica" pitchFamily="2" charset="0"/>
              </a:rPr>
              <a:t>Bernath</a:t>
            </a:r>
            <a:r>
              <a:rPr lang="en-US" sz="1200" dirty="0">
                <a:solidFill>
                  <a:srgbClr val="000000"/>
                </a:solidFill>
                <a:latin typeface="Helvetica" pitchFamily="2" charset="0"/>
              </a:rPr>
              <a:t>, a 18-year-old chef and former Chopped competitor, shares recipes and cooking videos on </a:t>
            </a:r>
            <a:r>
              <a:rPr lang="en-US" sz="1200" dirty="0" err="1">
                <a:solidFill>
                  <a:srgbClr val="000000"/>
                </a:solidFill>
                <a:latin typeface="Helvetica" pitchFamily="2" charset="0"/>
              </a:rPr>
              <a:t>TikTok</a:t>
            </a:r>
            <a:r>
              <a:rPr lang="en-US" sz="1200" dirty="0">
                <a:solidFill>
                  <a:srgbClr val="000000"/>
                </a:solidFill>
                <a:latin typeface="Helvetica" pitchFamily="2" charset="0"/>
              </a:rPr>
              <a:t> and Instagram. </a:t>
            </a:r>
            <a:br>
              <a:rPr lang="en-US" sz="1200" dirty="0">
                <a:solidFill>
                  <a:srgbClr val="000000"/>
                </a:solidFill>
                <a:latin typeface="Helvetica" pitchFamily="2" charset="0"/>
              </a:rPr>
            </a:br>
            <a:r>
              <a:rPr lang="en-US" sz="1200" dirty="0">
                <a:solidFill>
                  <a:srgbClr val="000000"/>
                </a:solidFill>
                <a:latin typeface="Helvetica" pitchFamily="2" charset="0"/>
              </a:rPr>
              <a:t>He attributes his success on </a:t>
            </a:r>
            <a:r>
              <a:rPr lang="en-US" sz="1200" dirty="0" err="1">
                <a:solidFill>
                  <a:srgbClr val="000000"/>
                </a:solidFill>
                <a:latin typeface="Helvetica" pitchFamily="2" charset="0"/>
              </a:rPr>
              <a:t>TikTok</a:t>
            </a:r>
            <a:r>
              <a:rPr lang="en-US" sz="1200" dirty="0">
                <a:solidFill>
                  <a:srgbClr val="000000"/>
                </a:solidFill>
                <a:latin typeface="Helvetica" pitchFamily="2" charset="0"/>
              </a:rPr>
              <a:t> to a strategy that stops people from scrolling past his videos.</a:t>
            </a:r>
            <a:endParaRPr lang="en-US" sz="1200" dirty="0">
              <a:latin typeface="Helvetica" pitchFamily="2" charset="0"/>
            </a:endParaRPr>
          </a:p>
        </p:txBody>
      </p:sp>
      <p:sp>
        <p:nvSpPr>
          <p:cNvPr id="12" name="Rectangle 11">
            <a:extLst>
              <a:ext uri="{FF2B5EF4-FFF2-40B4-BE49-F238E27FC236}">
                <a16:creationId xmlns:a16="http://schemas.microsoft.com/office/drawing/2014/main" id="{AD71E827-10AC-C74A-845A-03092F99F2AC}"/>
              </a:ext>
            </a:extLst>
          </p:cNvPr>
          <p:cNvSpPr/>
          <p:nvPr/>
        </p:nvSpPr>
        <p:spPr>
          <a:xfrm>
            <a:off x="5314452" y="4438624"/>
            <a:ext cx="5731500" cy="707886"/>
          </a:xfrm>
          <a:prstGeom prst="rect">
            <a:avLst/>
          </a:prstGeom>
          <a:noFill/>
        </p:spPr>
        <p:txBody>
          <a:bodyPr wrap="square">
            <a:spAutoFit/>
          </a:bodyPr>
          <a:lstStyle/>
          <a:p>
            <a:r>
              <a:rPr lang="en-US" sz="2000" dirty="0">
                <a:latin typeface="Helvetica" pitchFamily="2" charset="0"/>
              </a:rPr>
              <a:t>I try to do something in the first five seconds that grabs the audience’s attention.”</a:t>
            </a:r>
          </a:p>
        </p:txBody>
      </p:sp>
      <p:pic>
        <p:nvPicPr>
          <p:cNvPr id="13" name="Picture 12">
            <a:extLst>
              <a:ext uri="{FF2B5EF4-FFF2-40B4-BE49-F238E27FC236}">
                <a16:creationId xmlns:a16="http://schemas.microsoft.com/office/drawing/2014/main" id="{C15D33BC-D632-8144-82F2-FB4568509B9F}"/>
              </a:ext>
            </a:extLst>
          </p:cNvPr>
          <p:cNvPicPr>
            <a:picLocks noChangeAspect="1"/>
          </p:cNvPicPr>
          <p:nvPr/>
        </p:nvPicPr>
        <p:blipFill>
          <a:blip r:embed="rId6">
            <a:alphaModFix amt="20000"/>
          </a:blip>
          <a:stretch>
            <a:fillRect/>
          </a:stretch>
        </p:blipFill>
        <p:spPr>
          <a:xfrm>
            <a:off x="5276790" y="4213525"/>
            <a:ext cx="589232" cy="450199"/>
          </a:xfrm>
          <a:prstGeom prst="rect">
            <a:avLst/>
          </a:prstGeom>
        </p:spPr>
      </p:pic>
      <p:sp>
        <p:nvSpPr>
          <p:cNvPr id="14" name="Rectangle 13">
            <a:extLst>
              <a:ext uri="{FF2B5EF4-FFF2-40B4-BE49-F238E27FC236}">
                <a16:creationId xmlns:a16="http://schemas.microsoft.com/office/drawing/2014/main" id="{58C5A68C-48C1-5142-B7C3-C3A133FFE4ED}"/>
              </a:ext>
            </a:extLst>
          </p:cNvPr>
          <p:cNvSpPr/>
          <p:nvPr/>
        </p:nvSpPr>
        <p:spPr>
          <a:xfrm>
            <a:off x="5390129" y="5146510"/>
            <a:ext cx="5655824" cy="312778"/>
          </a:xfrm>
          <a:prstGeom prst="rect">
            <a:avLst/>
          </a:prstGeom>
        </p:spPr>
        <p:txBody>
          <a:bodyPr wrap="square" lIns="0" tIns="0" rIns="0" bIns="0">
            <a:spAutoFit/>
          </a:bodyPr>
          <a:lstStyle/>
          <a:p>
            <a:pPr>
              <a:lnSpc>
                <a:spcPct val="150000"/>
              </a:lnSpc>
            </a:pPr>
            <a:r>
              <a:rPr lang="en-US" sz="1500" b="1" dirty="0">
                <a:solidFill>
                  <a:srgbClr val="FF8CB5"/>
                </a:solidFill>
                <a:latin typeface="Helvetica" pitchFamily="2" charset="0"/>
              </a:rPr>
              <a:t>Eitan </a:t>
            </a:r>
            <a:r>
              <a:rPr lang="en-US" sz="1500" b="1" dirty="0" err="1">
                <a:solidFill>
                  <a:srgbClr val="FF8CB5"/>
                </a:solidFill>
                <a:latin typeface="Helvetica" pitchFamily="2" charset="0"/>
              </a:rPr>
              <a:t>Bernath</a:t>
            </a:r>
            <a:endParaRPr lang="en-US" sz="1500" dirty="0">
              <a:solidFill>
                <a:srgbClr val="FF8CB5"/>
              </a:solidFill>
              <a:latin typeface="Helvetica" pitchFamily="2" charset="0"/>
            </a:endParaRPr>
          </a:p>
        </p:txBody>
      </p:sp>
    </p:spTree>
    <p:extLst>
      <p:ext uri="{BB962C8B-B14F-4D97-AF65-F5344CB8AC3E}">
        <p14:creationId xmlns:p14="http://schemas.microsoft.com/office/powerpoint/2010/main" val="3265947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2" y="1665222"/>
            <a:ext cx="9784080" cy="1368773"/>
          </a:xfrm>
          <a:prstGeom prst="rect">
            <a:avLst/>
          </a:prstGeom>
        </p:spPr>
        <p:txBody>
          <a:bodyPr wrap="square" lIns="0" tIns="0" rIns="0" bIns="0">
            <a:spAutoFit/>
          </a:bodyPr>
          <a:lstStyle/>
          <a:p>
            <a:pPr>
              <a:lnSpc>
                <a:spcPct val="120000"/>
              </a:lnSpc>
              <a:spcAft>
                <a:spcPts val="1700"/>
              </a:spcAft>
            </a:pPr>
            <a:r>
              <a:rPr lang="en-US" sz="1500" dirty="0">
                <a:latin typeface="Helvetica" pitchFamily="2" charset="0"/>
              </a:rPr>
              <a:t>The coronavirus pandemic will be a watershed moment in the lives of Gen Z.  A few possible effects, based on historical precedent and psychological evidence? This already-thrifty generation could become even more wary of spending if the recession drags on. Young people witnessing governments scramble to put together relief packages may be newly radicalized in the fight for stronger social safety nets. And Gen </a:t>
            </a:r>
            <a:r>
              <a:rPr lang="en-US" sz="1500" dirty="0" err="1">
                <a:latin typeface="Helvetica" pitchFamily="2" charset="0"/>
              </a:rPr>
              <a:t>Zers</a:t>
            </a:r>
            <a:r>
              <a:rPr lang="en-US" sz="1500" dirty="0">
                <a:latin typeface="Helvetica" pitchFamily="2" charset="0"/>
              </a:rPr>
              <a:t> in countries that fail to fight effectively may experience long-lasting dips in social trust. </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a:latin typeface="Helvetica" pitchFamily="2" charset="0"/>
              </a:rPr>
              <a:t>The coronavirus pandemic</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10</a:t>
            </a:fld>
            <a:endParaRPr lang="en-US" sz="800" dirty="0">
              <a:solidFill>
                <a:srgbClr val="D1D3D9"/>
              </a:solidFill>
              <a:latin typeface="Helvetica" pitchFamily="2" charset="0"/>
            </a:endParaRPr>
          </a:p>
        </p:txBody>
      </p:sp>
      <p:sp>
        <p:nvSpPr>
          <p:cNvPr id="11" name="Rectangle 10">
            <a:extLst>
              <a:ext uri="{FF2B5EF4-FFF2-40B4-BE49-F238E27FC236}">
                <a16:creationId xmlns:a16="http://schemas.microsoft.com/office/drawing/2014/main" id="{66A637C0-4B24-174E-9558-D20751E0827E}"/>
              </a:ext>
            </a:extLst>
          </p:cNvPr>
          <p:cNvSpPr/>
          <p:nvPr/>
        </p:nvSpPr>
        <p:spPr>
          <a:xfrm>
            <a:off x="9876609" y="4207949"/>
            <a:ext cx="1892732" cy="173830"/>
          </a:xfrm>
          <a:prstGeom prst="rect">
            <a:avLst/>
          </a:prstGeom>
        </p:spPr>
        <p:txBody>
          <a:bodyPr wrap="square" lIns="0" tIns="0" rIns="0" bIns="0">
            <a:spAutoFit/>
          </a:bodyPr>
          <a:lstStyle/>
          <a:p>
            <a:pPr algn="ctr">
              <a:lnSpc>
                <a:spcPct val="120000"/>
              </a:lnSpc>
              <a:spcAft>
                <a:spcPts val="1700"/>
              </a:spcAft>
            </a:pPr>
            <a:r>
              <a:rPr lang="en-US" sz="1000" dirty="0">
                <a:solidFill>
                  <a:srgbClr val="6F8D75"/>
                </a:solidFill>
                <a:latin typeface="Helvetica" pitchFamily="2" charset="0"/>
              </a:rPr>
              <a:t>.</a:t>
            </a:r>
          </a:p>
        </p:txBody>
      </p:sp>
      <p:grpSp>
        <p:nvGrpSpPr>
          <p:cNvPr id="7" name="Group 6">
            <a:extLst>
              <a:ext uri="{FF2B5EF4-FFF2-40B4-BE49-F238E27FC236}">
                <a16:creationId xmlns:a16="http://schemas.microsoft.com/office/drawing/2014/main" id="{7B5661F3-D371-2B4F-B17D-EE09215B9937}"/>
              </a:ext>
            </a:extLst>
          </p:cNvPr>
          <p:cNvGrpSpPr/>
          <p:nvPr/>
        </p:nvGrpSpPr>
        <p:grpSpPr>
          <a:xfrm>
            <a:off x="7987551" y="3250696"/>
            <a:ext cx="2417817" cy="2417817"/>
            <a:chOff x="7928217" y="3172934"/>
            <a:chExt cx="2417817" cy="2417817"/>
          </a:xfrm>
        </p:grpSpPr>
        <p:sp>
          <p:nvSpPr>
            <p:cNvPr id="9" name="Oval 8">
              <a:extLst>
                <a:ext uri="{FF2B5EF4-FFF2-40B4-BE49-F238E27FC236}">
                  <a16:creationId xmlns:a16="http://schemas.microsoft.com/office/drawing/2014/main" id="{7374D8CB-F617-4747-AA13-2538967F6875}"/>
                </a:ext>
              </a:extLst>
            </p:cNvPr>
            <p:cNvSpPr>
              <a:spLocks noChangeAspect="1"/>
            </p:cNvSpPr>
            <p:nvPr/>
          </p:nvSpPr>
          <p:spPr>
            <a:xfrm>
              <a:off x="7928217" y="3172934"/>
              <a:ext cx="2417817" cy="2417817"/>
            </a:xfrm>
            <a:prstGeom prst="ellipse">
              <a:avLst/>
            </a:prstGeom>
            <a:solidFill>
              <a:srgbClr val="FF8CB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Helvetica Light" panose="020B0403020202020204" pitchFamily="34" charset="0"/>
              </a:endParaRPr>
            </a:p>
          </p:txBody>
        </p:sp>
        <p:sp>
          <p:nvSpPr>
            <p:cNvPr id="10" name="Rectangle 9">
              <a:extLst>
                <a:ext uri="{FF2B5EF4-FFF2-40B4-BE49-F238E27FC236}">
                  <a16:creationId xmlns:a16="http://schemas.microsoft.com/office/drawing/2014/main" id="{D959C323-0705-ED42-881D-F448CD3436D6}"/>
                </a:ext>
              </a:extLst>
            </p:cNvPr>
            <p:cNvSpPr/>
            <p:nvPr/>
          </p:nvSpPr>
          <p:spPr>
            <a:xfrm>
              <a:off x="8318550" y="3719594"/>
              <a:ext cx="1643449" cy="1168846"/>
            </a:xfrm>
            <a:prstGeom prst="rect">
              <a:avLst/>
            </a:prstGeom>
          </p:spPr>
          <p:txBody>
            <a:bodyPr wrap="square" lIns="0" tIns="0" rIns="0" bIns="0" anchor="ctr">
              <a:spAutoFit/>
            </a:bodyPr>
            <a:lstStyle/>
            <a:p>
              <a:pPr lvl="0" algn="ctr">
                <a:lnSpc>
                  <a:spcPct val="80000"/>
                </a:lnSpc>
              </a:pPr>
              <a:r>
                <a:rPr lang="en-US" sz="2400" b="1" dirty="0">
                  <a:solidFill>
                    <a:prstClr val="white"/>
                  </a:solidFill>
                  <a:latin typeface="Helvetica" pitchFamily="2" charset="0"/>
                </a:rPr>
                <a:t>2</a:t>
              </a:r>
            </a:p>
            <a:p>
              <a:pPr lvl="0" algn="ctr">
                <a:lnSpc>
                  <a:spcPct val="120000"/>
                </a:lnSpc>
              </a:pPr>
              <a:r>
                <a:rPr lang="en-US" sz="1200" dirty="0">
                  <a:solidFill>
                    <a:prstClr val="white"/>
                  </a:solidFill>
                  <a:latin typeface="Helvetica" pitchFamily="2" charset="0"/>
                </a:rPr>
                <a:t>Coronavirus is the second-most important issue to teens, after </a:t>
              </a:r>
              <a:br>
                <a:rPr lang="en-US" sz="1200" dirty="0">
                  <a:solidFill>
                    <a:prstClr val="white"/>
                  </a:solidFill>
                  <a:latin typeface="Helvetica" pitchFamily="2" charset="0"/>
                </a:rPr>
              </a:br>
              <a:r>
                <a:rPr lang="en-US" sz="1200" dirty="0">
                  <a:solidFill>
                    <a:prstClr val="white"/>
                  </a:solidFill>
                  <a:latin typeface="Helvetica" pitchFamily="2" charset="0"/>
                </a:rPr>
                <a:t>the environment</a:t>
              </a:r>
            </a:p>
          </p:txBody>
        </p:sp>
      </p:grpSp>
      <p:grpSp>
        <p:nvGrpSpPr>
          <p:cNvPr id="12" name="Group 11">
            <a:extLst>
              <a:ext uri="{FF2B5EF4-FFF2-40B4-BE49-F238E27FC236}">
                <a16:creationId xmlns:a16="http://schemas.microsoft.com/office/drawing/2014/main" id="{C4C24556-0572-874D-9CE9-01EC00E85D09}"/>
              </a:ext>
            </a:extLst>
          </p:cNvPr>
          <p:cNvGrpSpPr/>
          <p:nvPr/>
        </p:nvGrpSpPr>
        <p:grpSpPr>
          <a:xfrm>
            <a:off x="1902455" y="3250696"/>
            <a:ext cx="2417817" cy="2417817"/>
            <a:chOff x="1835707" y="3429000"/>
            <a:chExt cx="2417817" cy="2417817"/>
          </a:xfrm>
          <a:solidFill>
            <a:srgbClr val="1689B6"/>
          </a:solidFill>
        </p:grpSpPr>
        <p:sp>
          <p:nvSpPr>
            <p:cNvPr id="13" name="Oval 12">
              <a:extLst>
                <a:ext uri="{FF2B5EF4-FFF2-40B4-BE49-F238E27FC236}">
                  <a16:creationId xmlns:a16="http://schemas.microsoft.com/office/drawing/2014/main" id="{6E27D9E7-E0E4-3842-8514-56312998158B}"/>
                </a:ext>
              </a:extLst>
            </p:cNvPr>
            <p:cNvSpPr>
              <a:spLocks noChangeAspect="1"/>
            </p:cNvSpPr>
            <p:nvPr/>
          </p:nvSpPr>
          <p:spPr>
            <a:xfrm>
              <a:off x="1835707" y="3429000"/>
              <a:ext cx="2417817" cy="241781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Helvetica Light" panose="020B0403020202020204" pitchFamily="34" charset="0"/>
              </a:endParaRPr>
            </a:p>
          </p:txBody>
        </p:sp>
        <p:sp>
          <p:nvSpPr>
            <p:cNvPr id="14" name="Rectangle 13">
              <a:extLst>
                <a:ext uri="{FF2B5EF4-FFF2-40B4-BE49-F238E27FC236}">
                  <a16:creationId xmlns:a16="http://schemas.microsoft.com/office/drawing/2014/main" id="{9713C138-84D4-3344-A709-388FAC8999E0}"/>
                </a:ext>
              </a:extLst>
            </p:cNvPr>
            <p:cNvSpPr/>
            <p:nvPr/>
          </p:nvSpPr>
          <p:spPr>
            <a:xfrm>
              <a:off x="2079816" y="4164284"/>
              <a:ext cx="1929598" cy="947247"/>
            </a:xfrm>
            <a:prstGeom prst="rect">
              <a:avLst/>
            </a:prstGeom>
            <a:grpFill/>
          </p:spPr>
          <p:txBody>
            <a:bodyPr wrap="square" lIns="0" tIns="0" rIns="0" bIns="0" anchor="ctr">
              <a:spAutoFit/>
            </a:bodyPr>
            <a:lstStyle/>
            <a:p>
              <a:pPr lvl="0" algn="ctr">
                <a:lnSpc>
                  <a:spcPct val="80000"/>
                </a:lnSpc>
              </a:pPr>
              <a:r>
                <a:rPr lang="en-US" sz="2400" b="1" dirty="0">
                  <a:solidFill>
                    <a:prstClr val="white"/>
                  </a:solidFill>
                  <a:latin typeface="Helvetica" pitchFamily="2" charset="0"/>
                </a:rPr>
                <a:t>13%</a:t>
              </a:r>
            </a:p>
            <a:p>
              <a:pPr lvl="0" algn="ctr">
                <a:lnSpc>
                  <a:spcPct val="120000"/>
                </a:lnSpc>
              </a:pPr>
              <a:r>
                <a:rPr lang="en-US" sz="1200" dirty="0">
                  <a:solidFill>
                    <a:prstClr val="white"/>
                  </a:solidFill>
                  <a:latin typeface="Helvetica" pitchFamily="2" charset="0"/>
                </a:rPr>
                <a:t>Decline in year-over-year spending among teens </a:t>
              </a:r>
              <a:br>
                <a:rPr lang="en-US" sz="1200" dirty="0">
                  <a:solidFill>
                    <a:prstClr val="white"/>
                  </a:solidFill>
                  <a:latin typeface="Helvetica" pitchFamily="2" charset="0"/>
                </a:rPr>
              </a:br>
              <a:r>
                <a:rPr lang="en-US" sz="1200" dirty="0">
                  <a:solidFill>
                    <a:prstClr val="white"/>
                  </a:solidFill>
                  <a:latin typeface="Helvetica" pitchFamily="2" charset="0"/>
                </a:rPr>
                <a:t>this spring</a:t>
              </a:r>
            </a:p>
          </p:txBody>
        </p:sp>
      </p:grpSp>
      <p:grpSp>
        <p:nvGrpSpPr>
          <p:cNvPr id="15" name="Group 14">
            <a:extLst>
              <a:ext uri="{FF2B5EF4-FFF2-40B4-BE49-F238E27FC236}">
                <a16:creationId xmlns:a16="http://schemas.microsoft.com/office/drawing/2014/main" id="{A116E7A2-F4CB-B24B-A9EC-91B2AFF019C9}"/>
              </a:ext>
            </a:extLst>
          </p:cNvPr>
          <p:cNvGrpSpPr/>
          <p:nvPr/>
        </p:nvGrpSpPr>
        <p:grpSpPr>
          <a:xfrm>
            <a:off x="4945003" y="3250696"/>
            <a:ext cx="2417817" cy="2417817"/>
            <a:chOff x="4878255" y="3429000"/>
            <a:chExt cx="2417817" cy="2417817"/>
          </a:xfrm>
        </p:grpSpPr>
        <p:sp>
          <p:nvSpPr>
            <p:cNvPr id="16" name="Oval 15">
              <a:extLst>
                <a:ext uri="{FF2B5EF4-FFF2-40B4-BE49-F238E27FC236}">
                  <a16:creationId xmlns:a16="http://schemas.microsoft.com/office/drawing/2014/main" id="{2CE3A8E3-8D1C-0345-93BF-AA1A2DFB2145}"/>
                </a:ext>
              </a:extLst>
            </p:cNvPr>
            <p:cNvSpPr>
              <a:spLocks noChangeAspect="1"/>
            </p:cNvSpPr>
            <p:nvPr/>
          </p:nvSpPr>
          <p:spPr>
            <a:xfrm>
              <a:off x="4878255" y="3429000"/>
              <a:ext cx="2417817" cy="241781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latin typeface="Helvetica Light" panose="020B0403020202020204" pitchFamily="34" charset="0"/>
              </a:endParaRPr>
            </a:p>
          </p:txBody>
        </p:sp>
        <p:sp>
          <p:nvSpPr>
            <p:cNvPr id="17" name="Rectangle 16">
              <a:extLst>
                <a:ext uri="{FF2B5EF4-FFF2-40B4-BE49-F238E27FC236}">
                  <a16:creationId xmlns:a16="http://schemas.microsoft.com/office/drawing/2014/main" id="{44BFCB80-B9E7-CF49-B812-69C93443827D}"/>
                </a:ext>
              </a:extLst>
            </p:cNvPr>
            <p:cNvSpPr/>
            <p:nvPr/>
          </p:nvSpPr>
          <p:spPr>
            <a:xfrm>
              <a:off x="5122364" y="4197259"/>
              <a:ext cx="1929598" cy="725648"/>
            </a:xfrm>
            <a:prstGeom prst="rect">
              <a:avLst/>
            </a:prstGeom>
          </p:spPr>
          <p:txBody>
            <a:bodyPr wrap="square" lIns="0" tIns="0" rIns="0" bIns="0" anchor="ctr">
              <a:spAutoFit/>
            </a:bodyPr>
            <a:lstStyle/>
            <a:p>
              <a:pPr algn="ctr">
                <a:lnSpc>
                  <a:spcPct val="80000"/>
                </a:lnSpc>
              </a:pPr>
              <a:r>
                <a:rPr lang="en-US" sz="2400" b="1" dirty="0">
                  <a:solidFill>
                    <a:schemeClr val="bg1"/>
                  </a:solidFill>
                  <a:latin typeface="Helvetica" pitchFamily="2" charset="0"/>
                </a:rPr>
                <a:t>47% </a:t>
              </a:r>
            </a:p>
            <a:p>
              <a:pPr algn="ctr">
                <a:lnSpc>
                  <a:spcPct val="120000"/>
                </a:lnSpc>
              </a:pPr>
              <a:r>
                <a:rPr lang="en-US" sz="1200" dirty="0">
                  <a:solidFill>
                    <a:schemeClr val="bg1"/>
                  </a:solidFill>
                  <a:latin typeface="Helvetica" pitchFamily="2" charset="0"/>
                </a:rPr>
                <a:t>Teens who believe the economy is getting worse</a:t>
              </a:r>
            </a:p>
          </p:txBody>
        </p:sp>
      </p:grpSp>
    </p:spTree>
    <p:extLst>
      <p:ext uri="{BB962C8B-B14F-4D97-AF65-F5344CB8AC3E}">
        <p14:creationId xmlns:p14="http://schemas.microsoft.com/office/powerpoint/2010/main" val="3105875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ADEF-3084-3246-A66D-388D87892BE3}"/>
              </a:ext>
            </a:extLst>
          </p:cNvPr>
          <p:cNvSpPr/>
          <p:nvPr/>
        </p:nvSpPr>
        <p:spPr>
          <a:xfrm>
            <a:off x="1261872" y="1665222"/>
            <a:ext cx="9784080" cy="1368773"/>
          </a:xfrm>
          <a:prstGeom prst="rect">
            <a:avLst/>
          </a:prstGeom>
        </p:spPr>
        <p:txBody>
          <a:bodyPr wrap="square" lIns="0" tIns="0" rIns="0" bIns="0">
            <a:spAutoFit/>
          </a:bodyPr>
          <a:lstStyle/>
          <a:p>
            <a:pPr>
              <a:lnSpc>
                <a:spcPct val="120000"/>
              </a:lnSpc>
              <a:spcAft>
                <a:spcPts val="1700"/>
              </a:spcAft>
            </a:pPr>
            <a:r>
              <a:rPr lang="en-US" sz="1500" dirty="0">
                <a:latin typeface="Helvetica" pitchFamily="2" charset="0"/>
              </a:rPr>
              <a:t>Cultural differences mean that Gen Z’s experiences and priorities will inevitably vary depending on the country in question. But social media’s ability to spread trends around the world means that Gen Z consumers still have a lot more in common than any previous generation. With teens around the world watching each other constantly on social media, telling each other what’s cool and what matters with little regard for what traditional powerbrokers think, companies may have little choice but to do their bidding. </a:t>
            </a:r>
          </a:p>
        </p:txBody>
      </p:sp>
      <p:sp>
        <p:nvSpPr>
          <p:cNvPr id="3" name="Rectangle 2">
            <a:extLst>
              <a:ext uri="{FF2B5EF4-FFF2-40B4-BE49-F238E27FC236}">
                <a16:creationId xmlns:a16="http://schemas.microsoft.com/office/drawing/2014/main" id="{56553A67-ACE5-414C-A4AD-0BB89C69FC70}"/>
              </a:ext>
            </a:extLst>
          </p:cNvPr>
          <p:cNvSpPr/>
          <p:nvPr/>
        </p:nvSpPr>
        <p:spPr>
          <a:xfrm>
            <a:off x="1261872" y="1217405"/>
            <a:ext cx="9784080" cy="307777"/>
          </a:xfrm>
          <a:prstGeom prst="rect">
            <a:avLst/>
          </a:prstGeom>
        </p:spPr>
        <p:txBody>
          <a:bodyPr wrap="square" lIns="0" tIns="0" rIns="0" bIns="0">
            <a:spAutoFit/>
          </a:bodyPr>
          <a:lstStyle/>
          <a:p>
            <a:r>
              <a:rPr lang="en-US" sz="2000" b="1" dirty="0">
                <a:latin typeface="Helvetica" pitchFamily="2" charset="0"/>
              </a:rPr>
              <a:t>Global connections</a:t>
            </a:r>
          </a:p>
        </p:txBody>
      </p:sp>
      <p:sp>
        <p:nvSpPr>
          <p:cNvPr id="8" name="Slide Number Placeholder 21">
            <a:extLst>
              <a:ext uri="{FF2B5EF4-FFF2-40B4-BE49-F238E27FC236}">
                <a16:creationId xmlns:a16="http://schemas.microsoft.com/office/drawing/2014/main" id="{754901A7-F982-3D42-BDDC-0BCD0DD746D3}"/>
              </a:ext>
            </a:extLst>
          </p:cNvPr>
          <p:cNvSpPr txBox="1">
            <a:spLocks/>
          </p:cNvSpPr>
          <p:nvPr/>
        </p:nvSpPr>
        <p:spPr>
          <a:xfrm>
            <a:off x="11793538" y="6510129"/>
            <a:ext cx="201168" cy="116096"/>
          </a:xfrm>
          <a:prstGeom prst="rect">
            <a:avLst/>
          </a:prstGeom>
        </p:spPr>
        <p:txBody>
          <a:bodyPr vert="horz" lIns="0" tIns="0" rIns="0" bIns="0" rtlCol="0" anchor="ctr"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28C3F81-E7F6-DC4B-9D88-623F3214FED4}" type="slidenum">
              <a:rPr lang="en-US" sz="800" smtClean="0">
                <a:solidFill>
                  <a:srgbClr val="D1D3D9"/>
                </a:solidFill>
                <a:latin typeface="Helvetica" pitchFamily="2" charset="0"/>
              </a:rPr>
              <a:pPr algn="ctr"/>
              <a:t>11</a:t>
            </a:fld>
            <a:endParaRPr lang="en-US" sz="800" dirty="0">
              <a:solidFill>
                <a:srgbClr val="D1D3D9"/>
              </a:solidFill>
              <a:latin typeface="Helvetica" pitchFamily="2" charset="0"/>
            </a:endParaRPr>
          </a:p>
        </p:txBody>
      </p:sp>
      <p:sp>
        <p:nvSpPr>
          <p:cNvPr id="11" name="Rectangle 10">
            <a:extLst>
              <a:ext uri="{FF2B5EF4-FFF2-40B4-BE49-F238E27FC236}">
                <a16:creationId xmlns:a16="http://schemas.microsoft.com/office/drawing/2014/main" id="{66A637C0-4B24-174E-9558-D20751E0827E}"/>
              </a:ext>
            </a:extLst>
          </p:cNvPr>
          <p:cNvSpPr/>
          <p:nvPr/>
        </p:nvSpPr>
        <p:spPr>
          <a:xfrm>
            <a:off x="9876609" y="4207949"/>
            <a:ext cx="1892732" cy="173830"/>
          </a:xfrm>
          <a:prstGeom prst="rect">
            <a:avLst/>
          </a:prstGeom>
        </p:spPr>
        <p:txBody>
          <a:bodyPr wrap="square" lIns="0" tIns="0" rIns="0" bIns="0">
            <a:spAutoFit/>
          </a:bodyPr>
          <a:lstStyle/>
          <a:p>
            <a:pPr algn="ctr">
              <a:lnSpc>
                <a:spcPct val="120000"/>
              </a:lnSpc>
              <a:spcAft>
                <a:spcPts val="1700"/>
              </a:spcAft>
            </a:pPr>
            <a:r>
              <a:rPr lang="en-US" sz="1000" dirty="0">
                <a:solidFill>
                  <a:srgbClr val="6F8D75"/>
                </a:solidFill>
                <a:latin typeface="Helvetica" pitchFamily="2" charset="0"/>
              </a:rPr>
              <a:t>.</a:t>
            </a:r>
          </a:p>
        </p:txBody>
      </p:sp>
      <p:graphicFrame>
        <p:nvGraphicFramePr>
          <p:cNvPr id="4" name="Chart 3">
            <a:extLst>
              <a:ext uri="{FF2B5EF4-FFF2-40B4-BE49-F238E27FC236}">
                <a16:creationId xmlns:a16="http://schemas.microsoft.com/office/drawing/2014/main" id="{7DCF1660-EC0E-3B43-AB9B-8C8564F81819}"/>
              </a:ext>
            </a:extLst>
          </p:cNvPr>
          <p:cNvGraphicFramePr/>
          <p:nvPr>
            <p:extLst>
              <p:ext uri="{D42A27DB-BD31-4B8C-83A1-F6EECF244321}">
                <p14:modId xmlns:p14="http://schemas.microsoft.com/office/powerpoint/2010/main" val="1506522088"/>
              </p:ext>
            </p:extLst>
          </p:nvPr>
        </p:nvGraphicFramePr>
        <p:xfrm>
          <a:off x="1205399" y="3184060"/>
          <a:ext cx="4495800" cy="32929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916A88F1-6DAD-5642-A826-68435A061A78}"/>
              </a:ext>
            </a:extLst>
          </p:cNvPr>
          <p:cNvGraphicFramePr/>
          <p:nvPr>
            <p:extLst>
              <p:ext uri="{D42A27DB-BD31-4B8C-83A1-F6EECF244321}">
                <p14:modId xmlns:p14="http://schemas.microsoft.com/office/powerpoint/2010/main" val="522616841"/>
              </p:ext>
            </p:extLst>
          </p:nvPr>
        </p:nvGraphicFramePr>
        <p:xfrm>
          <a:off x="5701199" y="3186087"/>
          <a:ext cx="5951621" cy="34020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34790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8D0C8-0894-4528-8A48-86244EB0CC2C}"/>
              </a:ext>
            </a:extLst>
          </p:cNvPr>
          <p:cNvSpPr>
            <a:spLocks noGrp="1"/>
          </p:cNvSpPr>
          <p:nvPr>
            <p:ph type="title"/>
          </p:nvPr>
        </p:nvSpPr>
        <p:spPr/>
        <p:txBody>
          <a:bodyPr/>
          <a:lstStyle/>
          <a:p>
            <a:r>
              <a:rPr lang="en-US" dirty="0"/>
              <a:t>Position Paper Assignment</a:t>
            </a:r>
          </a:p>
        </p:txBody>
      </p:sp>
      <p:sp>
        <p:nvSpPr>
          <p:cNvPr id="3" name="Content Placeholder 2">
            <a:extLst>
              <a:ext uri="{FF2B5EF4-FFF2-40B4-BE49-F238E27FC236}">
                <a16:creationId xmlns:a16="http://schemas.microsoft.com/office/drawing/2014/main" id="{6EFBA933-B355-449E-968B-D3408B873841}"/>
              </a:ext>
            </a:extLst>
          </p:cNvPr>
          <p:cNvSpPr>
            <a:spLocks noGrp="1"/>
          </p:cNvSpPr>
          <p:nvPr>
            <p:ph idx="1"/>
          </p:nvPr>
        </p:nvSpPr>
        <p:spPr/>
        <p:txBody>
          <a:bodyPr/>
          <a:lstStyle/>
          <a:p>
            <a:pPr marL="457200" indent="-457200">
              <a:buFont typeface="Arial" panose="020B0604020202020204" pitchFamily="34" charset="0"/>
              <a:buChar char="•"/>
            </a:pPr>
            <a:r>
              <a:rPr lang="en-US" sz="2100" dirty="0"/>
              <a:t>What if…</a:t>
            </a:r>
          </a:p>
          <a:p>
            <a:pPr marL="1262063" lvl="1" indent="-457200"/>
            <a:r>
              <a:rPr lang="en-US" sz="2100" dirty="0"/>
              <a:t>Your brand figured out how to approach and capture this crucial market segment?</a:t>
            </a:r>
          </a:p>
          <a:p>
            <a:pPr marL="457200" indent="-457200">
              <a:buFont typeface="Arial" panose="020B0604020202020204" pitchFamily="34" charset="0"/>
              <a:buChar char="•"/>
            </a:pPr>
            <a:r>
              <a:rPr lang="en-US" sz="2100" dirty="0"/>
              <a:t>Please write a 2-3 page paper due </a:t>
            </a:r>
            <a:r>
              <a:rPr lang="en-US" sz="2100"/>
              <a:t>on Tuesday , November 1</a:t>
            </a:r>
            <a:r>
              <a:rPr lang="en-US" sz="2100" dirty="0"/>
              <a:t>0</a:t>
            </a:r>
            <a:r>
              <a:rPr lang="en-US" sz="2100" baseline="30000"/>
              <a:t>th</a:t>
            </a:r>
            <a:r>
              <a:rPr lang="en-US" sz="2100"/>
              <a:t> </a:t>
            </a:r>
            <a:r>
              <a:rPr lang="en-US" sz="2100" dirty="0"/>
              <a:t>that outlines either a new product or service or an adaptation to an existing product or service that will address an opportunity aimed at Generation </a:t>
            </a:r>
            <a:r>
              <a:rPr lang="en-US" sz="2100" dirty="0" err="1"/>
              <a:t>Zers</a:t>
            </a:r>
            <a:r>
              <a:rPr lang="en-US" sz="2100" dirty="0"/>
              <a:t>.  You should explain how the current situation is affecting your brand’s performance and how your idea will address the current dilemma as well as positioning your brand for the undoubtedly changed future global environment.</a:t>
            </a:r>
          </a:p>
          <a:p>
            <a:pPr marL="457200" indent="-457200">
              <a:buFont typeface="Arial" panose="020B0604020202020204" pitchFamily="34" charset="0"/>
              <a:buChar char="•"/>
            </a:pPr>
            <a:r>
              <a:rPr lang="en-US" sz="2100" dirty="0"/>
              <a:t>Have fun with this, think outside the box, do a bit of online research.</a:t>
            </a:r>
          </a:p>
          <a:p>
            <a:pPr marL="457200" indent="-457200">
              <a:buFont typeface="Arial" panose="020B0604020202020204" pitchFamily="34" charset="0"/>
              <a:buChar char="•"/>
            </a:pPr>
            <a:r>
              <a:rPr lang="en-US" sz="2100" dirty="0"/>
              <a:t>This will take the place of the Final exam essay and will count as 10% (5% for content and 5% for delivery) of your final grade.</a:t>
            </a:r>
            <a:endParaRPr lang="en-US" sz="2400" dirty="0"/>
          </a:p>
          <a:p>
            <a:endParaRPr lang="en-US" dirty="0"/>
          </a:p>
        </p:txBody>
      </p:sp>
      <p:sp>
        <p:nvSpPr>
          <p:cNvPr id="4" name="Slide Number Placeholder 3">
            <a:extLst>
              <a:ext uri="{FF2B5EF4-FFF2-40B4-BE49-F238E27FC236}">
                <a16:creationId xmlns:a16="http://schemas.microsoft.com/office/drawing/2014/main" id="{0E29CAD3-4A55-4B17-AD8F-22AAB390F878}"/>
              </a:ext>
            </a:extLst>
          </p:cNvPr>
          <p:cNvSpPr>
            <a:spLocks noGrp="1"/>
          </p:cNvSpPr>
          <p:nvPr>
            <p:ph type="sldNum" sz="quarter" idx="12"/>
          </p:nvPr>
        </p:nvSpPr>
        <p:spPr/>
        <p:txBody>
          <a:bodyPr/>
          <a:lstStyle/>
          <a:p>
            <a:fld id="{028C3F81-E7F6-DC4B-9D88-623F3214FED4}" type="slidenum">
              <a:rPr lang="en-US" smtClean="0"/>
              <a:t>12</a:t>
            </a:fld>
            <a:endParaRPr lang="en-US"/>
          </a:p>
        </p:txBody>
      </p:sp>
    </p:spTree>
    <p:extLst>
      <p:ext uri="{BB962C8B-B14F-4D97-AF65-F5344CB8AC3E}">
        <p14:creationId xmlns:p14="http://schemas.microsoft.com/office/powerpoint/2010/main" val="21952243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s Template" id="{B09C751C-3D28-6140-852B-0555B9B9D498}" vid="{CF4AAE46-415D-5C45-AF4A-CA64EAE1CD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4357</TotalTime>
  <Words>1669</Words>
  <Application>Microsoft Office PowerPoint</Application>
  <PresentationFormat>Widescreen</PresentationFormat>
  <Paragraphs>125</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Helvetica</vt:lpstr>
      <vt:lpstr>Helvetica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Position Paper 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Dasia Moore</dc:creator>
  <cp:lastModifiedBy>Christopher Ryan</cp:lastModifiedBy>
  <cp:revision>74</cp:revision>
  <cp:lastPrinted>2019-10-24T18:06:56Z</cp:lastPrinted>
  <dcterms:created xsi:type="dcterms:W3CDTF">2020-03-25T15:56:15Z</dcterms:created>
  <dcterms:modified xsi:type="dcterms:W3CDTF">2020-10-28T19:42:10Z</dcterms:modified>
</cp:coreProperties>
</file>