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60142" autoAdjust="0"/>
  </p:normalViewPr>
  <p:slideViewPr>
    <p:cSldViewPr>
      <p:cViewPr varScale="1">
        <p:scale>
          <a:sx n="42" d="100"/>
          <a:sy n="42" d="100"/>
        </p:scale>
        <p:origin x="-2196" y="-108"/>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D8AF53A-4336-449E-BA83-39995D437FF7}" type="datetimeFigureOut">
              <a:rPr lang="en-US" smtClean="0"/>
              <a:pPr/>
              <a:t>7/25/2021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E10E592-A1F3-4843-A020-E71F3712D08C}" type="slidenum">
              <a:rPr lang="en-US" smtClean="0"/>
              <a:pPr/>
              <a:t>‹#›</a:t>
            </a:fld>
            <a:endParaRPr lang="en-US"/>
          </a:p>
        </p:txBody>
      </p:sp>
    </p:spTree>
    <p:extLst>
      <p:ext uri="{BB962C8B-B14F-4D97-AF65-F5344CB8AC3E}">
        <p14:creationId xmlns:p14="http://schemas.microsoft.com/office/powerpoint/2010/main" xmlns="" val="39721979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itchFamily="18" charset="0"/>
                <a:ea typeface="+mn-ea"/>
                <a:cs typeface="Times New Roman" pitchFamily="18" charset="0"/>
              </a:rPr>
              <a:t>The selected topic for the ethical research presentation is mandatory healthcare. Mandatory health insurance is not a requirement by the federal government, but some states have imposed their own laws in regard to mandatory health coverage. California is one of the states that have implemented mandatory health coverage for its citizens (Cook, 2017). Arguably, the proponents of mandatory healthcare state that it is important in healthcare reform and is cheap compared to the self-pay method, although the opponents argue that it increases healthcare cost and its absence would cut regular insurance premiums. </a:t>
            </a:r>
          </a:p>
          <a:p>
            <a:endParaRPr lang="en-US" dirty="0"/>
          </a:p>
        </p:txBody>
      </p:sp>
      <p:sp>
        <p:nvSpPr>
          <p:cNvPr id="4" name="Slide Number Placeholder 3"/>
          <p:cNvSpPr>
            <a:spLocks noGrp="1"/>
          </p:cNvSpPr>
          <p:nvPr>
            <p:ph type="sldNum" sz="quarter" idx="10"/>
          </p:nvPr>
        </p:nvSpPr>
        <p:spPr/>
        <p:txBody>
          <a:bodyPr/>
          <a:lstStyle/>
          <a:p>
            <a:fld id="{4E10E592-A1F3-4843-A020-E71F3712D08C}" type="slidenum">
              <a:rPr lang="en-US" smtClean="0"/>
              <a:pPr/>
              <a:t>2</a:t>
            </a:fld>
            <a:endParaRPr lang="en-US"/>
          </a:p>
        </p:txBody>
      </p:sp>
    </p:spTree>
    <p:extLst>
      <p:ext uri="{BB962C8B-B14F-4D97-AF65-F5344CB8AC3E}">
        <p14:creationId xmlns:p14="http://schemas.microsoft.com/office/powerpoint/2010/main" xmlns="" val="23449711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itchFamily="18" charset="0"/>
                <a:ea typeface="+mn-ea"/>
                <a:cs typeface="Times New Roman" pitchFamily="18" charset="0"/>
              </a:rPr>
              <a:t>Mandatory healthcare is important because in reforming the healthcare system. Notably, for inclusive healthcare reform to be functional, there is a need for strategies to share the cost of individuals whose medical needs are high, and this is possible through individual mandates or the tax system. An individual mandate would expand the costs of individuals whose medical needs are high across a wider population via insurance premiums, and this is evident in Massachusetts, where the uninsured population is only 2.6 percent (</a:t>
            </a:r>
            <a:r>
              <a:rPr lang="en-US" sz="2400" kern="1200" dirty="0" err="1" smtClean="0">
                <a:solidFill>
                  <a:schemeClr val="tx1"/>
                </a:solidFill>
                <a:effectLst/>
                <a:latin typeface="Times New Roman" pitchFamily="18" charset="0"/>
                <a:ea typeface="+mn-ea"/>
                <a:cs typeface="Times New Roman" pitchFamily="18" charset="0"/>
              </a:rPr>
              <a:t>Borrell</a:t>
            </a:r>
            <a:r>
              <a:rPr lang="en-US" sz="2400" kern="1200" dirty="0" smtClean="0">
                <a:solidFill>
                  <a:schemeClr val="tx1"/>
                </a:solidFill>
                <a:effectLst/>
                <a:latin typeface="Times New Roman" pitchFamily="18" charset="0"/>
                <a:ea typeface="+mn-ea"/>
                <a:cs typeface="Times New Roman" pitchFamily="18" charset="0"/>
              </a:rPr>
              <a:t>, 2020). It is evident that income inequalities are significant in the United States, and therefore mandatory healthcare would be important, especially for individuals without health insurance and those with limited financial resources.   </a:t>
            </a:r>
          </a:p>
          <a:p>
            <a:endParaRPr lang="en-US" dirty="0"/>
          </a:p>
        </p:txBody>
      </p:sp>
      <p:sp>
        <p:nvSpPr>
          <p:cNvPr id="4" name="Slide Number Placeholder 3"/>
          <p:cNvSpPr>
            <a:spLocks noGrp="1"/>
          </p:cNvSpPr>
          <p:nvPr>
            <p:ph type="sldNum" sz="quarter" idx="10"/>
          </p:nvPr>
        </p:nvSpPr>
        <p:spPr/>
        <p:txBody>
          <a:bodyPr/>
          <a:lstStyle/>
          <a:p>
            <a:fld id="{4E10E592-A1F3-4843-A020-E71F3712D08C}" type="slidenum">
              <a:rPr lang="en-US" smtClean="0"/>
              <a:pPr/>
              <a:t>3</a:t>
            </a:fld>
            <a:endParaRPr lang="en-US"/>
          </a:p>
        </p:txBody>
      </p:sp>
    </p:spTree>
    <p:extLst>
      <p:ext uri="{BB962C8B-B14F-4D97-AF65-F5344CB8AC3E}">
        <p14:creationId xmlns:p14="http://schemas.microsoft.com/office/powerpoint/2010/main" xmlns="" val="41747898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itchFamily="18" charset="0"/>
                <a:ea typeface="+mn-ea"/>
                <a:cs typeface="Times New Roman" pitchFamily="18" charset="0"/>
              </a:rPr>
              <a:t>In addition, mandatory healthcare is cheap compared to the self-pay method. Notably, mandatory healthcare becomes substantial when one has to pay a huge medical bill and they do not have the cash. The self-route may be expensive for individuals with huge medical bills and those with limited financial resources. The self-pay route may be expensive, mostly to individuals paying huge medical bills from their monthly income or from one's savings.  Paying out of pocket can increase the risk of long-term debts in case of illnesses with enormous medical bills (</a:t>
            </a:r>
            <a:r>
              <a:rPr lang="en-US" sz="2400" kern="1200" dirty="0" err="1" smtClean="0">
                <a:solidFill>
                  <a:schemeClr val="tx1"/>
                </a:solidFill>
                <a:effectLst/>
                <a:latin typeface="Times New Roman" pitchFamily="18" charset="0"/>
                <a:ea typeface="+mn-ea"/>
                <a:cs typeface="Times New Roman" pitchFamily="18" charset="0"/>
              </a:rPr>
              <a:t>Borrell</a:t>
            </a:r>
            <a:r>
              <a:rPr lang="en-US" sz="2400" kern="1200" dirty="0" smtClean="0">
                <a:solidFill>
                  <a:schemeClr val="tx1"/>
                </a:solidFill>
                <a:effectLst/>
                <a:latin typeface="Times New Roman" pitchFamily="18" charset="0"/>
                <a:ea typeface="+mn-ea"/>
                <a:cs typeface="Times New Roman" pitchFamily="18" charset="0"/>
              </a:rPr>
              <a:t>, 2020). Treating minor health problems out of pocket may also cause a financial setback to individuals. </a:t>
            </a:r>
          </a:p>
          <a:p>
            <a:endParaRPr lang="en-US" dirty="0"/>
          </a:p>
        </p:txBody>
      </p:sp>
      <p:sp>
        <p:nvSpPr>
          <p:cNvPr id="4" name="Slide Number Placeholder 3"/>
          <p:cNvSpPr>
            <a:spLocks noGrp="1"/>
          </p:cNvSpPr>
          <p:nvPr>
            <p:ph type="sldNum" sz="quarter" idx="10"/>
          </p:nvPr>
        </p:nvSpPr>
        <p:spPr/>
        <p:txBody>
          <a:bodyPr/>
          <a:lstStyle/>
          <a:p>
            <a:fld id="{4E10E592-A1F3-4843-A020-E71F3712D08C}" type="slidenum">
              <a:rPr lang="en-US" smtClean="0"/>
              <a:pPr/>
              <a:t>4</a:t>
            </a:fld>
            <a:endParaRPr lang="en-US"/>
          </a:p>
        </p:txBody>
      </p:sp>
    </p:spTree>
    <p:extLst>
      <p:ext uri="{BB962C8B-B14F-4D97-AF65-F5344CB8AC3E}">
        <p14:creationId xmlns:p14="http://schemas.microsoft.com/office/powerpoint/2010/main" xmlns="" val="37000591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itchFamily="18" charset="0"/>
                <a:ea typeface="+mn-ea"/>
                <a:cs typeface="Times New Roman" pitchFamily="18" charset="0"/>
              </a:rPr>
              <a:t>However, some people argue that mandatory health care increases healthcare costs. Conversely, the proponents argue that mandatory healthcare would transform the insurance system into a welfare system. For example, the proponents argue that in Massachusetts, subsidies are used in luring citizens to conform to the mandate (Barnett, 2020). A mandatory healthcare system will result in political incentives anticipated to make healthcare costs high.</a:t>
            </a:r>
          </a:p>
          <a:p>
            <a:endParaRPr lang="en-US" dirty="0"/>
          </a:p>
        </p:txBody>
      </p:sp>
      <p:sp>
        <p:nvSpPr>
          <p:cNvPr id="4" name="Slide Number Placeholder 3"/>
          <p:cNvSpPr>
            <a:spLocks noGrp="1"/>
          </p:cNvSpPr>
          <p:nvPr>
            <p:ph type="sldNum" sz="quarter" idx="10"/>
          </p:nvPr>
        </p:nvSpPr>
        <p:spPr/>
        <p:txBody>
          <a:bodyPr/>
          <a:lstStyle/>
          <a:p>
            <a:fld id="{4E10E592-A1F3-4843-A020-E71F3712D08C}" type="slidenum">
              <a:rPr lang="en-US" smtClean="0"/>
              <a:pPr/>
              <a:t>5</a:t>
            </a:fld>
            <a:endParaRPr lang="en-US"/>
          </a:p>
        </p:txBody>
      </p:sp>
    </p:spTree>
    <p:extLst>
      <p:ext uri="{BB962C8B-B14F-4D97-AF65-F5344CB8AC3E}">
        <p14:creationId xmlns:p14="http://schemas.microsoft.com/office/powerpoint/2010/main" xmlns="" val="17439700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itchFamily="18" charset="0"/>
                <a:ea typeface="+mn-ea"/>
                <a:cs typeface="Times New Roman" pitchFamily="18" charset="0"/>
              </a:rPr>
              <a:t>Besides, the proponents argue that the absence of mandatory healthcare would cut regular insurance premiums. Mandatory health comes with a requirement of regular insurance premiums that may be costly for individuals in the long term, particularly individuals with limited financial resources (Barnett, 2020). Therefore, abolishing mandatory health would imply that people do not have to incur the cost of regular insurance premiums. Some people pay such insurance premiums on a monthly basis, and they may stay for a longer time without accessing healthcare services, meaning that they are not utilizing the premiums they pay. Therefore, the proponents argue that such premiums may be used to cater for other financial needs. </a:t>
            </a:r>
          </a:p>
          <a:p>
            <a:endParaRPr lang="en-US" dirty="0"/>
          </a:p>
        </p:txBody>
      </p:sp>
      <p:sp>
        <p:nvSpPr>
          <p:cNvPr id="4" name="Slide Number Placeholder 3"/>
          <p:cNvSpPr>
            <a:spLocks noGrp="1"/>
          </p:cNvSpPr>
          <p:nvPr>
            <p:ph type="sldNum" sz="quarter" idx="10"/>
          </p:nvPr>
        </p:nvSpPr>
        <p:spPr/>
        <p:txBody>
          <a:bodyPr/>
          <a:lstStyle/>
          <a:p>
            <a:fld id="{4E10E592-A1F3-4843-A020-E71F3712D08C}" type="slidenum">
              <a:rPr lang="en-US" smtClean="0"/>
              <a:pPr/>
              <a:t>6</a:t>
            </a:fld>
            <a:endParaRPr lang="en-US"/>
          </a:p>
        </p:txBody>
      </p:sp>
    </p:spTree>
    <p:extLst>
      <p:ext uri="{BB962C8B-B14F-4D97-AF65-F5344CB8AC3E}">
        <p14:creationId xmlns:p14="http://schemas.microsoft.com/office/powerpoint/2010/main" xmlns="" val="38104922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itchFamily="18" charset="0"/>
                <a:ea typeface="+mn-ea"/>
                <a:cs typeface="Times New Roman" pitchFamily="18" charset="0"/>
              </a:rPr>
              <a:t>One of the ethical principles related to the topic of mandatory healthcare is the principle of justice. The principle of justice is concerned with appropriateness, equity, and fairness in the treatment of individuals. The specific justice category is distributive justice. Distributive justice refers to the fair, egalitarian, and adequate sharing of healthcare resources governed by justifiable standards that structure the parameters of social cooperation (Taylor, 2019). Mandatory healthcare implies that every individual has health insurance, and as a result, they are likely to access healthcare services and thus prevent the severity of chronic health issues. The absence of mandatory healthcare implies a disparity in the access to healthcare services, whereby individuals without health insurance would be more disadvantaged.  Therefore, the principle of ethical justice would imply that all individuals are insured and thus have access to healthcare services.</a:t>
            </a:r>
          </a:p>
          <a:p>
            <a:endParaRPr lang="en-US" dirty="0"/>
          </a:p>
        </p:txBody>
      </p:sp>
      <p:sp>
        <p:nvSpPr>
          <p:cNvPr id="4" name="Slide Number Placeholder 3"/>
          <p:cNvSpPr>
            <a:spLocks noGrp="1"/>
          </p:cNvSpPr>
          <p:nvPr>
            <p:ph type="sldNum" sz="quarter" idx="10"/>
          </p:nvPr>
        </p:nvSpPr>
        <p:spPr/>
        <p:txBody>
          <a:bodyPr/>
          <a:lstStyle/>
          <a:p>
            <a:fld id="{4E10E592-A1F3-4843-A020-E71F3712D08C}" type="slidenum">
              <a:rPr lang="en-US" smtClean="0"/>
              <a:pPr/>
              <a:t>7</a:t>
            </a:fld>
            <a:endParaRPr lang="en-US"/>
          </a:p>
        </p:txBody>
      </p:sp>
    </p:spTree>
    <p:extLst>
      <p:ext uri="{BB962C8B-B14F-4D97-AF65-F5344CB8AC3E}">
        <p14:creationId xmlns:p14="http://schemas.microsoft.com/office/powerpoint/2010/main" xmlns="" val="41180691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itchFamily="18" charset="0"/>
                <a:ea typeface="+mn-ea"/>
                <a:cs typeface="Times New Roman" pitchFamily="18" charset="0"/>
              </a:rPr>
              <a:t>Personally, I think mandatory healthcare is a good idea because it covers healthcare costs. We live in an uncertain world, and therefore it is a good idea for people to have health coverage to cover for such uncertainty. Some chronic health illnesses or critical injuries may occur that may result in exorbitant medical bills, which may not be met through the self-pay method. Having mandatory health insurance would cater for such bills. One of the ethical concepts related to mandatory healthcare is utilitarianism. Notably, utilitarianism holds that the correct action is the one that results in the utmost amount of benefits to a significant number of people (Smart, 2020).  Mandatory healthcare results in significant health benefits to the largest number of people.</a:t>
            </a:r>
          </a:p>
          <a:p>
            <a:endParaRPr lang="en-US" dirty="0"/>
          </a:p>
        </p:txBody>
      </p:sp>
      <p:sp>
        <p:nvSpPr>
          <p:cNvPr id="4" name="Slide Number Placeholder 3"/>
          <p:cNvSpPr>
            <a:spLocks noGrp="1"/>
          </p:cNvSpPr>
          <p:nvPr>
            <p:ph type="sldNum" sz="quarter" idx="10"/>
          </p:nvPr>
        </p:nvSpPr>
        <p:spPr/>
        <p:txBody>
          <a:bodyPr/>
          <a:lstStyle/>
          <a:p>
            <a:fld id="{4E10E592-A1F3-4843-A020-E71F3712D08C}" type="slidenum">
              <a:rPr lang="en-US" smtClean="0"/>
              <a:pPr/>
              <a:t>8</a:t>
            </a:fld>
            <a:endParaRPr lang="en-US"/>
          </a:p>
        </p:txBody>
      </p:sp>
    </p:spTree>
    <p:extLst>
      <p:ext uri="{BB962C8B-B14F-4D97-AF65-F5344CB8AC3E}">
        <p14:creationId xmlns:p14="http://schemas.microsoft.com/office/powerpoint/2010/main" xmlns="" val="27320696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itchFamily="18" charset="0"/>
                <a:ea typeface="+mn-ea"/>
                <a:cs typeface="Times New Roman" pitchFamily="18" charset="0"/>
              </a:rPr>
              <a:t>In summation, the proponents of mandatory healthcare state that it is important in healthcare reform and is cheap compared to the self-pay method, although the opponents argue that it increases healthcare cost and its absence would cut regular insurance premiums. Utilitarianism is one of the ethical concepts related to the topic of mandatory healthcare. Some of the discussion questions related to mandatory healthcare include: How should mandatory healthcare be financed? How should mandatory healthcare be measured? Is mandatory healthcare the same as Medicare coverage? </a:t>
            </a:r>
          </a:p>
          <a:p>
            <a:endParaRPr lang="en-US" dirty="0"/>
          </a:p>
        </p:txBody>
      </p:sp>
      <p:sp>
        <p:nvSpPr>
          <p:cNvPr id="4" name="Slide Number Placeholder 3"/>
          <p:cNvSpPr>
            <a:spLocks noGrp="1"/>
          </p:cNvSpPr>
          <p:nvPr>
            <p:ph type="sldNum" sz="quarter" idx="10"/>
          </p:nvPr>
        </p:nvSpPr>
        <p:spPr/>
        <p:txBody>
          <a:bodyPr/>
          <a:lstStyle/>
          <a:p>
            <a:fld id="{4E10E592-A1F3-4843-A020-E71F3712D08C}" type="slidenum">
              <a:rPr lang="en-US" smtClean="0"/>
              <a:pPr/>
              <a:t>9</a:t>
            </a:fld>
            <a:endParaRPr lang="en-US"/>
          </a:p>
        </p:txBody>
      </p:sp>
    </p:spTree>
    <p:extLst>
      <p:ext uri="{BB962C8B-B14F-4D97-AF65-F5344CB8AC3E}">
        <p14:creationId xmlns:p14="http://schemas.microsoft.com/office/powerpoint/2010/main" xmlns="" val="33662237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7938732-5B2A-4E50-B989-7FC0EA35CE4D}" type="datetimeFigureOut">
              <a:rPr lang="en-US" smtClean="0"/>
              <a:pPr/>
              <a:t>7/25/2021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051CDD-9824-44F6-8ED5-2E3AD6E0C9BE}" type="slidenum">
              <a:rPr lang="en-US" smtClean="0"/>
              <a:pPr/>
              <a:t>‹#›</a:t>
            </a:fld>
            <a:endParaRPr lang="en-US"/>
          </a:p>
        </p:txBody>
      </p:sp>
    </p:spTree>
    <p:extLst>
      <p:ext uri="{BB962C8B-B14F-4D97-AF65-F5344CB8AC3E}">
        <p14:creationId xmlns:p14="http://schemas.microsoft.com/office/powerpoint/2010/main" xmlns="" val="20062892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938732-5B2A-4E50-B989-7FC0EA35CE4D}" type="datetimeFigureOut">
              <a:rPr lang="en-US" smtClean="0"/>
              <a:pPr/>
              <a:t>7/25/2021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051CDD-9824-44F6-8ED5-2E3AD6E0C9BE}" type="slidenum">
              <a:rPr lang="en-US" smtClean="0"/>
              <a:pPr/>
              <a:t>‹#›</a:t>
            </a:fld>
            <a:endParaRPr lang="en-US"/>
          </a:p>
        </p:txBody>
      </p:sp>
    </p:spTree>
    <p:extLst>
      <p:ext uri="{BB962C8B-B14F-4D97-AF65-F5344CB8AC3E}">
        <p14:creationId xmlns:p14="http://schemas.microsoft.com/office/powerpoint/2010/main" xmlns="" val="16520444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938732-5B2A-4E50-B989-7FC0EA35CE4D}" type="datetimeFigureOut">
              <a:rPr lang="en-US" smtClean="0"/>
              <a:pPr/>
              <a:t>7/25/2021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051CDD-9824-44F6-8ED5-2E3AD6E0C9BE}" type="slidenum">
              <a:rPr lang="en-US" smtClean="0"/>
              <a:pPr/>
              <a:t>‹#›</a:t>
            </a:fld>
            <a:endParaRPr lang="en-US"/>
          </a:p>
        </p:txBody>
      </p:sp>
    </p:spTree>
    <p:extLst>
      <p:ext uri="{BB962C8B-B14F-4D97-AF65-F5344CB8AC3E}">
        <p14:creationId xmlns:p14="http://schemas.microsoft.com/office/powerpoint/2010/main" xmlns="" val="24189208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938732-5B2A-4E50-B989-7FC0EA35CE4D}" type="datetimeFigureOut">
              <a:rPr lang="en-US" smtClean="0"/>
              <a:pPr/>
              <a:t>7/25/2021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051CDD-9824-44F6-8ED5-2E3AD6E0C9BE}" type="slidenum">
              <a:rPr lang="en-US" smtClean="0"/>
              <a:pPr/>
              <a:t>‹#›</a:t>
            </a:fld>
            <a:endParaRPr lang="en-US"/>
          </a:p>
        </p:txBody>
      </p:sp>
    </p:spTree>
    <p:extLst>
      <p:ext uri="{BB962C8B-B14F-4D97-AF65-F5344CB8AC3E}">
        <p14:creationId xmlns:p14="http://schemas.microsoft.com/office/powerpoint/2010/main" xmlns="" val="40200331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7938732-5B2A-4E50-B989-7FC0EA35CE4D}" type="datetimeFigureOut">
              <a:rPr lang="en-US" smtClean="0"/>
              <a:pPr/>
              <a:t>7/25/2021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051CDD-9824-44F6-8ED5-2E3AD6E0C9BE}" type="slidenum">
              <a:rPr lang="en-US" smtClean="0"/>
              <a:pPr/>
              <a:t>‹#›</a:t>
            </a:fld>
            <a:endParaRPr lang="en-US"/>
          </a:p>
        </p:txBody>
      </p:sp>
    </p:spTree>
    <p:extLst>
      <p:ext uri="{BB962C8B-B14F-4D97-AF65-F5344CB8AC3E}">
        <p14:creationId xmlns:p14="http://schemas.microsoft.com/office/powerpoint/2010/main" xmlns="" val="36938402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7938732-5B2A-4E50-B989-7FC0EA35CE4D}" type="datetimeFigureOut">
              <a:rPr lang="en-US" smtClean="0"/>
              <a:pPr/>
              <a:t>7/25/2021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051CDD-9824-44F6-8ED5-2E3AD6E0C9BE}" type="slidenum">
              <a:rPr lang="en-US" smtClean="0"/>
              <a:pPr/>
              <a:t>‹#›</a:t>
            </a:fld>
            <a:endParaRPr lang="en-US"/>
          </a:p>
        </p:txBody>
      </p:sp>
    </p:spTree>
    <p:extLst>
      <p:ext uri="{BB962C8B-B14F-4D97-AF65-F5344CB8AC3E}">
        <p14:creationId xmlns:p14="http://schemas.microsoft.com/office/powerpoint/2010/main" xmlns="" val="2020895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7938732-5B2A-4E50-B989-7FC0EA35CE4D}" type="datetimeFigureOut">
              <a:rPr lang="en-US" smtClean="0"/>
              <a:pPr/>
              <a:t>7/25/2021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0051CDD-9824-44F6-8ED5-2E3AD6E0C9BE}" type="slidenum">
              <a:rPr lang="en-US" smtClean="0"/>
              <a:pPr/>
              <a:t>‹#›</a:t>
            </a:fld>
            <a:endParaRPr lang="en-US"/>
          </a:p>
        </p:txBody>
      </p:sp>
    </p:spTree>
    <p:extLst>
      <p:ext uri="{BB962C8B-B14F-4D97-AF65-F5344CB8AC3E}">
        <p14:creationId xmlns:p14="http://schemas.microsoft.com/office/powerpoint/2010/main" xmlns="" val="2534513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7938732-5B2A-4E50-B989-7FC0EA35CE4D}" type="datetimeFigureOut">
              <a:rPr lang="en-US" smtClean="0"/>
              <a:pPr/>
              <a:t>7/25/2021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0051CDD-9824-44F6-8ED5-2E3AD6E0C9BE}" type="slidenum">
              <a:rPr lang="en-US" smtClean="0"/>
              <a:pPr/>
              <a:t>‹#›</a:t>
            </a:fld>
            <a:endParaRPr lang="en-US"/>
          </a:p>
        </p:txBody>
      </p:sp>
    </p:spTree>
    <p:extLst>
      <p:ext uri="{BB962C8B-B14F-4D97-AF65-F5344CB8AC3E}">
        <p14:creationId xmlns:p14="http://schemas.microsoft.com/office/powerpoint/2010/main" xmlns="" val="26914059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938732-5B2A-4E50-B989-7FC0EA35CE4D}" type="datetimeFigureOut">
              <a:rPr lang="en-US" smtClean="0"/>
              <a:pPr/>
              <a:t>7/25/2021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0051CDD-9824-44F6-8ED5-2E3AD6E0C9BE}" type="slidenum">
              <a:rPr lang="en-US" smtClean="0"/>
              <a:pPr/>
              <a:t>‹#›</a:t>
            </a:fld>
            <a:endParaRPr lang="en-US"/>
          </a:p>
        </p:txBody>
      </p:sp>
    </p:spTree>
    <p:extLst>
      <p:ext uri="{BB962C8B-B14F-4D97-AF65-F5344CB8AC3E}">
        <p14:creationId xmlns:p14="http://schemas.microsoft.com/office/powerpoint/2010/main" xmlns="" val="39966525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938732-5B2A-4E50-B989-7FC0EA35CE4D}" type="datetimeFigureOut">
              <a:rPr lang="en-US" smtClean="0"/>
              <a:pPr/>
              <a:t>7/25/2021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051CDD-9824-44F6-8ED5-2E3AD6E0C9BE}" type="slidenum">
              <a:rPr lang="en-US" smtClean="0"/>
              <a:pPr/>
              <a:t>‹#›</a:t>
            </a:fld>
            <a:endParaRPr lang="en-US"/>
          </a:p>
        </p:txBody>
      </p:sp>
    </p:spTree>
    <p:extLst>
      <p:ext uri="{BB962C8B-B14F-4D97-AF65-F5344CB8AC3E}">
        <p14:creationId xmlns:p14="http://schemas.microsoft.com/office/powerpoint/2010/main" xmlns="" val="31451491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938732-5B2A-4E50-B989-7FC0EA35CE4D}" type="datetimeFigureOut">
              <a:rPr lang="en-US" smtClean="0"/>
              <a:pPr/>
              <a:t>7/25/2021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051CDD-9824-44F6-8ED5-2E3AD6E0C9BE}" type="slidenum">
              <a:rPr lang="en-US" smtClean="0"/>
              <a:pPr/>
              <a:t>‹#›</a:t>
            </a:fld>
            <a:endParaRPr lang="en-US"/>
          </a:p>
        </p:txBody>
      </p:sp>
    </p:spTree>
    <p:extLst>
      <p:ext uri="{BB962C8B-B14F-4D97-AF65-F5344CB8AC3E}">
        <p14:creationId xmlns:p14="http://schemas.microsoft.com/office/powerpoint/2010/main" xmlns="" val="30744205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938732-5B2A-4E50-B989-7FC0EA35CE4D}" type="datetimeFigureOut">
              <a:rPr lang="en-US" smtClean="0"/>
              <a:pPr/>
              <a:t>7/25/2021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051CDD-9824-44F6-8ED5-2E3AD6E0C9BE}" type="slidenum">
              <a:rPr lang="en-US" smtClean="0"/>
              <a:pPr/>
              <a:t>‹#›</a:t>
            </a:fld>
            <a:endParaRPr lang="en-US"/>
          </a:p>
        </p:txBody>
      </p:sp>
    </p:spTree>
    <p:extLst>
      <p:ext uri="{BB962C8B-B14F-4D97-AF65-F5344CB8AC3E}">
        <p14:creationId xmlns:p14="http://schemas.microsoft.com/office/powerpoint/2010/main" xmlns="" val="2301875896"/>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latimes.com/archives/la-xpm-2010-feb-15-sns-health-obama-mandate-story.html"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2514599"/>
          </a:xfrm>
        </p:spPr>
        <p:txBody>
          <a:bodyPr>
            <a:normAutofit fontScale="90000"/>
          </a:bodyPr>
          <a:lstStyle/>
          <a:p>
            <a:r>
              <a:rPr lang="en-US" sz="6000" dirty="0">
                <a:latin typeface="Times New Roman" pitchFamily="18" charset="0"/>
                <a:cs typeface="Times New Roman" pitchFamily="18" charset="0"/>
              </a:rPr>
              <a:t>Ethical Research Presentation</a:t>
            </a:r>
            <a:r>
              <a:rPr lang="en-US" dirty="0"/>
              <a:t/>
            </a:r>
            <a:br>
              <a:rPr lang="en-US" dirty="0"/>
            </a:br>
            <a:endParaRPr lang="en-US" dirty="0"/>
          </a:p>
        </p:txBody>
      </p:sp>
      <p:sp>
        <p:nvSpPr>
          <p:cNvPr id="3" name="Subtitle 2"/>
          <p:cNvSpPr>
            <a:spLocks noGrp="1"/>
          </p:cNvSpPr>
          <p:nvPr>
            <p:ph type="subTitle" idx="1"/>
          </p:nvPr>
        </p:nvSpPr>
        <p:spPr>
          <a:xfrm>
            <a:off x="1371600" y="3429000"/>
            <a:ext cx="6400800" cy="2743200"/>
          </a:xfrm>
        </p:spPr>
        <p:txBody>
          <a:bodyPr>
            <a:normAutofit/>
          </a:bodyPr>
          <a:lstStyle/>
          <a:p>
            <a:r>
              <a:rPr lang="en-US" sz="4000" dirty="0" smtClean="0">
                <a:latin typeface="Times New Roman" pitchFamily="18" charset="0"/>
                <a:cs typeface="Times New Roman" pitchFamily="18" charset="0"/>
              </a:rPr>
              <a:t>Name</a:t>
            </a:r>
          </a:p>
          <a:p>
            <a:r>
              <a:rPr lang="en-US" sz="4000" dirty="0" smtClean="0">
                <a:latin typeface="Times New Roman" pitchFamily="18" charset="0"/>
                <a:cs typeface="Times New Roman" pitchFamily="18" charset="0"/>
              </a:rPr>
              <a:t>Institution</a:t>
            </a:r>
          </a:p>
          <a:p>
            <a:r>
              <a:rPr lang="en-US" sz="4000" dirty="0" smtClean="0">
                <a:latin typeface="Times New Roman" pitchFamily="18" charset="0"/>
                <a:cs typeface="Times New Roman" pitchFamily="18" charset="0"/>
              </a:rPr>
              <a:t>Date</a:t>
            </a:r>
            <a:endParaRPr lang="en-US" sz="4000" dirty="0">
              <a:latin typeface="Times New Roman" pitchFamily="18" charset="0"/>
              <a:cs typeface="Times New Roman" pitchFamily="18" charset="0"/>
            </a:endParaRPr>
          </a:p>
        </p:txBody>
      </p:sp>
    </p:spTree>
    <p:extLst>
      <p:ext uri="{BB962C8B-B14F-4D97-AF65-F5344CB8AC3E}">
        <p14:creationId xmlns:p14="http://schemas.microsoft.com/office/powerpoint/2010/main" xmlns="" val="30458026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533399"/>
          </a:xfrm>
        </p:spPr>
        <p:txBody>
          <a:bodyPr>
            <a:normAutofit fontScale="90000"/>
          </a:bodyPr>
          <a:lstStyle/>
          <a:p>
            <a:r>
              <a:rPr lang="en-US" dirty="0" smtClean="0">
                <a:latin typeface="Times New Roman" pitchFamily="18" charset="0"/>
                <a:cs typeface="Times New Roman" pitchFamily="18" charset="0"/>
              </a:rPr>
              <a:t>References</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228600" y="990600"/>
            <a:ext cx="8763000" cy="5638800"/>
          </a:xfrm>
        </p:spPr>
        <p:txBody>
          <a:bodyPr>
            <a:normAutofit fontScale="25000" lnSpcReduction="20000"/>
          </a:bodyPr>
          <a:lstStyle/>
          <a:p>
            <a:pPr marL="457200" indent="-457200" algn="l">
              <a:buFont typeface="Arial" pitchFamily="34" charset="0"/>
              <a:buChar char="•"/>
            </a:pPr>
            <a:r>
              <a:rPr lang="en-US" sz="9600" dirty="0">
                <a:latin typeface="Times New Roman" pitchFamily="18" charset="0"/>
                <a:cs typeface="Times New Roman" pitchFamily="18" charset="0"/>
              </a:rPr>
              <a:t>Barnett, R. E. (2017). Commandeering the people: Why the individual health insurance mandate is unconstitutional. </a:t>
            </a:r>
            <a:r>
              <a:rPr lang="en-US" sz="9600" i="1" dirty="0">
                <a:latin typeface="Times New Roman" pitchFamily="18" charset="0"/>
                <a:cs typeface="Times New Roman" pitchFamily="18" charset="0"/>
              </a:rPr>
              <a:t>NYUJL &amp; Liberty</a:t>
            </a:r>
            <a:r>
              <a:rPr lang="en-US" sz="9600" dirty="0">
                <a:latin typeface="Times New Roman" pitchFamily="18" charset="0"/>
                <a:cs typeface="Times New Roman" pitchFamily="18" charset="0"/>
              </a:rPr>
              <a:t>, </a:t>
            </a:r>
            <a:r>
              <a:rPr lang="en-US" sz="9600" i="1" dirty="0">
                <a:latin typeface="Times New Roman" pitchFamily="18" charset="0"/>
                <a:cs typeface="Times New Roman" pitchFamily="18" charset="0"/>
              </a:rPr>
              <a:t>5</a:t>
            </a:r>
            <a:r>
              <a:rPr lang="en-US" sz="9600" dirty="0">
                <a:latin typeface="Times New Roman" pitchFamily="18" charset="0"/>
                <a:cs typeface="Times New Roman" pitchFamily="18" charset="0"/>
              </a:rPr>
              <a:t>, 581.</a:t>
            </a:r>
          </a:p>
          <a:p>
            <a:pPr marL="457200" indent="-457200" algn="l">
              <a:buFont typeface="Arial" pitchFamily="34" charset="0"/>
              <a:buChar char="•"/>
            </a:pPr>
            <a:r>
              <a:rPr lang="en-US" sz="9600" dirty="0" err="1">
                <a:latin typeface="Times New Roman" pitchFamily="18" charset="0"/>
                <a:cs typeface="Times New Roman" pitchFamily="18" charset="0"/>
              </a:rPr>
              <a:t>Borrell</a:t>
            </a:r>
            <a:r>
              <a:rPr lang="en-US" sz="9600" dirty="0">
                <a:latin typeface="Times New Roman" pitchFamily="18" charset="0"/>
                <a:cs typeface="Times New Roman" pitchFamily="18" charset="0"/>
              </a:rPr>
              <a:t>, B. (2020). Pros and Cons of a Health Mandate. </a:t>
            </a:r>
            <a:r>
              <a:rPr lang="en-US" sz="9600" i="1" dirty="0">
                <a:latin typeface="Times New Roman" pitchFamily="18" charset="0"/>
                <a:cs typeface="Times New Roman" pitchFamily="18" charset="0"/>
              </a:rPr>
              <a:t>Los Angeles Times</a:t>
            </a:r>
            <a:r>
              <a:rPr lang="en-US" sz="9600" dirty="0">
                <a:latin typeface="Times New Roman" pitchFamily="18" charset="0"/>
                <a:cs typeface="Times New Roman" pitchFamily="18" charset="0"/>
              </a:rPr>
              <a:t>. Retrieved from </a:t>
            </a:r>
            <a:r>
              <a:rPr lang="en-US" sz="9600" u="sng" dirty="0">
                <a:latin typeface="Times New Roman" pitchFamily="18" charset="0"/>
                <a:cs typeface="Times New Roman" pitchFamily="18" charset="0"/>
                <a:hlinkClick r:id="rId2"/>
              </a:rPr>
              <a:t>https://www.latimes.com/archives/la-xpm-2010-feb-15-sns-health-obama-mandate-story.html</a:t>
            </a:r>
            <a:r>
              <a:rPr lang="en-US" sz="9600" dirty="0">
                <a:latin typeface="Times New Roman" pitchFamily="18" charset="0"/>
                <a:cs typeface="Times New Roman" pitchFamily="18" charset="0"/>
              </a:rPr>
              <a:t>  </a:t>
            </a:r>
          </a:p>
          <a:p>
            <a:pPr marL="457200" indent="-457200" algn="l">
              <a:buFont typeface="Arial" pitchFamily="34" charset="0"/>
              <a:buChar char="•"/>
            </a:pPr>
            <a:r>
              <a:rPr lang="en-US" sz="9600" dirty="0">
                <a:latin typeface="Times New Roman" pitchFamily="18" charset="0"/>
                <a:cs typeface="Times New Roman" pitchFamily="18" charset="0"/>
              </a:rPr>
              <a:t>Cook, L. J. (2017). Constraints on universal health care in the Russian federation: Inequality, informality and the failures of mandatory health insurance reforms. In </a:t>
            </a:r>
            <a:r>
              <a:rPr lang="en-US" sz="9600" i="1" dirty="0">
                <a:latin typeface="Times New Roman" pitchFamily="18" charset="0"/>
                <a:cs typeface="Times New Roman" pitchFamily="18" charset="0"/>
              </a:rPr>
              <a:t>Towards universal health care in emerging economies</a:t>
            </a:r>
            <a:r>
              <a:rPr lang="en-US" sz="9600" dirty="0">
                <a:latin typeface="Times New Roman" pitchFamily="18" charset="0"/>
                <a:cs typeface="Times New Roman" pitchFamily="18" charset="0"/>
              </a:rPr>
              <a:t> (pp. 269-296). Palgrave Macmillan, London.</a:t>
            </a:r>
          </a:p>
          <a:p>
            <a:pPr marL="457200" indent="-457200" algn="l">
              <a:buFont typeface="Arial" pitchFamily="34" charset="0"/>
              <a:buChar char="•"/>
            </a:pPr>
            <a:r>
              <a:rPr lang="en-US" sz="9600" dirty="0">
                <a:latin typeface="Times New Roman" pitchFamily="18" charset="0"/>
                <a:cs typeface="Times New Roman" pitchFamily="18" charset="0"/>
              </a:rPr>
              <a:t>Smart, J. J. C. (2020). Utilitarianism and its applications. In </a:t>
            </a:r>
            <a:r>
              <a:rPr lang="en-US" sz="9600" i="1" dirty="0">
                <a:latin typeface="Times New Roman" pitchFamily="18" charset="0"/>
                <a:cs typeface="Times New Roman" pitchFamily="18" charset="0"/>
              </a:rPr>
              <a:t>New directions in Ethics</a:t>
            </a:r>
            <a:r>
              <a:rPr lang="en-US" sz="9600" dirty="0">
                <a:latin typeface="Times New Roman" pitchFamily="18" charset="0"/>
                <a:cs typeface="Times New Roman" pitchFamily="18" charset="0"/>
              </a:rPr>
              <a:t> (pp. 24-41). </a:t>
            </a:r>
            <a:r>
              <a:rPr lang="en-US" sz="9600" dirty="0" err="1">
                <a:latin typeface="Times New Roman" pitchFamily="18" charset="0"/>
                <a:cs typeface="Times New Roman" pitchFamily="18" charset="0"/>
              </a:rPr>
              <a:t>Routledge</a:t>
            </a:r>
            <a:r>
              <a:rPr lang="en-US" sz="9600" dirty="0">
                <a:latin typeface="Times New Roman" pitchFamily="18" charset="0"/>
                <a:cs typeface="Times New Roman" pitchFamily="18" charset="0"/>
              </a:rPr>
              <a:t>.</a:t>
            </a:r>
          </a:p>
          <a:p>
            <a:pPr marL="457200" indent="-457200" algn="l">
              <a:buFont typeface="Arial" pitchFamily="34" charset="0"/>
              <a:buChar char="•"/>
            </a:pPr>
            <a:r>
              <a:rPr lang="en-US" sz="9600" dirty="0">
                <a:latin typeface="Times New Roman" pitchFamily="18" charset="0"/>
                <a:cs typeface="Times New Roman" pitchFamily="18" charset="0"/>
              </a:rPr>
              <a:t>Taylor, C. (2019). 2. The Nature and Scope of Distributive Justice. In </a:t>
            </a:r>
            <a:r>
              <a:rPr lang="en-US" sz="9600" i="1" dirty="0">
                <a:latin typeface="Times New Roman" pitchFamily="18" charset="0"/>
                <a:cs typeface="Times New Roman" pitchFamily="18" charset="0"/>
              </a:rPr>
              <a:t>Justice and equality here and now</a:t>
            </a:r>
            <a:r>
              <a:rPr lang="en-US" sz="9600" dirty="0">
                <a:latin typeface="Times New Roman" pitchFamily="18" charset="0"/>
                <a:cs typeface="Times New Roman" pitchFamily="18" charset="0"/>
              </a:rPr>
              <a:t> (pp. 34-67). Cornell University Press.</a:t>
            </a:r>
          </a:p>
          <a:p>
            <a:r>
              <a:rPr lang="en-US" dirty="0"/>
              <a:t> </a:t>
            </a:r>
          </a:p>
          <a:p>
            <a:r>
              <a:rPr lang="en-US" dirty="0"/>
              <a:t> </a:t>
            </a:r>
          </a:p>
          <a:p>
            <a:endParaRPr lang="en-US" dirty="0"/>
          </a:p>
        </p:txBody>
      </p:sp>
    </p:spTree>
    <p:extLst>
      <p:ext uri="{BB962C8B-B14F-4D97-AF65-F5344CB8AC3E}">
        <p14:creationId xmlns:p14="http://schemas.microsoft.com/office/powerpoint/2010/main" xmlns="" val="2402119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1"/>
            <a:ext cx="7772400" cy="533399"/>
          </a:xfrm>
        </p:spPr>
        <p:txBody>
          <a:bodyPr>
            <a:normAutofit fontScale="90000"/>
          </a:bodyPr>
          <a:lstStyle/>
          <a:p>
            <a:r>
              <a:rPr lang="en-US" sz="4000" dirty="0" smtClean="0">
                <a:latin typeface="Times New Roman" pitchFamily="18" charset="0"/>
                <a:cs typeface="Times New Roman" pitchFamily="18" charset="0"/>
              </a:rPr>
              <a:t>Introduction</a:t>
            </a:r>
            <a:endParaRPr lang="en-US" sz="4000" dirty="0">
              <a:latin typeface="Times New Roman" pitchFamily="18" charset="0"/>
              <a:cs typeface="Times New Roman" pitchFamily="18" charset="0"/>
            </a:endParaRPr>
          </a:p>
        </p:txBody>
      </p:sp>
      <p:sp>
        <p:nvSpPr>
          <p:cNvPr id="3" name="Subtitle 2"/>
          <p:cNvSpPr>
            <a:spLocks noGrp="1"/>
          </p:cNvSpPr>
          <p:nvPr>
            <p:ph type="subTitle" idx="1"/>
          </p:nvPr>
        </p:nvSpPr>
        <p:spPr>
          <a:xfrm>
            <a:off x="685800" y="1295400"/>
            <a:ext cx="7772400" cy="4648200"/>
          </a:xfrm>
        </p:spPr>
        <p:txBody>
          <a:bodyPr>
            <a:normAutofit/>
          </a:bodyPr>
          <a:lstStyle/>
          <a:p>
            <a:pPr marL="457200" indent="-457200" algn="l">
              <a:buFont typeface="Arial" pitchFamily="34" charset="0"/>
              <a:buChar char="•"/>
            </a:pPr>
            <a:r>
              <a:rPr lang="en-US" sz="2400" dirty="0">
                <a:latin typeface="Times New Roman" pitchFamily="18" charset="0"/>
                <a:cs typeface="Times New Roman" pitchFamily="18" charset="0"/>
              </a:rPr>
              <a:t>The selected topic is mandatory healthcare</a:t>
            </a:r>
          </a:p>
          <a:p>
            <a:pPr marL="457200" indent="-457200" algn="l">
              <a:buFont typeface="Arial" pitchFamily="34" charset="0"/>
              <a:buChar char="•"/>
            </a:pPr>
            <a:r>
              <a:rPr lang="en-US" sz="2400" dirty="0">
                <a:latin typeface="Times New Roman" pitchFamily="18" charset="0"/>
                <a:cs typeface="Times New Roman" pitchFamily="18" charset="0"/>
              </a:rPr>
              <a:t>Mandatory health insurance is not a requirement by the federal government</a:t>
            </a:r>
          </a:p>
          <a:p>
            <a:pPr marL="457200" indent="-457200" algn="l">
              <a:buFont typeface="Arial" pitchFamily="34" charset="0"/>
              <a:buChar char="•"/>
            </a:pPr>
            <a:r>
              <a:rPr lang="en-US" sz="2400" dirty="0">
                <a:latin typeface="Times New Roman" pitchFamily="18" charset="0"/>
                <a:cs typeface="Times New Roman" pitchFamily="18" charset="0"/>
              </a:rPr>
              <a:t>However, some states have imposed their own laws in regard to mandatory health coverage</a:t>
            </a:r>
          </a:p>
          <a:p>
            <a:pPr marL="457200" indent="-457200" algn="l">
              <a:buFont typeface="Arial" pitchFamily="34" charset="0"/>
              <a:buChar char="•"/>
            </a:pPr>
            <a:r>
              <a:rPr lang="en-US" sz="2400" dirty="0">
                <a:latin typeface="Times New Roman" pitchFamily="18" charset="0"/>
                <a:cs typeface="Times New Roman" pitchFamily="18" charset="0"/>
              </a:rPr>
              <a:t>California is one of these states (Cook, 2017)</a:t>
            </a:r>
          </a:p>
          <a:p>
            <a:endParaRPr lang="en-US" dirty="0"/>
          </a:p>
        </p:txBody>
      </p:sp>
      <p:pic>
        <p:nvPicPr>
          <p:cNvPr id="4" name="Picture 3" descr="Is Health Insurance Mandatory In 2020? Your State May Require It"/>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5217260" y="4171950"/>
            <a:ext cx="2631340" cy="1847850"/>
          </a:xfrm>
          <a:prstGeom prst="rect">
            <a:avLst/>
          </a:prstGeom>
          <a:noFill/>
          <a:ln>
            <a:noFill/>
          </a:ln>
        </p:spPr>
      </p:pic>
    </p:spTree>
    <p:extLst>
      <p:ext uri="{BB962C8B-B14F-4D97-AF65-F5344CB8AC3E}">
        <p14:creationId xmlns:p14="http://schemas.microsoft.com/office/powerpoint/2010/main" xmlns="" val="20990136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85799"/>
          </a:xfrm>
        </p:spPr>
        <p:txBody>
          <a:bodyPr>
            <a:normAutofit fontScale="90000"/>
          </a:bodyPr>
          <a:lstStyle/>
          <a:p>
            <a:r>
              <a:rPr lang="en-US" dirty="0" smtClean="0">
                <a:latin typeface="Times New Roman" pitchFamily="18" charset="0"/>
                <a:cs typeface="Times New Roman" pitchFamily="18" charset="0"/>
              </a:rPr>
              <a:t>Argument for Mandatory Healthcare</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381000" y="1295400"/>
            <a:ext cx="8534400" cy="5029200"/>
          </a:xfrm>
        </p:spPr>
        <p:txBody>
          <a:bodyPr/>
          <a:lstStyle/>
          <a:p>
            <a:pPr marL="457200" indent="-457200" algn="l">
              <a:buFont typeface="Arial" pitchFamily="34" charset="0"/>
              <a:buChar char="•"/>
            </a:pPr>
            <a:r>
              <a:rPr lang="en-US" sz="2400" dirty="0">
                <a:latin typeface="Times New Roman" pitchFamily="18" charset="0"/>
                <a:cs typeface="Times New Roman" pitchFamily="18" charset="0"/>
              </a:rPr>
              <a:t>Mandatory healthcare is important in reforming the healthcare system</a:t>
            </a:r>
          </a:p>
          <a:p>
            <a:pPr marL="457200" indent="-457200" algn="l">
              <a:buFont typeface="Arial" pitchFamily="34" charset="0"/>
              <a:buChar char="•"/>
            </a:pPr>
            <a:r>
              <a:rPr lang="en-US" sz="2400" dirty="0">
                <a:latin typeface="Times New Roman" pitchFamily="18" charset="0"/>
                <a:cs typeface="Times New Roman" pitchFamily="18" charset="0"/>
              </a:rPr>
              <a:t>Individual mandates or tax system is important in cost-sharing</a:t>
            </a:r>
          </a:p>
          <a:p>
            <a:pPr marL="457200" indent="-457200" algn="l">
              <a:buFont typeface="Arial" pitchFamily="34" charset="0"/>
              <a:buChar char="•"/>
            </a:pPr>
            <a:r>
              <a:rPr lang="en-US" sz="2400" dirty="0">
                <a:latin typeface="Times New Roman" pitchFamily="18" charset="0"/>
                <a:cs typeface="Times New Roman" pitchFamily="18" charset="0"/>
              </a:rPr>
              <a:t>Cost-sharing would result in functional, inclusive healthcare reforms</a:t>
            </a:r>
          </a:p>
          <a:p>
            <a:pPr marL="457200" indent="-457200" algn="l">
              <a:buFont typeface="Arial" pitchFamily="34" charset="0"/>
              <a:buChar char="•"/>
            </a:pPr>
            <a:r>
              <a:rPr lang="en-US" sz="2400" dirty="0">
                <a:latin typeface="Times New Roman" pitchFamily="18" charset="0"/>
                <a:cs typeface="Times New Roman" pitchFamily="18" charset="0"/>
              </a:rPr>
              <a:t>Massachusetts has been successful in achieving mandatory healthcare (</a:t>
            </a:r>
            <a:r>
              <a:rPr lang="en-US" sz="2400" dirty="0" err="1">
                <a:latin typeface="Times New Roman" pitchFamily="18" charset="0"/>
                <a:cs typeface="Times New Roman" pitchFamily="18" charset="0"/>
              </a:rPr>
              <a:t>Borrell</a:t>
            </a:r>
            <a:r>
              <a:rPr lang="en-US" sz="2400" dirty="0">
                <a:latin typeface="Times New Roman" pitchFamily="18" charset="0"/>
                <a:cs typeface="Times New Roman" pitchFamily="18" charset="0"/>
              </a:rPr>
              <a:t>, 2020)</a:t>
            </a:r>
          </a:p>
          <a:p>
            <a:endParaRPr lang="en-US" dirty="0"/>
          </a:p>
        </p:txBody>
      </p:sp>
    </p:spTree>
    <p:extLst>
      <p:ext uri="{BB962C8B-B14F-4D97-AF65-F5344CB8AC3E}">
        <p14:creationId xmlns:p14="http://schemas.microsoft.com/office/powerpoint/2010/main" xmlns="" val="16099635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1"/>
            <a:ext cx="7772400" cy="609599"/>
          </a:xfrm>
        </p:spPr>
        <p:txBody>
          <a:bodyPr>
            <a:normAutofit fontScale="90000"/>
          </a:bodyPr>
          <a:lstStyle/>
          <a:p>
            <a:r>
              <a:rPr lang="en-US" dirty="0" smtClean="0">
                <a:latin typeface="Times New Roman" pitchFamily="18" charset="0"/>
                <a:cs typeface="Times New Roman" pitchFamily="18" charset="0"/>
              </a:rPr>
              <a:t>Argument for Mandatory Healthcare</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304800" y="990600"/>
            <a:ext cx="8534400" cy="5410200"/>
          </a:xfrm>
        </p:spPr>
        <p:txBody>
          <a:bodyPr>
            <a:normAutofit/>
          </a:bodyPr>
          <a:lstStyle/>
          <a:p>
            <a:pPr marL="457200" indent="-457200" algn="l">
              <a:buFont typeface="Arial" pitchFamily="34" charset="0"/>
              <a:buChar char="•"/>
            </a:pPr>
            <a:r>
              <a:rPr lang="en-US" sz="2400" dirty="0">
                <a:latin typeface="Times New Roman" pitchFamily="18" charset="0"/>
                <a:cs typeface="Times New Roman" pitchFamily="18" charset="0"/>
              </a:rPr>
              <a:t>Mandatory healthcare is cheap compared to the self-pay method </a:t>
            </a:r>
          </a:p>
          <a:p>
            <a:pPr marL="457200" indent="-457200" algn="l">
              <a:buFont typeface="Arial" pitchFamily="34" charset="0"/>
              <a:buChar char="•"/>
            </a:pPr>
            <a:r>
              <a:rPr lang="en-US" sz="2400" dirty="0">
                <a:latin typeface="Times New Roman" pitchFamily="18" charset="0"/>
                <a:cs typeface="Times New Roman" pitchFamily="18" charset="0"/>
              </a:rPr>
              <a:t>Mandatory healthcare helps in settling huge medical bills when cash is not available</a:t>
            </a:r>
          </a:p>
          <a:p>
            <a:pPr marL="457200" indent="-457200" algn="l">
              <a:buFont typeface="Arial" pitchFamily="34" charset="0"/>
              <a:buChar char="•"/>
            </a:pPr>
            <a:r>
              <a:rPr lang="en-US" sz="2400" dirty="0">
                <a:latin typeface="Times New Roman" pitchFamily="18" charset="0"/>
                <a:cs typeface="Times New Roman" pitchFamily="18" charset="0"/>
              </a:rPr>
              <a:t>The self-route method is expensive when in cases of huge medical bills and individuals have limited financial resources.</a:t>
            </a:r>
          </a:p>
          <a:p>
            <a:pPr marL="457200" indent="-457200" algn="l">
              <a:buFont typeface="Arial" pitchFamily="34" charset="0"/>
              <a:buChar char="•"/>
            </a:pPr>
            <a:r>
              <a:rPr lang="en-US" sz="2400" dirty="0">
                <a:latin typeface="Times New Roman" pitchFamily="18" charset="0"/>
                <a:cs typeface="Times New Roman" pitchFamily="18" charset="0"/>
              </a:rPr>
              <a:t>The self-route method may increase the risk of long-term debts (</a:t>
            </a:r>
            <a:r>
              <a:rPr lang="en-US" sz="2400" dirty="0" err="1">
                <a:latin typeface="Times New Roman" pitchFamily="18" charset="0"/>
                <a:cs typeface="Times New Roman" pitchFamily="18" charset="0"/>
              </a:rPr>
              <a:t>Borrell</a:t>
            </a:r>
            <a:r>
              <a:rPr lang="en-US" sz="2400" dirty="0">
                <a:latin typeface="Times New Roman" pitchFamily="18" charset="0"/>
                <a:cs typeface="Times New Roman" pitchFamily="18" charset="0"/>
              </a:rPr>
              <a:t>, 2020).</a:t>
            </a:r>
          </a:p>
          <a:p>
            <a:endParaRPr lang="en-US" dirty="0"/>
          </a:p>
        </p:txBody>
      </p:sp>
      <p:pic>
        <p:nvPicPr>
          <p:cNvPr id="4" name="Picture 3" descr="Mandatory COVID vaccines for aged- and health-care workers could increase  uptake, but we need to exhaust other options first"/>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4495800" y="3733800"/>
            <a:ext cx="2495550" cy="2057400"/>
          </a:xfrm>
          <a:prstGeom prst="rect">
            <a:avLst/>
          </a:prstGeom>
          <a:noFill/>
          <a:ln>
            <a:noFill/>
          </a:ln>
        </p:spPr>
      </p:pic>
    </p:spTree>
    <p:extLst>
      <p:ext uri="{BB962C8B-B14F-4D97-AF65-F5344CB8AC3E}">
        <p14:creationId xmlns:p14="http://schemas.microsoft.com/office/powerpoint/2010/main" xmlns="" val="15848346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152401"/>
            <a:ext cx="8763000" cy="685799"/>
          </a:xfrm>
        </p:spPr>
        <p:txBody>
          <a:bodyPr>
            <a:normAutofit fontScale="90000"/>
          </a:bodyPr>
          <a:lstStyle/>
          <a:p>
            <a:r>
              <a:rPr lang="en-US" dirty="0" smtClean="0">
                <a:latin typeface="Times New Roman" pitchFamily="18" charset="0"/>
                <a:cs typeface="Times New Roman" pitchFamily="18" charset="0"/>
              </a:rPr>
              <a:t>Argument Against Mandatory Healthcare</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304800" y="914400"/>
            <a:ext cx="8610600" cy="5715000"/>
          </a:xfrm>
        </p:spPr>
        <p:txBody>
          <a:bodyPr>
            <a:normAutofit/>
          </a:bodyPr>
          <a:lstStyle/>
          <a:p>
            <a:pPr marL="457200" indent="-457200" algn="l">
              <a:buFont typeface="Arial" pitchFamily="34" charset="0"/>
              <a:buChar char="•"/>
            </a:pPr>
            <a:r>
              <a:rPr lang="en-US" sz="2400" dirty="0">
                <a:latin typeface="Times New Roman" pitchFamily="18" charset="0"/>
                <a:cs typeface="Times New Roman" pitchFamily="18" charset="0"/>
              </a:rPr>
              <a:t>Mandatory health care increases healthcare costs.</a:t>
            </a:r>
          </a:p>
          <a:p>
            <a:pPr marL="457200" indent="-457200" algn="l">
              <a:buFont typeface="Arial" pitchFamily="34" charset="0"/>
              <a:buChar char="•"/>
            </a:pPr>
            <a:r>
              <a:rPr lang="en-US" sz="2400" dirty="0">
                <a:latin typeface="Times New Roman" pitchFamily="18" charset="0"/>
                <a:cs typeface="Times New Roman" pitchFamily="18" charset="0"/>
              </a:rPr>
              <a:t>Mandatory healthcare would transform the insurance system into a welfare system.</a:t>
            </a:r>
          </a:p>
          <a:p>
            <a:pPr marL="457200" indent="-457200" algn="l">
              <a:buFont typeface="Arial" pitchFamily="34" charset="0"/>
              <a:buChar char="•"/>
            </a:pPr>
            <a:r>
              <a:rPr lang="en-US" sz="2400" dirty="0">
                <a:latin typeface="Times New Roman" pitchFamily="18" charset="0"/>
                <a:cs typeface="Times New Roman" pitchFamily="18" charset="0"/>
              </a:rPr>
              <a:t>In Massachusetts, subsidies are used in luring citizens to conform to the mandate.</a:t>
            </a:r>
          </a:p>
          <a:p>
            <a:pPr marL="457200" indent="-457200" algn="l">
              <a:buFont typeface="Arial" pitchFamily="34" charset="0"/>
              <a:buChar char="•"/>
            </a:pPr>
            <a:r>
              <a:rPr lang="en-US" sz="2400" dirty="0">
                <a:latin typeface="Times New Roman" pitchFamily="18" charset="0"/>
                <a:cs typeface="Times New Roman" pitchFamily="18" charset="0"/>
              </a:rPr>
              <a:t>A mandatory healthcare system will result in political incentives (Barnett, 2020)</a:t>
            </a:r>
          </a:p>
          <a:p>
            <a:endParaRPr lang="en-US" dirty="0"/>
          </a:p>
        </p:txBody>
      </p:sp>
    </p:spTree>
    <p:extLst>
      <p:ext uri="{BB962C8B-B14F-4D97-AF65-F5344CB8AC3E}">
        <p14:creationId xmlns:p14="http://schemas.microsoft.com/office/powerpoint/2010/main" xmlns="" val="41828641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228601"/>
            <a:ext cx="8915400" cy="609599"/>
          </a:xfrm>
        </p:spPr>
        <p:txBody>
          <a:bodyPr>
            <a:normAutofit fontScale="90000"/>
          </a:bodyPr>
          <a:lstStyle/>
          <a:p>
            <a:r>
              <a:rPr lang="en-US" dirty="0" smtClean="0">
                <a:latin typeface="Times New Roman" pitchFamily="18" charset="0"/>
                <a:cs typeface="Times New Roman" pitchFamily="18" charset="0"/>
              </a:rPr>
              <a:t>Argument Against Mandatory Healthcare</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228600" y="1066800"/>
            <a:ext cx="8686800" cy="5562600"/>
          </a:xfrm>
        </p:spPr>
        <p:txBody>
          <a:bodyPr>
            <a:normAutofit/>
          </a:bodyPr>
          <a:lstStyle/>
          <a:p>
            <a:pPr marL="457200" indent="-457200" algn="l">
              <a:buFont typeface="Arial" pitchFamily="34" charset="0"/>
              <a:buChar char="•"/>
            </a:pPr>
            <a:r>
              <a:rPr lang="en-US" sz="2400" dirty="0">
                <a:latin typeface="Times New Roman" pitchFamily="18" charset="0"/>
                <a:cs typeface="Times New Roman" pitchFamily="18" charset="0"/>
              </a:rPr>
              <a:t>The absence of mandatory healthcare would cut regular insurance premiums</a:t>
            </a:r>
          </a:p>
          <a:p>
            <a:pPr marL="457200" indent="-457200" algn="l">
              <a:buFont typeface="Arial" pitchFamily="34" charset="0"/>
              <a:buChar char="•"/>
            </a:pPr>
            <a:r>
              <a:rPr lang="en-US" sz="2400" dirty="0">
                <a:latin typeface="Times New Roman" pitchFamily="18" charset="0"/>
                <a:cs typeface="Times New Roman" pitchFamily="18" charset="0"/>
              </a:rPr>
              <a:t>Insurance premiums may be costly for individuals in the long term</a:t>
            </a:r>
          </a:p>
          <a:p>
            <a:pPr marL="457200" indent="-457200" algn="l">
              <a:buFont typeface="Arial" pitchFamily="34" charset="0"/>
              <a:buChar char="•"/>
            </a:pPr>
            <a:r>
              <a:rPr lang="en-US" sz="2400" dirty="0">
                <a:latin typeface="Times New Roman" pitchFamily="18" charset="0"/>
                <a:cs typeface="Times New Roman" pitchFamily="18" charset="0"/>
              </a:rPr>
              <a:t>This may be so for individuals with limited financial resources</a:t>
            </a:r>
          </a:p>
          <a:p>
            <a:pPr marL="457200" indent="-457200" algn="l">
              <a:buFont typeface="Arial" pitchFamily="34" charset="0"/>
              <a:buChar char="•"/>
            </a:pPr>
            <a:r>
              <a:rPr lang="en-US" sz="2400" dirty="0">
                <a:latin typeface="Times New Roman" pitchFamily="18" charset="0"/>
                <a:cs typeface="Times New Roman" pitchFamily="18" charset="0"/>
              </a:rPr>
              <a:t>Therefore, abolishing mandatory health would imply no insurance premiums (Barnett, 2020).</a:t>
            </a:r>
          </a:p>
          <a:p>
            <a:endParaRPr lang="en-US" dirty="0"/>
          </a:p>
        </p:txBody>
      </p:sp>
      <p:pic>
        <p:nvPicPr>
          <p:cNvPr id="4" name="Picture 3" descr="Oman considering compulsory health insurance - LaingBuisson News"/>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4419600" y="4648200"/>
            <a:ext cx="2809875" cy="1676400"/>
          </a:xfrm>
          <a:prstGeom prst="rect">
            <a:avLst/>
          </a:prstGeom>
          <a:noFill/>
          <a:ln>
            <a:noFill/>
          </a:ln>
        </p:spPr>
      </p:pic>
    </p:spTree>
    <p:extLst>
      <p:ext uri="{BB962C8B-B14F-4D97-AF65-F5344CB8AC3E}">
        <p14:creationId xmlns:p14="http://schemas.microsoft.com/office/powerpoint/2010/main" xmlns="" val="4779813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228601"/>
            <a:ext cx="8686800" cy="609599"/>
          </a:xfrm>
        </p:spPr>
        <p:txBody>
          <a:bodyPr>
            <a:normAutofit fontScale="90000"/>
          </a:bodyPr>
          <a:lstStyle/>
          <a:p>
            <a:r>
              <a:rPr lang="en-US" dirty="0" smtClean="0">
                <a:latin typeface="Times New Roman" pitchFamily="18" charset="0"/>
                <a:cs typeface="Times New Roman" pitchFamily="18" charset="0"/>
              </a:rPr>
              <a:t>Ethical Principle</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152400" y="1066800"/>
            <a:ext cx="8610600" cy="5410200"/>
          </a:xfrm>
        </p:spPr>
        <p:txBody>
          <a:bodyPr>
            <a:normAutofit/>
          </a:bodyPr>
          <a:lstStyle/>
          <a:p>
            <a:pPr marL="457200" indent="-457200" algn="l">
              <a:buFont typeface="Arial" pitchFamily="34" charset="0"/>
              <a:buChar char="•"/>
            </a:pPr>
            <a:r>
              <a:rPr lang="en-US" sz="2400" dirty="0">
                <a:latin typeface="Times New Roman" pitchFamily="18" charset="0"/>
                <a:cs typeface="Times New Roman" pitchFamily="18" charset="0"/>
              </a:rPr>
              <a:t>The principle of justice</a:t>
            </a:r>
          </a:p>
          <a:p>
            <a:pPr marL="457200" indent="-457200" algn="l">
              <a:buFont typeface="Arial" pitchFamily="34" charset="0"/>
              <a:buChar char="•"/>
            </a:pPr>
            <a:r>
              <a:rPr lang="en-US" sz="2400" dirty="0">
                <a:latin typeface="Times New Roman" pitchFamily="18" charset="0"/>
                <a:cs typeface="Times New Roman" pitchFamily="18" charset="0"/>
              </a:rPr>
              <a:t>Justice is concerned with fairness and equity in healthcare.</a:t>
            </a:r>
          </a:p>
          <a:p>
            <a:pPr marL="457200" indent="-457200" algn="l">
              <a:buFont typeface="Arial" pitchFamily="34" charset="0"/>
              <a:buChar char="•"/>
            </a:pPr>
            <a:r>
              <a:rPr lang="en-US" sz="2400" dirty="0">
                <a:latin typeface="Times New Roman" pitchFamily="18" charset="0"/>
                <a:cs typeface="Times New Roman" pitchFamily="18" charset="0"/>
              </a:rPr>
              <a:t>Distributive justice is the most pertinent justice category specific to clinical ethics.</a:t>
            </a:r>
          </a:p>
          <a:p>
            <a:pPr marL="457200" indent="-457200" algn="l">
              <a:buFont typeface="Arial" pitchFamily="34" charset="0"/>
              <a:buChar char="•"/>
            </a:pPr>
            <a:r>
              <a:rPr lang="en-US" sz="2400" dirty="0">
                <a:latin typeface="Times New Roman" pitchFamily="18" charset="0"/>
                <a:cs typeface="Times New Roman" pitchFamily="18" charset="0"/>
              </a:rPr>
              <a:t>Distributive justice is concerned with the fair allocation of healthcare resources.</a:t>
            </a:r>
          </a:p>
          <a:p>
            <a:pPr marL="457200" indent="-457200" algn="l">
              <a:buFont typeface="Arial" pitchFamily="34" charset="0"/>
              <a:buChar char="•"/>
            </a:pPr>
            <a:r>
              <a:rPr lang="en-US" sz="2400" dirty="0">
                <a:latin typeface="Times New Roman" pitchFamily="18" charset="0"/>
                <a:cs typeface="Times New Roman" pitchFamily="18" charset="0"/>
              </a:rPr>
              <a:t>All individuals should have equal access to healthcare resources and services (Taylor, 2019).</a:t>
            </a:r>
          </a:p>
          <a:p>
            <a:endParaRPr lang="en-US" dirty="0"/>
          </a:p>
        </p:txBody>
      </p:sp>
    </p:spTree>
    <p:extLst>
      <p:ext uri="{BB962C8B-B14F-4D97-AF65-F5344CB8AC3E}">
        <p14:creationId xmlns:p14="http://schemas.microsoft.com/office/powerpoint/2010/main" xmlns="" val="30384185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1"/>
            <a:ext cx="7772400" cy="533399"/>
          </a:xfrm>
        </p:spPr>
        <p:txBody>
          <a:bodyPr>
            <a:normAutofit fontScale="90000"/>
          </a:bodyPr>
          <a:lstStyle/>
          <a:p>
            <a:r>
              <a:rPr lang="en-US" dirty="0" smtClean="0">
                <a:latin typeface="Times New Roman" pitchFamily="18" charset="0"/>
                <a:cs typeface="Times New Roman" pitchFamily="18" charset="0"/>
              </a:rPr>
              <a:t>Opinion</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304800" y="1066800"/>
            <a:ext cx="8610600" cy="5410200"/>
          </a:xfrm>
        </p:spPr>
        <p:txBody>
          <a:bodyPr>
            <a:normAutofit/>
          </a:bodyPr>
          <a:lstStyle/>
          <a:p>
            <a:pPr marL="457200" indent="-457200" algn="l">
              <a:buFont typeface="Arial" pitchFamily="34" charset="0"/>
              <a:buChar char="•"/>
            </a:pPr>
            <a:r>
              <a:rPr lang="en-US" sz="2400" dirty="0">
                <a:latin typeface="Times New Roman" pitchFamily="18" charset="0"/>
                <a:cs typeface="Times New Roman" pitchFamily="18" charset="0"/>
              </a:rPr>
              <a:t>I think mandatory healthcare is a good idea</a:t>
            </a:r>
          </a:p>
          <a:p>
            <a:pPr marL="457200" indent="-457200" algn="l">
              <a:buFont typeface="Arial" pitchFamily="34" charset="0"/>
              <a:buChar char="•"/>
            </a:pPr>
            <a:r>
              <a:rPr lang="en-US" sz="2400" dirty="0">
                <a:latin typeface="Times New Roman" pitchFamily="18" charset="0"/>
                <a:cs typeface="Times New Roman" pitchFamily="18" charset="0"/>
              </a:rPr>
              <a:t>Mandatory healthcare covers healthcare costs</a:t>
            </a:r>
          </a:p>
          <a:p>
            <a:pPr marL="457200" indent="-457200" algn="l">
              <a:buFont typeface="Arial" pitchFamily="34" charset="0"/>
              <a:buChar char="•"/>
            </a:pPr>
            <a:r>
              <a:rPr lang="en-US" sz="2400" dirty="0">
                <a:latin typeface="Times New Roman" pitchFamily="18" charset="0"/>
                <a:cs typeface="Times New Roman" pitchFamily="18" charset="0"/>
              </a:rPr>
              <a:t>Mandatory healthcare is related to the ethical concept of utilitarianism</a:t>
            </a:r>
          </a:p>
          <a:p>
            <a:pPr marL="457200" indent="-457200" algn="l">
              <a:buFont typeface="Arial" pitchFamily="34" charset="0"/>
              <a:buChar char="•"/>
            </a:pPr>
            <a:r>
              <a:rPr lang="en-US" sz="2400" dirty="0">
                <a:latin typeface="Times New Roman" pitchFamily="18" charset="0"/>
                <a:cs typeface="Times New Roman" pitchFamily="18" charset="0"/>
              </a:rPr>
              <a:t>Utilitarianism is based on correct actions that benefit the most people (Smart, 2020)</a:t>
            </a:r>
          </a:p>
          <a:p>
            <a:endParaRPr lang="en-US" dirty="0"/>
          </a:p>
        </p:txBody>
      </p:sp>
      <p:pic>
        <p:nvPicPr>
          <p:cNvPr id="4" name="Picture 3" descr="UTILITARIANISM – ACT &amp;amp; RULE | Media Ethics"/>
          <p:cNvPicPr/>
          <p:nvPr/>
        </p:nvPicPr>
        <p:blipFill>
          <a:blip r:embed="rId3">
            <a:extLst>
              <a:ext uri="{28A0092B-C50C-407E-A947-70E740481C1C}">
                <a14:useLocalDpi xmlns:a14="http://schemas.microsoft.com/office/drawing/2010/main" xmlns="" val="0"/>
              </a:ext>
            </a:extLst>
          </a:blip>
          <a:srcRect/>
          <a:stretch>
            <a:fillRect/>
          </a:stretch>
        </p:blipFill>
        <p:spPr bwMode="auto">
          <a:xfrm>
            <a:off x="3369642" y="3962400"/>
            <a:ext cx="2828925" cy="1905000"/>
          </a:xfrm>
          <a:prstGeom prst="rect">
            <a:avLst/>
          </a:prstGeom>
          <a:noFill/>
          <a:ln>
            <a:noFill/>
          </a:ln>
        </p:spPr>
      </p:pic>
    </p:spTree>
    <p:extLst>
      <p:ext uri="{BB962C8B-B14F-4D97-AF65-F5344CB8AC3E}">
        <p14:creationId xmlns:p14="http://schemas.microsoft.com/office/powerpoint/2010/main" xmlns="" val="23881573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304801"/>
            <a:ext cx="8686800" cy="609599"/>
          </a:xfrm>
        </p:spPr>
        <p:txBody>
          <a:bodyPr>
            <a:normAutofit fontScale="90000"/>
          </a:bodyPr>
          <a:lstStyle/>
          <a:p>
            <a:r>
              <a:rPr lang="en-US" dirty="0" smtClean="0">
                <a:latin typeface="Times New Roman" pitchFamily="18" charset="0"/>
                <a:cs typeface="Times New Roman" pitchFamily="18" charset="0"/>
              </a:rPr>
              <a:t>Conclusion and Discussion Questions</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381000" y="1278673"/>
            <a:ext cx="8305800" cy="5350727"/>
          </a:xfrm>
        </p:spPr>
        <p:txBody>
          <a:bodyPr>
            <a:normAutofit/>
          </a:bodyPr>
          <a:lstStyle/>
          <a:p>
            <a:pPr marL="457200" indent="-457200" algn="l">
              <a:buFont typeface="Arial" pitchFamily="34" charset="0"/>
              <a:buChar char="•"/>
            </a:pPr>
            <a:r>
              <a:rPr lang="en-US" sz="2400" dirty="0">
                <a:latin typeface="Times New Roman" pitchFamily="18" charset="0"/>
                <a:cs typeface="Times New Roman" pitchFamily="18" charset="0"/>
              </a:rPr>
              <a:t>Proponents of mandatory healthcare argue that it is cheap than the self-pay method.</a:t>
            </a:r>
          </a:p>
          <a:p>
            <a:pPr marL="457200" indent="-457200" algn="l">
              <a:buFont typeface="Arial" pitchFamily="34" charset="0"/>
              <a:buChar char="•"/>
            </a:pPr>
            <a:r>
              <a:rPr lang="en-US" sz="2400" dirty="0">
                <a:latin typeface="Times New Roman" pitchFamily="18" charset="0"/>
                <a:cs typeface="Times New Roman" pitchFamily="18" charset="0"/>
              </a:rPr>
              <a:t>The opponents argue that it increases healthcare costs</a:t>
            </a:r>
          </a:p>
          <a:p>
            <a:pPr marL="457200" indent="-457200" algn="l">
              <a:buFont typeface="Arial" pitchFamily="34" charset="0"/>
              <a:buChar char="•"/>
            </a:pPr>
            <a:r>
              <a:rPr lang="en-US" sz="2400" dirty="0">
                <a:latin typeface="Times New Roman" pitchFamily="18" charset="0"/>
                <a:cs typeface="Times New Roman" pitchFamily="18" charset="0"/>
              </a:rPr>
              <a:t>I think mandatory healthcare is important because it covers healthcare costs, particularly in the case of huge medical bills</a:t>
            </a:r>
          </a:p>
          <a:p>
            <a:pPr marL="457200" indent="-457200" algn="l">
              <a:buFont typeface="Arial" pitchFamily="34" charset="0"/>
              <a:buChar char="•"/>
            </a:pPr>
            <a:r>
              <a:rPr lang="en-US" sz="2400" dirty="0">
                <a:latin typeface="Times New Roman" pitchFamily="18" charset="0"/>
                <a:cs typeface="Times New Roman" pitchFamily="18" charset="0"/>
              </a:rPr>
              <a:t>Utilitarianism is an ethical concept highly related to mandatory healthcare</a:t>
            </a:r>
          </a:p>
          <a:p>
            <a:endParaRPr lang="en-US" dirty="0"/>
          </a:p>
        </p:txBody>
      </p:sp>
    </p:spTree>
    <p:extLst>
      <p:ext uri="{BB962C8B-B14F-4D97-AF65-F5344CB8AC3E}">
        <p14:creationId xmlns:p14="http://schemas.microsoft.com/office/powerpoint/2010/main" xmlns="" val="24280673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TotalTime>
  <Words>1505</Words>
  <Application>Microsoft Office PowerPoint</Application>
  <PresentationFormat>On-screen Show (4:3)</PresentationFormat>
  <Paragraphs>69</Paragraphs>
  <Slides>10</Slides>
  <Notes>8</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Ethical Research Presentation </vt:lpstr>
      <vt:lpstr>Introduction</vt:lpstr>
      <vt:lpstr>Argument for Mandatory Healthcare</vt:lpstr>
      <vt:lpstr>Argument for Mandatory Healthcare</vt:lpstr>
      <vt:lpstr>Argument Against Mandatory Healthcare</vt:lpstr>
      <vt:lpstr>Argument Against Mandatory Healthcare</vt:lpstr>
      <vt:lpstr>Ethical Principle</vt:lpstr>
      <vt:lpstr>Opinion</vt:lpstr>
      <vt:lpstr>Conclusion and Discussion Questions</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Ethical Research Presentation</dc:title>
  <dc:creator>user</dc:creator>
  <cp:lastModifiedBy>Kevin</cp:lastModifiedBy>
  <cp:revision>2</cp:revision>
  <dcterms:created xsi:type="dcterms:W3CDTF">2021-07-25T10:04:23Z</dcterms:created>
  <dcterms:modified xsi:type="dcterms:W3CDTF">2021-07-25T10:28:00Z</dcterms:modified>
</cp:coreProperties>
</file>