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69" r:id="rId6"/>
    <p:sldId id="258" r:id="rId7"/>
    <p:sldId id="259" r:id="rId8"/>
    <p:sldId id="260" r:id="rId9"/>
    <p:sldId id="266" r:id="rId10"/>
    <p:sldId id="261" r:id="rId11"/>
    <p:sldId id="262" r:id="rId12"/>
    <p:sldId id="263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b="1" dirty="0" smtClean="0"/>
              <a:t>Philosophical Trends</a:t>
            </a:r>
            <a:endParaRPr lang="en-CA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sz="2400" b="1" dirty="0" smtClean="0"/>
              <a:t>RELS 1210 – Class </a:t>
            </a:r>
            <a:r>
              <a:rPr lang="en-CA" sz="2400" b="1" dirty="0"/>
              <a:t>6</a:t>
            </a:r>
            <a:endParaRPr lang="en-CA" sz="2400" b="1" dirty="0" smtClean="0"/>
          </a:p>
          <a:p>
            <a:r>
              <a:rPr lang="en-CA" sz="2400" b="1" dirty="0" smtClean="0"/>
              <a:t>Mandy MacArthur</a:t>
            </a:r>
          </a:p>
          <a:p>
            <a:r>
              <a:rPr lang="en-CA" dirty="0" smtClean="0"/>
              <a:t>Adapted from Dr. </a:t>
            </a:r>
            <a:r>
              <a:rPr lang="en-CA" dirty="0" err="1" smtClean="0"/>
              <a:t>Eisener</a:t>
            </a:r>
            <a:r>
              <a:rPr lang="en-CA" dirty="0" smtClean="0"/>
              <a:t>, 2017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376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The Context </a:t>
            </a:r>
            <a:endParaRPr lang="en-C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95402" y="2653259"/>
            <a:ext cx="96011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 smtClean="0"/>
              <a:t>We will look at the origins of religious studies through the methodological lens of anthropologists, ethnographers, psychologists, and many more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 smtClean="0"/>
              <a:t>None of these thinkers lived or worked in a social or intellectual vacuum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 smtClean="0"/>
              <a:t>The 19</a:t>
            </a:r>
            <a:r>
              <a:rPr lang="en-CA" sz="2400" baseline="30000" dirty="0" smtClean="0"/>
              <a:t>th</a:t>
            </a:r>
            <a:r>
              <a:rPr lang="en-CA" sz="2400" dirty="0" smtClean="0"/>
              <a:t> century was a time that was characterized by systematic critique and questioning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349651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The 19</a:t>
            </a:r>
            <a:r>
              <a:rPr lang="en-CA" baseline="30000" dirty="0" smtClean="0"/>
              <a:t>th</a:t>
            </a:r>
            <a:r>
              <a:rPr lang="en-CA" dirty="0" smtClean="0"/>
              <a:t> Century was lit</a:t>
            </a:r>
            <a:br>
              <a:rPr lang="en-CA" dirty="0" smtClean="0"/>
            </a:br>
            <a:r>
              <a:rPr lang="en-CA" dirty="0" smtClean="0"/>
              <a:t>(literally)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772" y="879655"/>
            <a:ext cx="1406344" cy="14063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7" y="879655"/>
            <a:ext cx="1432808" cy="14328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2" y="2713220"/>
            <a:ext cx="558508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Beginning of globalization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Large scale economic integration and industrialization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Invention of the light bulb </a:t>
            </a:r>
            <a:r>
              <a:rPr lang="en-CA" sz="2000" dirty="0" smtClean="0"/>
              <a:t>1878</a:t>
            </a:r>
            <a:endParaRPr lang="en-CA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First telephone call </a:t>
            </a:r>
            <a:r>
              <a:rPr lang="en-CA" sz="2000" dirty="0" smtClean="0"/>
              <a:t>1876</a:t>
            </a:r>
            <a:endParaRPr lang="en-CA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Scientific discovery and invention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Advances in modern medicine and disease prevention – contributed to population growth in the West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The Enlightenment and Romanticism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772" y="2713220"/>
            <a:ext cx="1395100" cy="1395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772" y="4535541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77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795829"/>
            <a:ext cx="9601196" cy="3318936"/>
          </a:xfrm>
        </p:spPr>
        <p:txBody>
          <a:bodyPr/>
          <a:lstStyle/>
          <a:p>
            <a:r>
              <a:rPr lang="en-CA" dirty="0" smtClean="0"/>
              <a:t>Rise in the British and Russian Empires</a:t>
            </a:r>
          </a:p>
          <a:p>
            <a:r>
              <a:rPr lang="en-CA" dirty="0" smtClean="0"/>
              <a:t>By the end of the century, the British Empire controlled 1/5 of the world’s land and ¼ of its population</a:t>
            </a:r>
          </a:p>
          <a:p>
            <a:r>
              <a:rPr lang="en-CA" dirty="0" smtClean="0"/>
              <a:t>Decrease in slavery</a:t>
            </a:r>
          </a:p>
          <a:p>
            <a:r>
              <a:rPr lang="en-CA" dirty="0" smtClean="0"/>
              <a:t>Introduction of railroads – this drastically changed the way people lived, travelled, transported goods, built cities, etc.</a:t>
            </a:r>
          </a:p>
          <a:p>
            <a:pPr marL="0" indent="0">
              <a:buNone/>
            </a:pPr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379" y="900175"/>
            <a:ext cx="5519351" cy="165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09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NOT TO MENTION, DARWIN…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717" y="2549225"/>
            <a:ext cx="2722048" cy="3317875"/>
          </a:xfrm>
        </p:spPr>
      </p:pic>
      <p:sp>
        <p:nvSpPr>
          <p:cNvPr id="5" name="TextBox 4"/>
          <p:cNvSpPr txBox="1"/>
          <p:nvPr/>
        </p:nvSpPr>
        <p:spPr>
          <a:xfrm>
            <a:off x="980303" y="3004778"/>
            <a:ext cx="710101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Published </a:t>
            </a:r>
            <a:r>
              <a:rPr lang="en-CA" sz="2000" i="1" dirty="0" smtClean="0"/>
              <a:t>Origin of Species</a:t>
            </a:r>
            <a:r>
              <a:rPr lang="en-CA" sz="2000" dirty="0" smtClean="0"/>
              <a:t> in 1859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Foundation of evolutionary biology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Populations of species evolve over time through the process of natural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Diversity is due to evolution, not God’s 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Conflicted with the widely believed notion that humans were unique and part of a designed hierarchy, above and unrelated to other animals/species</a:t>
            </a:r>
          </a:p>
          <a:p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3324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9242" y="865379"/>
            <a:ext cx="700851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The old answers no longer fit the new questions </a:t>
            </a:r>
          </a:p>
          <a:p>
            <a:endParaRPr lang="en-CA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The earth was no longer at the centre of the universe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Human beings turned out to be animals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Evolution was no longer conceived of in terms of </a:t>
            </a:r>
            <a:r>
              <a:rPr lang="en-CA" sz="2800" dirty="0" smtClean="0"/>
              <a:t>progress </a:t>
            </a:r>
            <a:r>
              <a:rPr lang="en-CA" sz="2800" dirty="0"/>
              <a:t>towards perfection, but merely adaptation to </a:t>
            </a:r>
          </a:p>
          <a:p>
            <a:pPr lvl="1"/>
            <a:r>
              <a:rPr lang="en-CA" sz="2800" dirty="0"/>
              <a:t>conditions </a:t>
            </a:r>
          </a:p>
          <a:p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537" y="865379"/>
            <a:ext cx="2818814" cy="25510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537" y="3646807"/>
            <a:ext cx="2818814" cy="232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97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5985" y="758691"/>
            <a:ext cx="685590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The origin </a:t>
            </a:r>
            <a:r>
              <a:rPr lang="en-CA" sz="3200" dirty="0" smtClean="0"/>
              <a:t>of Religion </a:t>
            </a:r>
            <a:r>
              <a:rPr lang="en-CA" sz="3200" dirty="0"/>
              <a:t>was described as the result </a:t>
            </a:r>
            <a:r>
              <a:rPr lang="en-CA" sz="3200" dirty="0" smtClean="0"/>
              <a:t>of </a:t>
            </a:r>
            <a:r>
              <a:rPr lang="en-CA" sz="3200" dirty="0"/>
              <a:t>any one of a number of misunderstandings: </a:t>
            </a:r>
            <a:endParaRPr lang="en-CA" sz="3200" dirty="0" smtClean="0"/>
          </a:p>
          <a:p>
            <a:endParaRPr lang="en-CA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 smtClean="0"/>
              <a:t>a faulty </a:t>
            </a:r>
            <a:r>
              <a:rPr lang="en-CA" sz="3200" dirty="0"/>
              <a:t>assumption about </a:t>
            </a:r>
            <a:r>
              <a:rPr lang="en-CA" sz="3200" dirty="0" smtClean="0"/>
              <a:t>spirits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 smtClean="0"/>
              <a:t>a </a:t>
            </a:r>
            <a:r>
              <a:rPr lang="en-CA" sz="3200" dirty="0"/>
              <a:t>faulty assumption </a:t>
            </a:r>
            <a:r>
              <a:rPr lang="en-CA" sz="3200" dirty="0" smtClean="0"/>
              <a:t>about </a:t>
            </a:r>
            <a:r>
              <a:rPr lang="en-CA" sz="3200" dirty="0"/>
              <a:t>the natural </a:t>
            </a:r>
            <a:r>
              <a:rPr lang="en-CA" sz="3200" dirty="0" smtClean="0"/>
              <a:t>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 smtClean="0"/>
              <a:t>a </a:t>
            </a:r>
            <a:r>
              <a:rPr lang="en-CA" sz="3200" dirty="0"/>
              <a:t>means of maintaining </a:t>
            </a:r>
            <a:r>
              <a:rPr lang="en-CA" sz="3200" dirty="0" smtClean="0"/>
              <a:t>social cohesion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 smtClean="0"/>
              <a:t>or </a:t>
            </a:r>
            <a:r>
              <a:rPr lang="en-CA" sz="3200" dirty="0"/>
              <a:t>the result of primal lust, </a:t>
            </a:r>
            <a:r>
              <a:rPr lang="en-CA" sz="3200" dirty="0" smtClean="0"/>
              <a:t>murder</a:t>
            </a:r>
            <a:r>
              <a:rPr lang="en-CA" sz="3200" dirty="0"/>
              <a:t>, and guilt</a:t>
            </a:r>
          </a:p>
          <a:p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578" y="925176"/>
            <a:ext cx="3339070" cy="358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35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Big Impacts – Philosophical Factors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331" y="2698230"/>
            <a:ext cx="4137286" cy="31029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9292" y="2563318"/>
            <a:ext cx="581618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Rapid advances in science, philosophy, social theory, and politics beginning in the 17</a:t>
            </a:r>
            <a:r>
              <a:rPr lang="en-CA" sz="2800" baseline="30000" dirty="0" smtClean="0"/>
              <a:t>th</a:t>
            </a:r>
            <a:r>
              <a:rPr lang="en-CA" sz="2800" dirty="0" smtClean="0"/>
              <a:t> century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Reason and experience replaced faith in religion and traditional authority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This movement was particularly strong in England, France, Scotland, and Germany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323756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Enlightenment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99" y="2815596"/>
            <a:ext cx="3966519" cy="2832095"/>
          </a:xfrm>
        </p:spPr>
      </p:pic>
      <p:sp>
        <p:nvSpPr>
          <p:cNvPr id="5" name="TextBox 4"/>
          <p:cNvSpPr txBox="1"/>
          <p:nvPr/>
        </p:nvSpPr>
        <p:spPr>
          <a:xfrm>
            <a:off x="963827" y="2471352"/>
            <a:ext cx="60630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Philosophical movement in Europe beginning in the 18</a:t>
            </a:r>
            <a:r>
              <a:rPr lang="en-CA" sz="2000" baseline="30000" dirty="0" smtClean="0"/>
              <a:t>th</a:t>
            </a:r>
            <a:r>
              <a:rPr lang="en-CA" sz="2000" dirty="0" smtClean="0"/>
              <a:t> cent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Romanticism – emphasis on emotion and being an individual human being as a reaction to the industrial revolution and modernity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REASON AND INTELLECTUALISM HAD AUTHORITY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Contributed to the separation of Church and State, “tolerance” movements,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Involved the scientific method and reductionism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Increased questioning of religious doctrine and authority</a:t>
            </a:r>
          </a:p>
        </p:txBody>
      </p:sp>
    </p:spTree>
    <p:extLst>
      <p:ext uri="{BB962C8B-B14F-4D97-AF65-F5344CB8AC3E}">
        <p14:creationId xmlns:p14="http://schemas.microsoft.com/office/powerpoint/2010/main" val="1692299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Big Impacts – Philosophical Factors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sz="2800" b="1" u="sng" dirty="0" smtClean="0"/>
              <a:t>Rationalism</a:t>
            </a:r>
            <a:r>
              <a:rPr lang="en-CA" sz="2800" dirty="0" smtClean="0"/>
              <a:t> – any philosophy that emphasizes reason over experience</a:t>
            </a:r>
          </a:p>
          <a:p>
            <a:r>
              <a:rPr lang="en-CA" sz="2800" dirty="0" smtClean="0"/>
              <a:t>It implies anti-clerical and anti-authoritarian humanism 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sz="2800" b="1" u="sng" dirty="0" smtClean="0"/>
              <a:t>Empiricism</a:t>
            </a:r>
            <a:r>
              <a:rPr lang="en-CA" sz="2800" dirty="0" smtClean="0"/>
              <a:t> – seeks to root all knowledge in experience: what can be said through the use of the five senses</a:t>
            </a:r>
          </a:p>
          <a:p>
            <a:r>
              <a:rPr lang="en-CA" sz="2800" dirty="0" smtClean="0"/>
              <a:t>Gives authority to the experience 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543359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Big Impacts – Philosophical Factors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1454046" y="2653259"/>
            <a:ext cx="383748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b="1" u="sng" dirty="0" smtClean="0"/>
              <a:t>Humanism</a:t>
            </a:r>
            <a:r>
              <a:rPr lang="en-CA" sz="2400" dirty="0" smtClean="0"/>
              <a:t> -  any philosophy with an emphasis on human welfare and human dignity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 smtClean="0"/>
              <a:t>Characterized by being optimistic about the use of human reason </a:t>
            </a: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6775554" y="2653259"/>
            <a:ext cx="41210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b="1" u="sng" dirty="0" smtClean="0"/>
              <a:t>Deism</a:t>
            </a:r>
            <a:r>
              <a:rPr lang="en-CA" sz="2400" dirty="0" smtClean="0"/>
              <a:t> – the belief that </a:t>
            </a:r>
            <a:r>
              <a:rPr lang="en-CA" sz="2400" dirty="0" smtClean="0"/>
              <a:t>if human </a:t>
            </a:r>
            <a:r>
              <a:rPr lang="en-CA" sz="2400" dirty="0" smtClean="0"/>
              <a:t>reason insists there MUST be a God (deity), but that it cannot be known or approached/contacted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 smtClean="0"/>
              <a:t>This creator is not involved or interested in the human world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943131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Importance of Freedom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1392196" y="2677297"/>
            <a:ext cx="60548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History is interpreted as progress toward freedom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Freedom of reason means the development of all forms of consciousness OR the ability to know true reality – things as they 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Freedom = the mind and the Absolute can be (are) known </a:t>
            </a:r>
            <a:endParaRPr lang="en-CA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821" y="2677297"/>
            <a:ext cx="3073228" cy="320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51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Thinkers’ Impacts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546" y="2556932"/>
            <a:ext cx="10585622" cy="331893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sz="1800" b="1" u="sng" dirty="0" smtClean="0"/>
              <a:t>John Locke </a:t>
            </a:r>
            <a:r>
              <a:rPr lang="en-CA" sz="1800" dirty="0" smtClean="0"/>
              <a:t>– philosopher, </a:t>
            </a:r>
            <a:r>
              <a:rPr lang="en-CA" sz="1800" i="1" dirty="0" smtClean="0"/>
              <a:t>An Essay Concerning Human Understanding</a:t>
            </a:r>
            <a:r>
              <a:rPr lang="en-CA" sz="1800" dirty="0" smtClean="0"/>
              <a:t>, reconcile philosophy with the new sciences, the human mind needs to be educated, he was a rationalist &amp; and empiricist – all knowledge is apprehended by the senses, human rights are inherent (toleration)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800" b="1" u="sng" dirty="0" smtClean="0"/>
              <a:t>Immanuel Kant </a:t>
            </a:r>
            <a:r>
              <a:rPr lang="en-CA" sz="1800" dirty="0" smtClean="0"/>
              <a:t>– professor of logic, </a:t>
            </a:r>
            <a:r>
              <a:rPr lang="en-CA" sz="1800" i="1" dirty="0" smtClean="0"/>
              <a:t>Critique of Pure Reason, </a:t>
            </a:r>
            <a:r>
              <a:rPr lang="en-CA" sz="1800" dirty="0" smtClean="0"/>
              <a:t>questions of knowledge and reason – from sensory perception, BUT the mind is a prisoner to perception, phenomena are actually unknowable, argues against the existence of God</a:t>
            </a:r>
            <a:endParaRPr lang="en-CA" sz="18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en-CA" sz="1800" b="1" u="sng" dirty="0"/>
              <a:t>Jean-Jacques Rousseau </a:t>
            </a:r>
            <a:r>
              <a:rPr lang="en-CA" sz="1800" dirty="0" smtClean="0"/>
              <a:t>– political philosopher, influenced the Enlightenment in France, </a:t>
            </a:r>
            <a:r>
              <a:rPr lang="en-CA" sz="1800" i="1" dirty="0" smtClean="0"/>
              <a:t>Confessions</a:t>
            </a:r>
            <a:r>
              <a:rPr lang="en-CA" sz="1800" dirty="0" smtClean="0"/>
              <a:t> &amp; </a:t>
            </a:r>
            <a:r>
              <a:rPr lang="en-CA" sz="1800" i="1" dirty="0" smtClean="0"/>
              <a:t>Reveries of a Solitary Walker</a:t>
            </a:r>
            <a:r>
              <a:rPr lang="en-CA" sz="1800" dirty="0" smtClean="0"/>
              <a:t>, Age of Sensibility, focused on subjectivity and introspection, the importance of education and policy, with a center on the individual</a:t>
            </a:r>
            <a:endParaRPr lang="en-CA" sz="1800" b="1" i="1" u="sng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917" y="720039"/>
            <a:ext cx="1310202" cy="16723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0" y="678798"/>
            <a:ext cx="1406611" cy="1721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040" y="669158"/>
            <a:ext cx="1291879" cy="172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025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0735" y="2108886"/>
            <a:ext cx="696921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 smtClean="0"/>
              <a:t>So based on the context… how do we think the theorists are going to attempt to explain religion? </a:t>
            </a:r>
            <a:endParaRPr lang="en-CA" sz="4400" dirty="0"/>
          </a:p>
        </p:txBody>
      </p:sp>
    </p:spTree>
    <p:extLst>
      <p:ext uri="{BB962C8B-B14F-4D97-AF65-F5344CB8AC3E}">
        <p14:creationId xmlns:p14="http://schemas.microsoft.com/office/powerpoint/2010/main" val="32329979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524</TotalTime>
  <Words>744</Words>
  <Application>Microsoft Office PowerPoint</Application>
  <PresentationFormat>Widescreen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Garamond</vt:lpstr>
      <vt:lpstr>Organic</vt:lpstr>
      <vt:lpstr>Philosophical Trends</vt:lpstr>
      <vt:lpstr>The Context </vt:lpstr>
      <vt:lpstr>The 19th Century was lit (literally)</vt:lpstr>
      <vt:lpstr>PowerPoint Presentation</vt:lpstr>
      <vt:lpstr>NOT TO MENTION, DARWIN…</vt:lpstr>
      <vt:lpstr>PowerPoint Presentation</vt:lpstr>
      <vt:lpstr>PowerPoint Presentation</vt:lpstr>
      <vt:lpstr>Big Impacts – Philosophical Factors</vt:lpstr>
      <vt:lpstr>The Enlightenment</vt:lpstr>
      <vt:lpstr>Big Impacts – Philosophical Factors</vt:lpstr>
      <vt:lpstr>Big Impacts – Philosophical Factors</vt:lpstr>
      <vt:lpstr>The Importance of Freedom</vt:lpstr>
      <vt:lpstr>Thinkers’ Impacts</vt:lpstr>
      <vt:lpstr>PowerPoint Presentation</vt:lpstr>
    </vt:vector>
  </TitlesOfParts>
  <Company>Saint Mary's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MacArthur</dc:creator>
  <cp:lastModifiedBy>Mandy MacArthur</cp:lastModifiedBy>
  <cp:revision>55</cp:revision>
  <dcterms:created xsi:type="dcterms:W3CDTF">2017-11-28T18:04:11Z</dcterms:created>
  <dcterms:modified xsi:type="dcterms:W3CDTF">2018-01-22T19:59:13Z</dcterms:modified>
</cp:coreProperties>
</file>