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73" r:id="rId6"/>
    <p:sldId id="276" r:id="rId7"/>
    <p:sldId id="262" r:id="rId8"/>
    <p:sldId id="265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69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3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1/24/2018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1/24/2018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1/24/2018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1/24/2018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9921" y="2292094"/>
            <a:ext cx="6719029" cy="2219691"/>
          </a:xfrm>
        </p:spPr>
        <p:txBody>
          <a:bodyPr anchor="ctr"/>
          <a:lstStyle/>
          <a:p>
            <a:r>
              <a:rPr lang="en-US" dirty="0" smtClean="0"/>
              <a:t>The myth of progress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19921" y="4301921"/>
            <a:ext cx="5734050" cy="955565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RELS 1210 – Class </a:t>
            </a:r>
            <a:r>
              <a:rPr lang="en-US" b="1" dirty="0"/>
              <a:t>7</a:t>
            </a:r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Mandy MacArthur</a:t>
            </a:r>
          </a:p>
          <a:p>
            <a:endParaRPr lang="en-US" b="1" dirty="0"/>
          </a:p>
          <a:p>
            <a:r>
              <a:rPr lang="en-US" dirty="0" smtClean="0"/>
              <a:t>Adapted from Dr. </a:t>
            </a:r>
            <a:r>
              <a:rPr lang="en-US" dirty="0" err="1" smtClean="0"/>
              <a:t>Eisener</a:t>
            </a:r>
            <a:r>
              <a:rPr lang="en-US" dirty="0" smtClean="0"/>
              <a:t>, 2017 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000" dirty="0" smtClean="0"/>
              <a:t>Approach Stats</a:t>
            </a:r>
            <a:endParaRPr lang="en-CA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252150" y="2413687"/>
            <a:ext cx="1011606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CA" sz="4000" dirty="0" smtClean="0"/>
              <a:t> HISTORICAL – 25%</a:t>
            </a:r>
            <a:br>
              <a:rPr lang="en-CA" sz="4000" dirty="0" smtClean="0"/>
            </a:br>
            <a:endParaRPr lang="en-CA" sz="4000" dirty="0" smtClean="0"/>
          </a:p>
          <a:p>
            <a:pPr marL="342900" indent="-342900">
              <a:buAutoNum type="arabicPeriod"/>
            </a:pPr>
            <a:r>
              <a:rPr lang="en-CA" sz="4000" dirty="0" smtClean="0"/>
              <a:t> FUNCTIONALIST – 46%</a:t>
            </a:r>
            <a:br>
              <a:rPr lang="en-CA" sz="4000" dirty="0" smtClean="0"/>
            </a:br>
            <a:endParaRPr lang="en-CA" sz="4000" dirty="0" smtClean="0"/>
          </a:p>
          <a:p>
            <a:pPr marL="342900" indent="-342900">
              <a:buAutoNum type="arabicPeriod"/>
            </a:pPr>
            <a:r>
              <a:rPr lang="en-CA" sz="4000" dirty="0" smtClean="0"/>
              <a:t> NON-REDUCTIONIST – 29%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2624962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774" y="2987843"/>
            <a:ext cx="9980682" cy="1096962"/>
          </a:xfrm>
        </p:spPr>
        <p:txBody>
          <a:bodyPr>
            <a:normAutofit/>
          </a:bodyPr>
          <a:lstStyle/>
          <a:p>
            <a:pPr algn="ctr"/>
            <a:r>
              <a:rPr lang="en-CA" sz="5400" dirty="0" smtClean="0"/>
              <a:t>Why was the 19</a:t>
            </a:r>
            <a:r>
              <a:rPr lang="en-CA" sz="5400" baseline="30000" dirty="0" smtClean="0"/>
              <a:t>th</a:t>
            </a:r>
            <a:r>
              <a:rPr lang="en-CA" sz="5400" dirty="0" smtClean="0"/>
              <a:t> century #lit ?</a:t>
            </a:r>
            <a:endParaRPr lang="en-CA" sz="5400" dirty="0"/>
          </a:p>
        </p:txBody>
      </p:sp>
    </p:spTree>
    <p:extLst>
      <p:ext uri="{BB962C8B-B14F-4D97-AF65-F5344CB8AC3E}">
        <p14:creationId xmlns:p14="http://schemas.microsoft.com/office/powerpoint/2010/main" val="3087501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/>
              <a:t>It keeps getting better… Better everyday! 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59370" y="1678898"/>
            <a:ext cx="1061303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Belief in the progress of the human race – especially in the West – had gained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The Myth of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Any why would anyone doubt this?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The West had just seen 250+ years of “progress”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CA" sz="2000" dirty="0" smtClean="0"/>
              <a:t>Scientific advances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CA" sz="2000" dirty="0" smtClean="0"/>
              <a:t>Philosophical rationalism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CA" sz="2000" dirty="0" smtClean="0"/>
              <a:t>The flourishing of arts and culture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CA" sz="2000" dirty="0" smtClean="0"/>
              <a:t>The end of slavery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CA" sz="2000" dirty="0" smtClean="0"/>
              <a:t>Rise in literacy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CA" sz="2000" dirty="0" smtClean="0"/>
              <a:t>Greater* gender equality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CA" sz="2000" dirty="0" smtClean="0"/>
              <a:t>Prison reforms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CA" sz="2000" dirty="0" smtClean="0"/>
              <a:t>Declines in poverty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CA" sz="2000" dirty="0" smtClean="0"/>
              <a:t>Advances in quality of life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Rapid Technological Advances in early 20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030" y="1693342"/>
            <a:ext cx="2143593" cy="19792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3" y="1693342"/>
            <a:ext cx="2057400" cy="2219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091" y="1860029"/>
            <a:ext cx="2419350" cy="1885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03" y="4432847"/>
            <a:ext cx="2628900" cy="1743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838" y="4504284"/>
            <a:ext cx="2847975" cy="1600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766" y="4299496"/>
            <a:ext cx="2266950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9331" y="494675"/>
            <a:ext cx="1016333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However, with this progress also came the complete rejection of the past</a:t>
            </a:r>
          </a:p>
          <a:p>
            <a:endParaRPr lang="en-CA" sz="2800" b="1" dirty="0"/>
          </a:p>
          <a:p>
            <a:r>
              <a:rPr lang="en-CA" sz="2800" b="1" dirty="0" smtClean="0"/>
              <a:t>Sense of humanity as being in control of its own destiny</a:t>
            </a:r>
          </a:p>
          <a:p>
            <a:endParaRPr lang="en-CA" sz="2800" b="1" dirty="0"/>
          </a:p>
          <a:p>
            <a:r>
              <a:rPr lang="en-CA" sz="2800" b="1" dirty="0" smtClean="0"/>
              <a:t>This progress was measured by HAPPINESS, PROGRESS, and PROSPERITY</a:t>
            </a:r>
          </a:p>
          <a:p>
            <a:endParaRPr lang="en-CA" sz="2800" b="1" dirty="0"/>
          </a:p>
          <a:p>
            <a:r>
              <a:rPr lang="en-CA" sz="2800" b="1" dirty="0" smtClean="0"/>
              <a:t>These were NOT the standard previously used by thousands of generations of humans</a:t>
            </a:r>
          </a:p>
          <a:p>
            <a:endParaRPr lang="en-CA" sz="2800" b="1" dirty="0"/>
          </a:p>
          <a:p>
            <a:r>
              <a:rPr lang="en-CA" sz="2800" b="1" dirty="0" smtClean="0"/>
              <a:t>This was a new era 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180038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To get a sense of this progress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989351" y="1633928"/>
            <a:ext cx="100962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Humans went from using a sharpened rock as a weapon to the use of weapons made of iron – this development took almost 3,000,000 years</a:t>
            </a:r>
          </a:p>
          <a:p>
            <a:endParaRPr lang="en-CA" sz="2800" b="1" dirty="0"/>
          </a:p>
          <a:p>
            <a:r>
              <a:rPr lang="en-CA" sz="2800" b="1" dirty="0" smtClean="0"/>
              <a:t>Humans then went from the use of iron weapons to successfully developing and using the H-Bomb in only 3,000 years </a:t>
            </a:r>
          </a:p>
          <a:p>
            <a:endParaRPr lang="en-CA" sz="2800" b="1" dirty="0"/>
          </a:p>
          <a:p>
            <a:r>
              <a:rPr lang="en-CA" sz="2800" b="1" dirty="0" smtClean="0"/>
              <a:t>This is exponential development 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272541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And life indeed was getting better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764498" y="1618938"/>
            <a:ext cx="5486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Railways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Steam engines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Blast furnaces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Textile plants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Coal and iron mines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Improved sanitation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Advances in medicine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Treatment and prevention of diseases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dirty="0" smtClean="0"/>
              <a:t>City planning</a:t>
            </a:r>
            <a:endParaRPr lang="en-CA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708" y="1618938"/>
            <a:ext cx="4776866" cy="458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1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With this progress came a monopoly on authority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779489" y="1499016"/>
            <a:ext cx="32828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The British Empire claimed to have moral authority and who could deny it with all of its progress</a:t>
            </a:r>
            <a:endParaRPr lang="en-CA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075" y="1693263"/>
            <a:ext cx="6651321" cy="494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13" y="389744"/>
            <a:ext cx="1167733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Herbert Spencer, an influential English philosopher who was a student of Darwin’s theories, interpreted this technological progress as a social doctrine</a:t>
            </a:r>
          </a:p>
          <a:p>
            <a:endParaRPr lang="en-CA" sz="2000" dirty="0"/>
          </a:p>
          <a:p>
            <a:r>
              <a:rPr lang="en-CA" sz="2000" dirty="0" smtClean="0"/>
              <a:t>Change </a:t>
            </a:r>
            <a:r>
              <a:rPr lang="en-CA" sz="2000" dirty="0" smtClean="0">
                <a:sym typeface="Wingdings" panose="05000000000000000000" pitchFamily="2" charset="2"/>
              </a:rPr>
              <a:t> Improvement  Perfection</a:t>
            </a:r>
          </a:p>
          <a:p>
            <a:endParaRPr lang="en-CA" sz="2000" dirty="0">
              <a:sym typeface="Wingdings" panose="05000000000000000000" pitchFamily="2" charset="2"/>
            </a:endParaRPr>
          </a:p>
          <a:p>
            <a:r>
              <a:rPr lang="en-CA" sz="2000" dirty="0" smtClean="0">
                <a:sym typeface="Wingdings" panose="05000000000000000000" pitchFamily="2" charset="2"/>
              </a:rPr>
              <a:t>He was also the one who actually coined the phrase “survival of the fittest” </a:t>
            </a:r>
          </a:p>
          <a:p>
            <a:endParaRPr lang="en-CA" sz="2000" dirty="0">
              <a:sym typeface="Wingdings" panose="05000000000000000000" pitchFamily="2" charset="2"/>
            </a:endParaRPr>
          </a:p>
          <a:p>
            <a:r>
              <a:rPr lang="en-CA" sz="2000" dirty="0" smtClean="0">
                <a:sym typeface="Wingdings" panose="05000000000000000000" pitchFamily="2" charset="2"/>
              </a:rPr>
              <a:t>By this time, the idea of eugenics (the use of scientific principles to improve species) was old news </a:t>
            </a:r>
          </a:p>
          <a:p>
            <a:endParaRPr lang="en-CA" sz="2000" dirty="0">
              <a:sym typeface="Wingdings" panose="05000000000000000000" pitchFamily="2" charset="2"/>
            </a:endParaRPr>
          </a:p>
          <a:p>
            <a:r>
              <a:rPr lang="en-CA" sz="2000" dirty="0" smtClean="0">
                <a:sym typeface="Wingdings" panose="05000000000000000000" pitchFamily="2" charset="2"/>
              </a:rPr>
              <a:t>BUT! Its modern form developed in the early 20</a:t>
            </a:r>
            <a:r>
              <a:rPr lang="en-CA" sz="2000" baseline="30000" dirty="0" smtClean="0">
                <a:sym typeface="Wingdings" panose="05000000000000000000" pitchFamily="2" charset="2"/>
              </a:rPr>
              <a:t>th</a:t>
            </a:r>
            <a:r>
              <a:rPr lang="en-CA" sz="2000" dirty="0" smtClean="0">
                <a:sym typeface="Wingdings" panose="05000000000000000000" pitchFamily="2" charset="2"/>
              </a:rPr>
              <a:t> century… </a:t>
            </a:r>
          </a:p>
          <a:p>
            <a:endParaRPr lang="en-CA" sz="2000" dirty="0">
              <a:sym typeface="Wingdings" panose="05000000000000000000" pitchFamily="2" charset="2"/>
            </a:endParaRPr>
          </a:p>
          <a:p>
            <a:r>
              <a:rPr lang="en-CA" sz="2000" dirty="0" smtClean="0">
                <a:sym typeface="Wingdings" panose="05000000000000000000" pitchFamily="2" charset="2"/>
              </a:rPr>
              <a:t>It was proposed that the human race MUST strive towards perfection in order to maintain its power and authority</a:t>
            </a:r>
          </a:p>
          <a:p>
            <a:endParaRPr lang="en-CA" sz="2000" dirty="0">
              <a:sym typeface="Wingdings" panose="05000000000000000000" pitchFamily="2" charset="2"/>
            </a:endParaRPr>
          </a:p>
          <a:p>
            <a:r>
              <a:rPr lang="en-CA" sz="2000" dirty="0" smtClean="0">
                <a:sym typeface="Wingdings" panose="05000000000000000000" pitchFamily="2" charset="2"/>
              </a:rPr>
              <a:t>The scientific manipulation of human beings was then seen as the pinnacle of human progress by many scholars, scientists, and even religious leaders</a:t>
            </a:r>
          </a:p>
          <a:p>
            <a:endParaRPr lang="en-CA" sz="2000" dirty="0">
              <a:sym typeface="Wingdings" panose="05000000000000000000" pitchFamily="2" charset="2"/>
            </a:endParaRPr>
          </a:p>
          <a:p>
            <a:r>
              <a:rPr lang="en-CA" sz="2000" dirty="0" smtClean="0">
                <a:sym typeface="Wingdings" panose="05000000000000000000" pitchFamily="2" charset="2"/>
              </a:rPr>
              <a:t>Only science could perfect human nature and human society</a:t>
            </a:r>
          </a:p>
          <a:p>
            <a:endParaRPr lang="en-CA" dirty="0">
              <a:sym typeface="Wingdings" panose="05000000000000000000" pitchFamily="2" charset="2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194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So was born THE MYTH of progress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884420" y="1499016"/>
            <a:ext cx="972861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CA" sz="2000" dirty="0" smtClean="0"/>
              <a:t>Traditional belief systems had failed</a:t>
            </a:r>
            <a:br>
              <a:rPr lang="en-CA" sz="2000" dirty="0" smtClean="0"/>
            </a:br>
            <a:r>
              <a:rPr lang="en-CA" sz="2000" dirty="0" smtClean="0"/>
              <a:t>- colonialism, slavery, denial of scientific discoveries, the secondary role of women, the role of faith</a:t>
            </a:r>
            <a:br>
              <a:rPr lang="en-CA" sz="2000" dirty="0" smtClean="0"/>
            </a:br>
            <a:endParaRPr lang="en-CA" sz="2000" dirty="0" smtClean="0"/>
          </a:p>
          <a:p>
            <a:pPr marL="342900" indent="-342900">
              <a:buAutoNum type="arabicPeriod"/>
            </a:pPr>
            <a:r>
              <a:rPr lang="en-CA" sz="2000" dirty="0" smtClean="0"/>
              <a:t>Science now had the answers</a:t>
            </a:r>
            <a:br>
              <a:rPr lang="en-CA" sz="2000" dirty="0" smtClean="0"/>
            </a:br>
            <a:r>
              <a:rPr lang="en-CA" sz="2000" dirty="0" smtClean="0"/>
              <a:t>- advances in biology, geology, chemistry, physics, astronomy, all lead to no longer requiring a Creator to explain </a:t>
            </a:r>
            <a:br>
              <a:rPr lang="en-CA" sz="2000" dirty="0" smtClean="0"/>
            </a:br>
            <a:r>
              <a:rPr lang="en-CA" sz="2000" dirty="0" smtClean="0"/>
              <a:t>- God of the deists was no longer a philosophical necessity</a:t>
            </a:r>
            <a:br>
              <a:rPr lang="en-CA" sz="2000" dirty="0" smtClean="0"/>
            </a:br>
            <a:r>
              <a:rPr lang="en-CA" sz="2000" dirty="0" smtClean="0"/>
              <a:t>- everything was now interpreted through Darwin’s theories </a:t>
            </a:r>
            <a:r>
              <a:rPr lang="en-CA" sz="2000" dirty="0" smtClean="0">
                <a:sym typeface="Wingdings" panose="05000000000000000000" pitchFamily="2" charset="2"/>
              </a:rPr>
              <a:t> survival of the fittest  social Darwinism  eugenics</a:t>
            </a:r>
            <a:br>
              <a:rPr lang="en-CA" sz="2000" dirty="0" smtClean="0">
                <a:sym typeface="Wingdings" panose="05000000000000000000" pitchFamily="2" charset="2"/>
              </a:rPr>
            </a:br>
            <a:endParaRPr lang="en-CA" sz="2000" dirty="0" smtClean="0"/>
          </a:p>
          <a:p>
            <a:pPr marL="342900" indent="-342900">
              <a:buAutoNum type="arabicPeriod"/>
            </a:pPr>
            <a:r>
              <a:rPr lang="en-CA" sz="2000" dirty="0" smtClean="0"/>
              <a:t>Progress was measured by technological advance</a:t>
            </a:r>
            <a:br>
              <a:rPr lang="en-CA" sz="2000" dirty="0" smtClean="0"/>
            </a:br>
            <a:r>
              <a:rPr lang="en-CA" sz="2000" dirty="0" smtClean="0"/>
              <a:t>- no consideration was given to culture to mark progress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55103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4518" y="464695"/>
            <a:ext cx="108079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4. Western colonialism &amp; the British Empire had brought “civilization” to many lands</a:t>
            </a:r>
          </a:p>
          <a:p>
            <a:r>
              <a:rPr lang="en-CA" dirty="0" smtClean="0"/>
              <a:t>	- law &amp; order, government, civil service</a:t>
            </a:r>
          </a:p>
          <a:p>
            <a:r>
              <a:rPr lang="en-CA" dirty="0"/>
              <a:t>	</a:t>
            </a:r>
            <a:r>
              <a:rPr lang="en-CA" dirty="0" smtClean="0"/>
              <a:t>- public schools </a:t>
            </a:r>
          </a:p>
          <a:p>
            <a:r>
              <a:rPr lang="en-CA" dirty="0"/>
              <a:t>	</a:t>
            </a:r>
            <a:r>
              <a:rPr lang="en-CA" dirty="0" smtClean="0"/>
              <a:t>- road systems</a:t>
            </a:r>
          </a:p>
          <a:p>
            <a:r>
              <a:rPr lang="en-CA" dirty="0">
                <a:sym typeface="Wingdings" panose="05000000000000000000" pitchFamily="2" charset="2"/>
              </a:rPr>
              <a:t>	</a:t>
            </a:r>
            <a:r>
              <a:rPr lang="en-CA" dirty="0" smtClean="0">
                <a:sym typeface="Wingdings" panose="05000000000000000000" pitchFamily="2" charset="2"/>
              </a:rPr>
              <a:t>- medicine, hospitals, vaccination, control of diseases</a:t>
            </a:r>
          </a:p>
          <a:p>
            <a:r>
              <a:rPr lang="en-CA" dirty="0">
                <a:sym typeface="Wingdings" panose="05000000000000000000" pitchFamily="2" charset="2"/>
              </a:rPr>
              <a:t>	</a:t>
            </a:r>
            <a:r>
              <a:rPr lang="en-CA" dirty="0" smtClean="0">
                <a:sym typeface="Wingdings" panose="05000000000000000000" pitchFamily="2" charset="2"/>
              </a:rPr>
              <a:t>- abolition of slavery</a:t>
            </a:r>
          </a:p>
          <a:p>
            <a:r>
              <a:rPr lang="en-CA" dirty="0">
                <a:sym typeface="Wingdings" panose="05000000000000000000" pitchFamily="2" charset="2"/>
              </a:rPr>
              <a:t>	</a:t>
            </a:r>
            <a:r>
              <a:rPr lang="en-CA" dirty="0" smtClean="0">
                <a:sym typeface="Wingdings" panose="05000000000000000000" pitchFamily="2" charset="2"/>
              </a:rPr>
              <a:t>- use of English as the “unifying” world language that helped to break down ethnic and 	  	 cultural differences</a:t>
            </a:r>
          </a:p>
          <a:p>
            <a:endParaRPr lang="en-CA" dirty="0">
              <a:sym typeface="Wingdings" panose="05000000000000000000" pitchFamily="2" charset="2"/>
            </a:endParaRPr>
          </a:p>
          <a:p>
            <a:r>
              <a:rPr lang="en-CA" dirty="0" smtClean="0">
                <a:sym typeface="Wingdings" panose="05000000000000000000" pitchFamily="2" charset="2"/>
              </a:rPr>
              <a:t>5. Religion was now interpreted as an old-fashioned way of looking at the world as a result of                                   ignorance</a:t>
            </a:r>
          </a:p>
          <a:p>
            <a:endParaRPr lang="en-CA" dirty="0">
              <a:sym typeface="Wingdings" panose="05000000000000000000" pitchFamily="2" charset="2"/>
            </a:endParaRPr>
          </a:p>
          <a:p>
            <a:r>
              <a:rPr lang="en-CA" dirty="0" smtClean="0">
                <a:sym typeface="Wingdings" panose="05000000000000000000" pitchFamily="2" charset="2"/>
              </a:rPr>
              <a:t>6. Progress was interpreted as a social duty – moral obligation</a:t>
            </a:r>
          </a:p>
          <a:p>
            <a:r>
              <a:rPr lang="en-CA" dirty="0">
                <a:sym typeface="Wingdings" panose="05000000000000000000" pitchFamily="2" charset="2"/>
              </a:rPr>
              <a:t>	</a:t>
            </a:r>
            <a:r>
              <a:rPr lang="en-CA" dirty="0" smtClean="0">
                <a:sym typeface="Wingdings" panose="05000000000000000000" pitchFamily="2" charset="2"/>
              </a:rPr>
              <a:t>- the world must be made better</a:t>
            </a:r>
          </a:p>
          <a:p>
            <a:r>
              <a:rPr lang="en-CA" dirty="0">
                <a:sym typeface="Wingdings" panose="05000000000000000000" pitchFamily="2" charset="2"/>
              </a:rPr>
              <a:t>	</a:t>
            </a:r>
            <a:r>
              <a:rPr lang="en-CA" dirty="0" smtClean="0">
                <a:sym typeface="Wingdings" panose="05000000000000000000" pitchFamily="2" charset="2"/>
              </a:rPr>
              <a:t>- the fittest were not just to survive; they were to rule</a:t>
            </a:r>
          </a:p>
        </p:txBody>
      </p:sp>
    </p:spTree>
    <p:extLst>
      <p:ext uri="{BB962C8B-B14F-4D97-AF65-F5344CB8AC3E}">
        <p14:creationId xmlns:p14="http://schemas.microsoft.com/office/powerpoint/2010/main" val="260958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So why do we care about all of this?!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8" y="2174979"/>
            <a:ext cx="3743325" cy="3257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41626" y="1439566"/>
            <a:ext cx="60710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We care because humanity began to see itself differently. It began to believe it could perfect itself through progress – that “perfection” was attainable. This drastically changed the way humans also began to think and speak about religion.</a:t>
            </a:r>
          </a:p>
          <a:p>
            <a:endParaRPr lang="en-CA" sz="2800" dirty="0"/>
          </a:p>
          <a:p>
            <a:r>
              <a:rPr lang="en-CA" sz="2800" dirty="0" smtClean="0"/>
              <a:t>It also highlights how what is going on around us greatly affects our religious/spiritual understanding of the world and/or nature of reality 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7462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Where to begin…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We are going to “consider nine of the most important theories of religion that have been put forward since the idea of a scientific approach to religion caught the imagination of serious scholars of the 19</a:t>
            </a:r>
            <a:r>
              <a:rPr lang="en-CA" baseline="30000" dirty="0" smtClean="0"/>
              <a:t>th</a:t>
            </a:r>
            <a:r>
              <a:rPr lang="en-CA" dirty="0" smtClean="0"/>
              <a:t> century.” (Pals, 2015, 9) </a:t>
            </a:r>
          </a:p>
          <a:p>
            <a:r>
              <a:rPr lang="en-CA" dirty="0" smtClean="0"/>
              <a:t>1. the theory is presented by discussing the life and background of its spokesperson</a:t>
            </a:r>
          </a:p>
          <a:p>
            <a:r>
              <a:rPr lang="en-CA" dirty="0" smtClean="0"/>
              <a:t>2. key ideas are discussed</a:t>
            </a:r>
          </a:p>
          <a:p>
            <a:r>
              <a:rPr lang="en-CA" dirty="0" smtClean="0"/>
              <a:t>3. distinctive features are discussed and compared </a:t>
            </a:r>
          </a:p>
          <a:p>
            <a:r>
              <a:rPr lang="en-CA" dirty="0" smtClean="0"/>
              <a:t>4. objections by critics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66668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Max Muller &amp; “the science of religion”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1870, during a public lecture, he proposed the idea of </a:t>
            </a:r>
            <a:r>
              <a:rPr lang="en-CA" b="1" u="sng" dirty="0" smtClean="0"/>
              <a:t>studying religion scientifically </a:t>
            </a:r>
            <a:r>
              <a:rPr lang="en-CA" dirty="0" smtClean="0"/>
              <a:t>and methodically </a:t>
            </a:r>
          </a:p>
          <a:p>
            <a:r>
              <a:rPr lang="en-CA" dirty="0" smtClean="0"/>
              <a:t>Proposed that science and religion could “get along”</a:t>
            </a:r>
          </a:p>
          <a:p>
            <a:r>
              <a:rPr lang="en-CA" dirty="0" smtClean="0"/>
              <a:t>Instead of a theological approach, which ultimately was concerned with what religion was “true” or “right”</a:t>
            </a:r>
          </a:p>
          <a:p>
            <a:r>
              <a:rPr lang="en-CA" dirty="0" smtClean="0"/>
              <a:t>Apply an objective method of study/inquiry by gathering various elements of religions from around the world (rituals, beliefs, customs, etc.) – creating facts</a:t>
            </a:r>
          </a:p>
          <a:p>
            <a:r>
              <a:rPr lang="en-CA" dirty="0" smtClean="0"/>
              <a:t>Technically, in theory, this scientific method should be able to be applied regardless of one’s own personal beliefs</a:t>
            </a:r>
          </a:p>
          <a:p>
            <a:r>
              <a:rPr lang="en-CA" dirty="0" smtClean="0"/>
              <a:t>Claimed this method would be able to explain the entire phenomenon of religion – the worldwide explanation of its origin, development, and diversity </a:t>
            </a:r>
          </a:p>
          <a:p>
            <a:r>
              <a:rPr lang="en-CA" dirty="0" smtClean="0"/>
              <a:t>A hope to create a single theory of religion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43562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492</TotalTime>
  <Words>771</Words>
  <Application>Microsoft Office PowerPoint</Application>
  <PresentationFormat>Widescreen</PresentationFormat>
  <Paragraphs>106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Euphemia</vt:lpstr>
      <vt:lpstr>Plantagenet Cherokee</vt:lpstr>
      <vt:lpstr>Wingdings</vt:lpstr>
      <vt:lpstr>Academic Literature 16x9</vt:lpstr>
      <vt:lpstr>The myth of progress</vt:lpstr>
      <vt:lpstr>Approach Stats</vt:lpstr>
      <vt:lpstr>Why was the 19th century #lit ?</vt:lpstr>
      <vt:lpstr>It keeps getting better… Better everyday! </vt:lpstr>
      <vt:lpstr>Rapid Technological Advances in early 20th Century</vt:lpstr>
      <vt:lpstr>PowerPoint Presentation</vt:lpstr>
      <vt:lpstr>To get a sense of this progress</vt:lpstr>
      <vt:lpstr>And life indeed was getting better</vt:lpstr>
      <vt:lpstr>With this progress came a monopoly on authority</vt:lpstr>
      <vt:lpstr>PowerPoint Presentation</vt:lpstr>
      <vt:lpstr>So was born THE MYTH of progress</vt:lpstr>
      <vt:lpstr>PowerPoint Presentation</vt:lpstr>
      <vt:lpstr>So why do we care about all of this?!</vt:lpstr>
      <vt:lpstr>Where to begin…</vt:lpstr>
      <vt:lpstr>Max Muller &amp; “the science of religion”</vt:lpstr>
    </vt:vector>
  </TitlesOfParts>
  <Company>Saint Mary's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myth of progress</dc:title>
  <dc:creator>Mandy MacArthur</dc:creator>
  <cp:lastModifiedBy>Mandy MacArthur</cp:lastModifiedBy>
  <cp:revision>32</cp:revision>
  <dcterms:created xsi:type="dcterms:W3CDTF">2017-11-28T20:06:40Z</dcterms:created>
  <dcterms:modified xsi:type="dcterms:W3CDTF">2018-01-24T20:19:32Z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