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76" d="100"/>
          <a:sy n="76" d="100"/>
        </p:scale>
        <p:origin x="-504" y="21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AF7DDA-6B4A-4640-8E48-751D9D0D60D6}" type="datetimeFigureOut">
              <a:rPr lang="en-US" smtClean="0"/>
              <a:t>4/17/2021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A4809B-6A1B-4B6D-A2A9-CAD45FD4F26D}" type="slidenum">
              <a:rPr lang="en-US" smtClean="0"/>
              <a:t>‹#›</a:t>
            </a:fld>
            <a:endParaRPr lang="en-US" dirty="0"/>
          </a:p>
        </p:txBody>
      </p:sp>
    </p:spTree>
    <p:extLst>
      <p:ext uri="{BB962C8B-B14F-4D97-AF65-F5344CB8AC3E}">
        <p14:creationId xmlns:p14="http://schemas.microsoft.com/office/powerpoint/2010/main" val="21031431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It is a common idea that when it comes to handling issues relating to abortion, incest and rape are special cases. For a lot of people, abortion is a better solution that a woman can get in such incidents. Generally, supporters argue that abortion will give relief of some kind to the pregnant woman. Whereas this is the majority opinion, most people, however less, argue that its father's offense should not sacrifice the life of an innocent baby. In short, it is a conflicting matter between the innocent child and the pregnant woman. But could this be true? From the beginning, it could be to point out that the two sides of the rape abortion debate concur that women who are rape victims and turning out with pregnancies wish to abort.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2</a:t>
            </a:fld>
            <a:endParaRPr lang="en-US" dirty="0"/>
          </a:p>
        </p:txBody>
      </p:sp>
    </p:spTree>
    <p:extLst>
      <p:ext uri="{BB962C8B-B14F-4D97-AF65-F5344CB8AC3E}">
        <p14:creationId xmlns:p14="http://schemas.microsoft.com/office/powerpoint/2010/main" val="35374573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Abortion supporters dissimulate that through abortion, the assaulted woman is relieved emotionally. However, the thing with abortion is that the woman is not just pregnant anymore but rather a mother to a dead baby, which is even more traumatic. As per nature, abortion is intrusive and violent; hence, compared to rape, it brings further body violations to the woman taking part in it. A study by Dr. Mahkorn in 1979 concluded that a lot of women view abortion as an act of violence, and many of them were concerned about the pregnancy instead of the rape incident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11</a:t>
            </a:fld>
            <a:endParaRPr lang="en-US" dirty="0"/>
          </a:p>
        </p:txBody>
      </p:sp>
    </p:spTree>
    <p:extLst>
      <p:ext uri="{BB962C8B-B14F-4D97-AF65-F5344CB8AC3E}">
        <p14:creationId xmlns:p14="http://schemas.microsoft.com/office/powerpoint/2010/main" val="41030144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Abortion, much like rape, also brings about bodily damages to the victim. It aggravates the impact of STD’s including Chlamydia and raises miscarriage possibilities following pregnancies. Aside from that, abortion increases ectopic pregnancy and infertility. This indicates that abortion solely consolidates effects of rape and may make it difficult for the victim to handle.</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12</a:t>
            </a:fld>
            <a:endParaRPr lang="en-US" dirty="0"/>
          </a:p>
        </p:txBody>
      </p:sp>
    </p:spTree>
    <p:extLst>
      <p:ext uri="{BB962C8B-B14F-4D97-AF65-F5344CB8AC3E}">
        <p14:creationId xmlns:p14="http://schemas.microsoft.com/office/powerpoint/2010/main" val="30797130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Essentially, abortion is applied as a determiner in sentencing an innocent child by the crimes of its father, to death. The child resulting from rape is considered a person that is separate from the father who should not be blamed for the situations encompassing its conception. In the study by Dr. Mahkorn, most of the women interviewed talked of their desires of protecting their babies despite their fathers' offenses. </a:t>
            </a:r>
          </a:p>
          <a:p>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13</a:t>
            </a:fld>
            <a:endParaRPr lang="en-US" dirty="0"/>
          </a:p>
        </p:txBody>
      </p:sp>
    </p:spTree>
    <p:extLst>
      <p:ext uri="{BB962C8B-B14F-4D97-AF65-F5344CB8AC3E}">
        <p14:creationId xmlns:p14="http://schemas.microsoft.com/office/powerpoint/2010/main" val="3624907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Procuring an abortion that is as a result of rape does not heal rapes emotional effect; instead, it aggravates the circumstances by compelling the woman to have to handle two events that are both traumatic that is abortion which is viewed as murder and rape. Consequently, abortion is not the solution to rape resulted pregnancy. Some good can come out of evil, although the horrific act has already happened.</a:t>
            </a:r>
          </a:p>
          <a:p>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14</a:t>
            </a:fld>
            <a:endParaRPr lang="en-US" dirty="0"/>
          </a:p>
        </p:txBody>
      </p:sp>
    </p:spTree>
    <p:extLst>
      <p:ext uri="{BB962C8B-B14F-4D97-AF65-F5344CB8AC3E}">
        <p14:creationId xmlns:p14="http://schemas.microsoft.com/office/powerpoint/2010/main" val="1749477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Many women who have undergone this traumatic experience felt that if they could carry forth with abortion, everything will be normal. They believe that abortion is the easiest way out, but in reality, both rape and abortion are hard to deal with emotionally and can result in many consequences, and with that, there is no short-term fix for any of these problems. However, looking at it from a different perspective, victims are not supposed to continue suffering by being forced to carry unwanted pregnancies with no option of abortion. Not only is this wrong, but it is also illegal. A number of countries guarantee non-discriminatory medical care rights, freedom from torture, and humane treatment. The global community has to ensure that the women and girls get their rights granted under the International Humanitarian Law. </a:t>
            </a:r>
          </a:p>
          <a:p>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15</a:t>
            </a:fld>
            <a:endParaRPr lang="en-US" dirty="0"/>
          </a:p>
        </p:txBody>
      </p:sp>
    </p:spTree>
    <p:extLst>
      <p:ext uri="{BB962C8B-B14F-4D97-AF65-F5344CB8AC3E}">
        <p14:creationId xmlns:p14="http://schemas.microsoft.com/office/powerpoint/2010/main" val="1505495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revealed by stories of a number of women, the child and mother's welfare becomes better through life’s preservation and not by violence. Agonizingly, however, the public's debate has alienated the testimonies and the women who have been pregnant through rape interests. A lot of people in the arguments have come up with opinions built on their fears and preconceptions instead of the real experiences and facts of the ones that have gone through this ordeal.</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3</a:t>
            </a:fld>
            <a:endParaRPr lang="en-US" dirty="0"/>
          </a:p>
        </p:txBody>
      </p:sp>
    </p:spTree>
    <p:extLst>
      <p:ext uri="{BB962C8B-B14F-4D97-AF65-F5344CB8AC3E}">
        <p14:creationId xmlns:p14="http://schemas.microsoft.com/office/powerpoint/2010/main" val="3420209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Forced or nonconsensual sexual contact is what is referred to as rape. A woman who becomes pregnant due to rape undergoes a traumatic experience no person would wish to go through. An article indicates that over 3 million people are currently looking for infertility medical care (Pedro et al.,2018). Although the act of how a child was conceived is horrible, they are still human. Some reports express that women that have been raped are terrified by the act compared to the pregnancy.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4</a:t>
            </a:fld>
            <a:endParaRPr lang="en-US" dirty="0"/>
          </a:p>
        </p:txBody>
      </p:sp>
    </p:spTree>
    <p:extLst>
      <p:ext uri="{BB962C8B-B14F-4D97-AF65-F5344CB8AC3E}">
        <p14:creationId xmlns:p14="http://schemas.microsoft.com/office/powerpoint/2010/main" val="31825536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 argument supporting abortion as a result of a rape pregnancy, is that it is the right of the involved woman to choose what it is they want. As per the argument on the rights and autonomy of women, the vital feature on the rightness and wrongness of abortion is the acknowledgment that the women involved have choices, interests, and rights that are supposed to be respected even if abortion is morally permissible or not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5</a:t>
            </a:fld>
            <a:endParaRPr lang="en-US" dirty="0"/>
          </a:p>
        </p:txBody>
      </p:sp>
    </p:spTree>
    <p:extLst>
      <p:ext uri="{BB962C8B-B14F-4D97-AF65-F5344CB8AC3E}">
        <p14:creationId xmlns:p14="http://schemas.microsoft.com/office/powerpoint/2010/main" val="1946512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much as the fetus is assumed to be innocent of the rape, it does not follow that the woman will have to carry a child she is not prepared psychologically for. This argument's main claim is that rape is a traumatic event, causing emotional disturbance to the victims for a very long time.</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6</a:t>
            </a:fld>
            <a:endParaRPr lang="en-US" dirty="0"/>
          </a:p>
        </p:txBody>
      </p:sp>
    </p:spTree>
    <p:extLst>
      <p:ext uri="{BB962C8B-B14F-4D97-AF65-F5344CB8AC3E}">
        <p14:creationId xmlns:p14="http://schemas.microsoft.com/office/powerpoint/2010/main" val="932795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With this perspective, pregnancy resulting from rape limits the woman from forgetting the ordeal and is depicted that only through rape can she fix this. Further, the argument is supported by the fact that every expectant mother has a right and, above all, the right of controlling what happens to their bodies. Hence, in this sense, abortion is validated as a pregnancy resulting in a rape solution. </a:t>
            </a:r>
          </a:p>
          <a:p>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7</a:t>
            </a:fld>
            <a:endParaRPr lang="en-US" dirty="0"/>
          </a:p>
        </p:txBody>
      </p:sp>
    </p:spTree>
    <p:extLst>
      <p:ext uri="{BB962C8B-B14F-4D97-AF65-F5344CB8AC3E}">
        <p14:creationId xmlns:p14="http://schemas.microsoft.com/office/powerpoint/2010/main" val="1087746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An analysis of women's rights and autonomy also proposes that in situations where the child is likely to cause serious health issues to the mother, abortion may be rationalized if it's the mother’s wishes. Forcing a woman to give birth to a child she is not prepared for infringes on the woman’s right of refusing consent to sacrificing her bodily autonomy, integrity, and liberty.</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8</a:t>
            </a:fld>
            <a:endParaRPr lang="en-US" dirty="0"/>
          </a:p>
        </p:txBody>
      </p:sp>
    </p:spTree>
    <p:extLst>
      <p:ext uri="{BB962C8B-B14F-4D97-AF65-F5344CB8AC3E}">
        <p14:creationId xmlns:p14="http://schemas.microsoft.com/office/powerpoint/2010/main" val="1581799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Whereas a lot of supporters for this argument are not in agreement that the fetus can be comparable to a person, the most vital thing is that even if everyone agrees that fetus is people, it will not set up any ground for not aborting a baby that is not wanted, ignoring the concept that abortion would be likened to killing.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9</a:t>
            </a:fld>
            <a:endParaRPr lang="en-US" dirty="0"/>
          </a:p>
        </p:txBody>
      </p:sp>
    </p:spTree>
    <p:extLst>
      <p:ext uri="{BB962C8B-B14F-4D97-AF65-F5344CB8AC3E}">
        <p14:creationId xmlns:p14="http://schemas.microsoft.com/office/powerpoint/2010/main" val="17743206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Withal, whereas a lot of people support abortion resulting from rape, the fact is that not many women opt for abortion after getting pregnant from rape. The major argument that has been laid out for this trend is that abortion is just a quick way out to the rape problem, but the victims desire compassion and long-term care. </a:t>
            </a:r>
            <a:endParaRPr lang="en-US" dirty="0"/>
          </a:p>
        </p:txBody>
      </p:sp>
      <p:sp>
        <p:nvSpPr>
          <p:cNvPr id="4" name="Slide Number Placeholder 3"/>
          <p:cNvSpPr>
            <a:spLocks noGrp="1"/>
          </p:cNvSpPr>
          <p:nvPr>
            <p:ph type="sldNum" sz="quarter" idx="10"/>
          </p:nvPr>
        </p:nvSpPr>
        <p:spPr/>
        <p:txBody>
          <a:bodyPr/>
          <a:lstStyle/>
          <a:p>
            <a:fld id="{38A4809B-6A1B-4B6D-A2A9-CAD45FD4F26D}" type="slidenum">
              <a:rPr lang="en-US" smtClean="0"/>
              <a:t>10</a:t>
            </a:fld>
            <a:endParaRPr lang="en-US" dirty="0"/>
          </a:p>
        </p:txBody>
      </p:sp>
    </p:spTree>
    <p:extLst>
      <p:ext uri="{BB962C8B-B14F-4D97-AF65-F5344CB8AC3E}">
        <p14:creationId xmlns:p14="http://schemas.microsoft.com/office/powerpoint/2010/main" val="3633796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4/17/2021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865" y="623454"/>
            <a:ext cx="9753599" cy="2951018"/>
          </a:xfrm>
        </p:spPr>
        <p:txBody>
          <a:bodyPr/>
          <a:lstStyle/>
          <a:p>
            <a:pPr algn="ct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
            </a:r>
            <a:br>
              <a:rPr lang="en-US" b="1" dirty="0" smtClean="0"/>
            </a:br>
            <a:r>
              <a:rPr lang="en-US" b="1" dirty="0" smtClean="0"/>
              <a:t>Can </a:t>
            </a:r>
            <a:r>
              <a:rPr lang="en-US" b="1" dirty="0"/>
              <a:t>you Abort a Child Based on Disability like Rape?</a:t>
            </a:r>
            <a:r>
              <a:rPr lang="en-US" dirty="0"/>
              <a:t/>
            </a:r>
            <a:br>
              <a:rPr lang="en-US" dirty="0"/>
            </a:br>
            <a:endParaRPr lang="en-US" dirty="0"/>
          </a:p>
        </p:txBody>
      </p:sp>
      <p:sp>
        <p:nvSpPr>
          <p:cNvPr id="3" name="Subtitle 2"/>
          <p:cNvSpPr>
            <a:spLocks noGrp="1"/>
          </p:cNvSpPr>
          <p:nvPr>
            <p:ph type="subTitle" idx="1"/>
          </p:nvPr>
        </p:nvSpPr>
        <p:spPr>
          <a:xfrm>
            <a:off x="1676884" y="3249249"/>
            <a:ext cx="8394580" cy="2049521"/>
          </a:xfrm>
        </p:spPr>
        <p:txBody>
          <a:bodyPr>
            <a:normAutofit/>
          </a:bodyPr>
          <a:lstStyle/>
          <a:p>
            <a:pPr algn="ctr"/>
            <a:r>
              <a:rPr lang="en-US" dirty="0" smtClean="0"/>
              <a:t>Students Name</a:t>
            </a:r>
          </a:p>
          <a:p>
            <a:pPr algn="ctr"/>
            <a:r>
              <a:rPr lang="en-US" dirty="0" smtClean="0"/>
              <a:t>Course Number </a:t>
            </a:r>
          </a:p>
          <a:p>
            <a:pPr algn="ctr"/>
            <a:r>
              <a:rPr lang="en-US" dirty="0" smtClean="0"/>
              <a:t>Instructor </a:t>
            </a:r>
          </a:p>
          <a:p>
            <a:pPr algn="ctr"/>
            <a:r>
              <a:rPr lang="en-US" dirty="0" smtClean="0"/>
              <a:t>Institution </a:t>
            </a:r>
          </a:p>
          <a:p>
            <a:pPr algn="ctr"/>
            <a:r>
              <a:rPr lang="en-US" dirty="0" smtClean="0"/>
              <a:t>Date</a:t>
            </a:r>
            <a:endParaRPr lang="en-US" dirty="0"/>
          </a:p>
        </p:txBody>
      </p:sp>
    </p:spTree>
    <p:extLst>
      <p:ext uri="{BB962C8B-B14F-4D97-AF65-F5344CB8AC3E}">
        <p14:creationId xmlns:p14="http://schemas.microsoft.com/office/powerpoint/2010/main" val="32998092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Abortion remedy to rape?</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a:t>A</a:t>
            </a:r>
            <a:r>
              <a:rPr lang="en-US" dirty="0" smtClean="0"/>
              <a:t> </a:t>
            </a:r>
            <a:r>
              <a:rPr lang="en-US" dirty="0"/>
              <a:t>lot of people support abortion resulting from </a:t>
            </a:r>
            <a:r>
              <a:rPr lang="en-US" dirty="0" smtClean="0"/>
              <a:t>rape.</a:t>
            </a:r>
          </a:p>
          <a:p>
            <a:pPr>
              <a:lnSpc>
                <a:spcPct val="200000"/>
              </a:lnSpc>
            </a:pPr>
            <a:r>
              <a:rPr lang="en-US" dirty="0" smtClean="0"/>
              <a:t>Abortion is a quick way out of rape.</a:t>
            </a:r>
          </a:p>
          <a:p>
            <a:pPr>
              <a:lnSpc>
                <a:spcPct val="200000"/>
              </a:lnSpc>
            </a:pPr>
            <a:r>
              <a:rPr lang="en-US" dirty="0" smtClean="0"/>
              <a:t>Victims of rape desire compassion and care.</a:t>
            </a:r>
          </a:p>
          <a:p>
            <a:pPr>
              <a:lnSpc>
                <a:spcPct val="200000"/>
              </a:lnSpc>
            </a:pPr>
            <a:r>
              <a:rPr lang="en-US" dirty="0" smtClean="0"/>
              <a:t>Dr. Mahkorn gets different views of abortion. </a:t>
            </a:r>
            <a:endParaRPr lang="en-US" dirty="0"/>
          </a:p>
        </p:txBody>
      </p:sp>
    </p:spTree>
    <p:extLst>
      <p:ext uri="{BB962C8B-B14F-4D97-AF65-F5344CB8AC3E}">
        <p14:creationId xmlns:p14="http://schemas.microsoft.com/office/powerpoint/2010/main" val="36583100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Argument against abortion </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a:t>As per nature, abortion is intrusive and </a:t>
            </a:r>
            <a:r>
              <a:rPr lang="en-US" dirty="0" smtClean="0"/>
              <a:t>violent.</a:t>
            </a:r>
          </a:p>
          <a:p>
            <a:pPr>
              <a:lnSpc>
                <a:spcPct val="200000"/>
              </a:lnSpc>
            </a:pPr>
            <a:r>
              <a:rPr lang="en-US" dirty="0" smtClean="0"/>
              <a:t>Abortion is an act of violence. </a:t>
            </a:r>
          </a:p>
          <a:p>
            <a:pPr>
              <a:lnSpc>
                <a:spcPct val="200000"/>
              </a:lnSpc>
            </a:pPr>
            <a:r>
              <a:rPr lang="en-US" dirty="0" smtClean="0"/>
              <a:t>Patricia Casey’s research of 1992 has different views of abortion. </a:t>
            </a:r>
          </a:p>
          <a:p>
            <a:pPr>
              <a:lnSpc>
                <a:spcPct val="200000"/>
              </a:lnSpc>
            </a:pPr>
            <a:r>
              <a:rPr lang="en-US" dirty="0" smtClean="0"/>
              <a:t>It </a:t>
            </a:r>
            <a:r>
              <a:rPr lang="en-US" dirty="0"/>
              <a:t>is a better justification of women's unwillingness to </a:t>
            </a:r>
            <a:r>
              <a:rPr lang="en-US" dirty="0" smtClean="0"/>
              <a:t>abort.</a:t>
            </a:r>
          </a:p>
          <a:p>
            <a:pPr>
              <a:lnSpc>
                <a:spcPct val="200000"/>
              </a:lnSpc>
            </a:pPr>
            <a:r>
              <a:rPr lang="en-US" dirty="0" smtClean="0"/>
              <a:t> </a:t>
            </a:r>
            <a:endParaRPr lang="en-US" dirty="0"/>
          </a:p>
        </p:txBody>
      </p:sp>
    </p:spTree>
    <p:extLst>
      <p:ext uri="{BB962C8B-B14F-4D97-AF65-F5344CB8AC3E}">
        <p14:creationId xmlns:p14="http://schemas.microsoft.com/office/powerpoint/2010/main" val="385669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risk of abortion</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smtClean="0"/>
              <a:t>Pregnant women are unlikely to kill themselves. </a:t>
            </a:r>
          </a:p>
          <a:p>
            <a:pPr>
              <a:lnSpc>
                <a:spcPct val="200000"/>
              </a:lnSpc>
            </a:pPr>
            <a:r>
              <a:rPr lang="en-US" dirty="0" smtClean="0"/>
              <a:t>Abortion brings bodily damages to the victim. </a:t>
            </a:r>
          </a:p>
          <a:p>
            <a:pPr>
              <a:lnSpc>
                <a:spcPct val="200000"/>
              </a:lnSpc>
            </a:pPr>
            <a:r>
              <a:rPr lang="en-US" dirty="0" smtClean="0"/>
              <a:t>Abortion aggravates the effects of STD’s.</a:t>
            </a:r>
          </a:p>
          <a:p>
            <a:pPr>
              <a:lnSpc>
                <a:spcPct val="200000"/>
              </a:lnSpc>
            </a:pPr>
            <a:r>
              <a:rPr lang="en-US" dirty="0" smtClean="0"/>
              <a:t>There is a rise in miscarriages due to STD’s.</a:t>
            </a:r>
          </a:p>
          <a:p>
            <a:pPr>
              <a:lnSpc>
                <a:spcPct val="200000"/>
              </a:lnSpc>
            </a:pPr>
            <a:r>
              <a:rPr lang="en-US" dirty="0" smtClean="0"/>
              <a:t>Abortion increases ectopic pregnancy and infertility.</a:t>
            </a:r>
          </a:p>
          <a:p>
            <a:pPr>
              <a:lnSpc>
                <a:spcPct val="200000"/>
              </a:lnSpc>
            </a:pPr>
            <a:endParaRPr lang="en-US" dirty="0"/>
          </a:p>
        </p:txBody>
      </p:sp>
    </p:spTree>
    <p:extLst>
      <p:ext uri="{BB962C8B-B14F-4D97-AF65-F5344CB8AC3E}">
        <p14:creationId xmlns:p14="http://schemas.microsoft.com/office/powerpoint/2010/main" val="1695808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Child’s </a:t>
            </a:r>
            <a:r>
              <a:rPr lang="en-US" b="1" dirty="0" err="1" smtClean="0"/>
              <a:t>procection</a:t>
            </a:r>
            <a:r>
              <a:rPr lang="en-US" b="1" dirty="0" smtClean="0"/>
              <a:t>?</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nSpc>
                <a:spcPct val="200000"/>
              </a:lnSpc>
            </a:pPr>
            <a:r>
              <a:rPr lang="en-US" dirty="0"/>
              <a:t>A</a:t>
            </a:r>
            <a:r>
              <a:rPr lang="en-US" dirty="0" smtClean="0"/>
              <a:t>bortion </a:t>
            </a:r>
            <a:r>
              <a:rPr lang="en-US" dirty="0"/>
              <a:t>is applied as a determiner in sentencing an innocent child by the crimes of its </a:t>
            </a:r>
            <a:r>
              <a:rPr lang="en-US" dirty="0" smtClean="0"/>
              <a:t>father.</a:t>
            </a:r>
          </a:p>
          <a:p>
            <a:pPr>
              <a:lnSpc>
                <a:spcPct val="200000"/>
              </a:lnSpc>
            </a:pPr>
            <a:r>
              <a:rPr lang="en-US" dirty="0" smtClean="0"/>
              <a:t>A child from rape is different from the father. </a:t>
            </a:r>
          </a:p>
          <a:p>
            <a:pPr>
              <a:lnSpc>
                <a:spcPct val="200000"/>
              </a:lnSpc>
            </a:pPr>
            <a:r>
              <a:rPr lang="en-US" dirty="0" smtClean="0"/>
              <a:t>Raped women desire to protect their babies despite their fathers actions.</a:t>
            </a:r>
          </a:p>
          <a:p>
            <a:pPr>
              <a:lnSpc>
                <a:spcPct val="200000"/>
              </a:lnSpc>
            </a:pPr>
            <a:r>
              <a:rPr lang="en-US" dirty="0" smtClean="0"/>
              <a:t>Abortion consolidates rape effects. </a:t>
            </a:r>
          </a:p>
          <a:p>
            <a:pPr>
              <a:lnSpc>
                <a:spcPct val="200000"/>
              </a:lnSpc>
            </a:pPr>
            <a:r>
              <a:rPr lang="en-US" dirty="0" smtClean="0"/>
              <a:t>A child should not be blamed for how it was conceived. </a:t>
            </a:r>
          </a:p>
          <a:p>
            <a:pPr>
              <a:lnSpc>
                <a:spcPct val="200000"/>
              </a:lnSpc>
            </a:pPr>
            <a:endParaRPr lang="en-US" dirty="0"/>
          </a:p>
        </p:txBody>
      </p:sp>
    </p:spTree>
    <p:extLst>
      <p:ext uri="{BB962C8B-B14F-4D97-AF65-F5344CB8AC3E}">
        <p14:creationId xmlns:p14="http://schemas.microsoft.com/office/powerpoint/2010/main" val="9775521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Effect of Abortion on the mother?</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smtClean="0"/>
              <a:t>The right of terminating a pregnancy ascertains the death of the fetus. </a:t>
            </a:r>
          </a:p>
          <a:p>
            <a:pPr>
              <a:lnSpc>
                <a:spcPct val="200000"/>
              </a:lnSpc>
            </a:pPr>
            <a:r>
              <a:rPr lang="en-US" dirty="0"/>
              <a:t>W</a:t>
            </a:r>
            <a:r>
              <a:rPr lang="en-US" dirty="0" smtClean="0"/>
              <a:t>omen’s </a:t>
            </a:r>
            <a:r>
              <a:rPr lang="en-US" dirty="0"/>
              <a:t>right to abortion has </a:t>
            </a:r>
            <a:r>
              <a:rPr lang="en-US" dirty="0" smtClean="0"/>
              <a:t>support.</a:t>
            </a:r>
          </a:p>
          <a:p>
            <a:pPr>
              <a:lnSpc>
                <a:spcPct val="200000"/>
              </a:lnSpc>
            </a:pPr>
            <a:r>
              <a:rPr lang="en-US" dirty="0"/>
              <a:t>A</a:t>
            </a:r>
            <a:r>
              <a:rPr lang="en-US" dirty="0" smtClean="0"/>
              <a:t>bortion </a:t>
            </a:r>
            <a:r>
              <a:rPr lang="en-US" dirty="0"/>
              <a:t>is not the solution to rape resulted </a:t>
            </a:r>
            <a:r>
              <a:rPr lang="en-US" dirty="0" smtClean="0"/>
              <a:t>pregnancy.</a:t>
            </a:r>
          </a:p>
          <a:p>
            <a:pPr>
              <a:lnSpc>
                <a:spcPct val="200000"/>
              </a:lnSpc>
            </a:pPr>
            <a:r>
              <a:rPr lang="en-US" dirty="0" smtClean="0"/>
              <a:t>Victims don’t just want to terminate pregnancies but express their desires. </a:t>
            </a:r>
          </a:p>
          <a:p>
            <a:pPr>
              <a:lnSpc>
                <a:spcPct val="200000"/>
              </a:lnSpc>
            </a:pPr>
            <a:r>
              <a:rPr lang="en-US" dirty="0" smtClean="0"/>
              <a:t>Psychological trauma takes place more than the expected one through rape. </a:t>
            </a:r>
          </a:p>
          <a:p>
            <a:pPr>
              <a:lnSpc>
                <a:spcPct val="200000"/>
              </a:lnSpc>
            </a:pPr>
            <a:endParaRPr lang="en-US" dirty="0"/>
          </a:p>
        </p:txBody>
      </p:sp>
    </p:spTree>
    <p:extLst>
      <p:ext uri="{BB962C8B-B14F-4D97-AF65-F5344CB8AC3E}">
        <p14:creationId xmlns:p14="http://schemas.microsoft.com/office/powerpoint/2010/main" val="2215135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Conclusion</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nSpc>
                <a:spcPct val="200000"/>
              </a:lnSpc>
            </a:pPr>
            <a:r>
              <a:rPr lang="en-US" dirty="0"/>
              <a:t>B</a:t>
            </a:r>
            <a:r>
              <a:rPr lang="en-US" dirty="0" smtClean="0"/>
              <a:t>oth </a:t>
            </a:r>
            <a:r>
              <a:rPr lang="en-US" dirty="0"/>
              <a:t>rape and abortion are hard to deal with </a:t>
            </a:r>
            <a:r>
              <a:rPr lang="en-US" dirty="0" smtClean="0"/>
              <a:t>emotionally.</a:t>
            </a:r>
          </a:p>
          <a:p>
            <a:pPr>
              <a:lnSpc>
                <a:spcPct val="200000"/>
              </a:lnSpc>
            </a:pPr>
            <a:r>
              <a:rPr lang="en-US" dirty="0"/>
              <a:t>Some good can come out of evil, although the horrific act has already happened.</a:t>
            </a:r>
          </a:p>
          <a:p>
            <a:pPr>
              <a:lnSpc>
                <a:spcPct val="200000"/>
              </a:lnSpc>
            </a:pPr>
            <a:r>
              <a:rPr lang="en-US" dirty="0"/>
              <a:t>V</a:t>
            </a:r>
            <a:r>
              <a:rPr lang="en-US" dirty="0" smtClean="0"/>
              <a:t>ictims </a:t>
            </a:r>
            <a:r>
              <a:rPr lang="en-US" dirty="0"/>
              <a:t>are not supposed to continue suffering by being forced to carry unwanted pregnancies with no option of abortion. </a:t>
            </a:r>
            <a:endParaRPr lang="en-US" dirty="0" smtClean="0"/>
          </a:p>
          <a:p>
            <a:pPr>
              <a:lnSpc>
                <a:spcPct val="200000"/>
              </a:lnSpc>
            </a:pPr>
            <a:r>
              <a:rPr lang="en-US" dirty="0"/>
              <a:t>A number of countries guarantee non-discriminatory medical care </a:t>
            </a:r>
            <a:r>
              <a:rPr lang="en-US" dirty="0" smtClean="0"/>
              <a:t>rights.</a:t>
            </a:r>
          </a:p>
          <a:p>
            <a:pPr>
              <a:lnSpc>
                <a:spcPct val="200000"/>
              </a:lnSpc>
            </a:pPr>
            <a:r>
              <a:rPr lang="en-US" dirty="0"/>
              <a:t>W</a:t>
            </a:r>
            <a:r>
              <a:rPr lang="en-US" dirty="0" smtClean="0"/>
              <a:t>omen </a:t>
            </a:r>
            <a:r>
              <a:rPr lang="en-US" dirty="0"/>
              <a:t>and girls </a:t>
            </a:r>
            <a:r>
              <a:rPr lang="en-US" dirty="0" smtClean="0"/>
              <a:t>should have </a:t>
            </a:r>
            <a:r>
              <a:rPr lang="en-US" dirty="0"/>
              <a:t>their rights granted under the International Humanitarian Law. </a:t>
            </a:r>
          </a:p>
          <a:p>
            <a:pPr>
              <a:lnSpc>
                <a:spcPct val="200000"/>
              </a:lnSpc>
            </a:pPr>
            <a:endParaRPr lang="en-US" dirty="0"/>
          </a:p>
        </p:txBody>
      </p:sp>
    </p:spTree>
    <p:extLst>
      <p:ext uri="{BB962C8B-B14F-4D97-AF65-F5344CB8AC3E}">
        <p14:creationId xmlns:p14="http://schemas.microsoft.com/office/powerpoint/2010/main" val="1464916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a:xfrm>
            <a:off x="677334" y="1240077"/>
            <a:ext cx="8743757" cy="5263103"/>
          </a:xfrm>
        </p:spPr>
        <p:txBody>
          <a:bodyPr>
            <a:noAutofit/>
          </a:bodyPr>
          <a:lstStyle/>
          <a:p>
            <a:pPr>
              <a:lnSpc>
                <a:spcPct val="200000"/>
              </a:lnSpc>
            </a:pPr>
            <a:r>
              <a:rPr lang="en-US" sz="1050" dirty="0"/>
              <a:t>CHENNI, H. (2017). </a:t>
            </a:r>
            <a:r>
              <a:rPr lang="en-US" sz="1050" i="1" dirty="0"/>
              <a:t>The Abortion Rights Controversy between Liberalism and Conservatism in the United States of America</a:t>
            </a:r>
            <a:r>
              <a:rPr lang="en-US" sz="1050" dirty="0"/>
              <a:t> (Doctoral dissertation).</a:t>
            </a:r>
          </a:p>
          <a:p>
            <a:pPr>
              <a:lnSpc>
                <a:spcPct val="200000"/>
              </a:lnSpc>
            </a:pPr>
            <a:r>
              <a:rPr lang="en-US" sz="1050" dirty="0"/>
              <a:t>De Londras, F. (2020). ‘A hope raised and then defeated’? The continuing harms of Irish abortion law. </a:t>
            </a:r>
            <a:r>
              <a:rPr lang="en-US" sz="1050" i="1" dirty="0"/>
              <a:t>Feminist Review</a:t>
            </a:r>
            <a:r>
              <a:rPr lang="en-US" sz="1050" dirty="0"/>
              <a:t>, </a:t>
            </a:r>
            <a:r>
              <a:rPr lang="en-US" sz="1050" i="1" dirty="0"/>
              <a:t>124</a:t>
            </a:r>
            <a:r>
              <a:rPr lang="en-US" sz="1050" dirty="0"/>
              <a:t>(1), 33-50.</a:t>
            </a:r>
          </a:p>
          <a:p>
            <a:pPr>
              <a:lnSpc>
                <a:spcPct val="200000"/>
              </a:lnSpc>
            </a:pPr>
            <a:r>
              <a:rPr lang="en-US" sz="1050" dirty="0"/>
              <a:t>Ehrenreich, K., &amp; Marston, C. (2019). Spatial dimensions of telemedicine and abortion access: a qualitative study of women’s experiences. </a:t>
            </a:r>
            <a:r>
              <a:rPr lang="en-US" sz="1050" i="1" dirty="0"/>
              <a:t>Reproductive health</a:t>
            </a:r>
            <a:r>
              <a:rPr lang="en-US" sz="1050" dirty="0"/>
              <a:t>, </a:t>
            </a:r>
            <a:r>
              <a:rPr lang="en-US" sz="1050" i="1" dirty="0"/>
              <a:t>16</a:t>
            </a:r>
            <a:r>
              <a:rPr lang="en-US" sz="1050" dirty="0"/>
              <a:t>(1), 1-10.</a:t>
            </a:r>
          </a:p>
          <a:p>
            <a:pPr>
              <a:lnSpc>
                <a:spcPct val="200000"/>
              </a:lnSpc>
            </a:pPr>
            <a:r>
              <a:rPr lang="en-US" sz="1050" dirty="0"/>
              <a:t>Filippi, V., Chou, D., Ronsmans, C., Graham, W., &amp; Say, L. (2016). Levels and causes of maternal mortality and morbidity.</a:t>
            </a:r>
          </a:p>
          <a:p>
            <a:pPr>
              <a:lnSpc>
                <a:spcPct val="200000"/>
              </a:lnSpc>
            </a:pPr>
            <a:r>
              <a:rPr lang="en-US" sz="1050" dirty="0"/>
              <a:t>Manian, M. (2020). Rewritten Opinion, In re Madyun. </a:t>
            </a:r>
            <a:r>
              <a:rPr lang="en-US" sz="1050" i="1" dirty="0"/>
              <a:t>Feminist Judgments: Reproductive Justice Rewritten (Kimberly Mutcherson ed., Cambridge University Press 2020)</a:t>
            </a:r>
            <a:r>
              <a:rPr lang="en-US" sz="1050" dirty="0"/>
              <a:t>.</a:t>
            </a:r>
          </a:p>
          <a:p>
            <a:pPr>
              <a:lnSpc>
                <a:spcPct val="200000"/>
              </a:lnSpc>
            </a:pPr>
            <a:r>
              <a:rPr lang="en-US" sz="1050" dirty="0"/>
              <a:t>Miller, R. A. (2016). </a:t>
            </a:r>
            <a:r>
              <a:rPr lang="en-US" sz="1050" i="1" dirty="0"/>
              <a:t>The limits of bodily integrity: Abortion, adultery, and rape legislation in comparative perspective</a:t>
            </a:r>
            <a:r>
              <a:rPr lang="en-US" sz="1050" dirty="0"/>
              <a:t>. Routledge.</a:t>
            </a:r>
          </a:p>
          <a:p>
            <a:pPr>
              <a:lnSpc>
                <a:spcPct val="200000"/>
              </a:lnSpc>
            </a:pPr>
            <a:r>
              <a:rPr lang="en-US" sz="1050" dirty="0"/>
              <a:t>Pedro, J., Brandão, T., Schmidt, L., Costa, M. E., &amp; Martins, M. V. (2018). What do people know about fertility? A systematic review on fertility awareness and its associated factors. </a:t>
            </a:r>
            <a:r>
              <a:rPr lang="en-US" sz="1050" i="1" dirty="0"/>
              <a:t>Upsala journal of medical sciences</a:t>
            </a:r>
            <a:r>
              <a:rPr lang="en-US" sz="1050" dirty="0"/>
              <a:t>, </a:t>
            </a:r>
            <a:r>
              <a:rPr lang="en-US" sz="1050" i="1" dirty="0"/>
              <a:t>123</a:t>
            </a:r>
            <a:r>
              <a:rPr lang="en-US" sz="1050" dirty="0"/>
              <a:t>(2), 71-81.</a:t>
            </a:r>
          </a:p>
          <a:p>
            <a:pPr>
              <a:lnSpc>
                <a:spcPct val="200000"/>
              </a:lnSpc>
            </a:pPr>
            <a:endParaRPr lang="en-US" sz="1050" dirty="0"/>
          </a:p>
        </p:txBody>
      </p:sp>
    </p:spTree>
    <p:extLst>
      <p:ext uri="{BB962C8B-B14F-4D97-AF65-F5344CB8AC3E}">
        <p14:creationId xmlns:p14="http://schemas.microsoft.com/office/powerpoint/2010/main" val="3897560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smtClean="0"/>
              <a:t>Introduction </a:t>
            </a:r>
            <a:r>
              <a:rPr lang="en-US" dirty="0"/>
              <a:t/>
            </a:r>
            <a:br>
              <a:rPr lang="en-US" dirty="0"/>
            </a:br>
            <a:endParaRPr lang="en-US" dirty="0"/>
          </a:p>
        </p:txBody>
      </p:sp>
      <p:sp>
        <p:nvSpPr>
          <p:cNvPr id="5" name="Content Placeholder 4"/>
          <p:cNvSpPr>
            <a:spLocks noGrp="1"/>
          </p:cNvSpPr>
          <p:nvPr>
            <p:ph idx="1"/>
          </p:nvPr>
        </p:nvSpPr>
        <p:spPr/>
        <p:txBody>
          <a:bodyPr>
            <a:normAutofit lnSpcReduction="10000"/>
          </a:bodyPr>
          <a:lstStyle/>
          <a:p>
            <a:pPr>
              <a:lnSpc>
                <a:spcPct val="200000"/>
              </a:lnSpc>
            </a:pPr>
            <a:r>
              <a:rPr lang="en-US" dirty="0"/>
              <a:t>W</a:t>
            </a:r>
            <a:r>
              <a:rPr lang="en-US" dirty="0" smtClean="0"/>
              <a:t>hen </a:t>
            </a:r>
            <a:r>
              <a:rPr lang="en-US" dirty="0"/>
              <a:t>it comes to handling issues relating to abortion, incest and rape are special cases. </a:t>
            </a:r>
            <a:endParaRPr lang="en-US" dirty="0" smtClean="0"/>
          </a:p>
          <a:p>
            <a:pPr>
              <a:lnSpc>
                <a:spcPct val="200000"/>
              </a:lnSpc>
            </a:pPr>
            <a:r>
              <a:rPr lang="en-US" dirty="0"/>
              <a:t>A</a:t>
            </a:r>
            <a:r>
              <a:rPr lang="en-US" dirty="0" smtClean="0"/>
              <a:t>bortion </a:t>
            </a:r>
            <a:r>
              <a:rPr lang="en-US" dirty="0"/>
              <a:t>is a better solution that a woman can get in such incidents. </a:t>
            </a:r>
            <a:r>
              <a:rPr lang="en-US" dirty="0" smtClean="0"/>
              <a:t> </a:t>
            </a:r>
          </a:p>
          <a:p>
            <a:pPr>
              <a:lnSpc>
                <a:spcPct val="200000"/>
              </a:lnSpc>
            </a:pPr>
            <a:r>
              <a:rPr lang="en-US" dirty="0"/>
              <a:t>A</a:t>
            </a:r>
            <a:r>
              <a:rPr lang="en-US" dirty="0" smtClean="0"/>
              <a:t>bortion </a:t>
            </a:r>
            <a:r>
              <a:rPr lang="en-US" dirty="0"/>
              <a:t>will give relief of some kind to the pregnant </a:t>
            </a:r>
            <a:r>
              <a:rPr lang="en-US" dirty="0" smtClean="0"/>
              <a:t>woman.</a:t>
            </a:r>
          </a:p>
          <a:p>
            <a:pPr>
              <a:lnSpc>
                <a:spcPct val="200000"/>
              </a:lnSpc>
            </a:pPr>
            <a:r>
              <a:rPr lang="en-US" dirty="0" smtClean="0"/>
              <a:t>A lot of women wish to abort rape resulted pregnancies.</a:t>
            </a:r>
          </a:p>
          <a:p>
            <a:pPr>
              <a:lnSpc>
                <a:spcPct val="200000"/>
              </a:lnSpc>
            </a:pPr>
            <a:r>
              <a:rPr lang="en-US" dirty="0" smtClean="0"/>
              <a:t>A father’s offense should not sacrifice the life of a baby. </a:t>
            </a:r>
          </a:p>
          <a:p>
            <a:pPr>
              <a:lnSpc>
                <a:spcPct val="200000"/>
              </a:lnSpc>
            </a:pPr>
            <a:endParaRPr lang="en-US" dirty="0"/>
          </a:p>
        </p:txBody>
      </p:sp>
    </p:spTree>
    <p:extLst>
      <p:ext uri="{BB962C8B-B14F-4D97-AF65-F5344CB8AC3E}">
        <p14:creationId xmlns:p14="http://schemas.microsoft.com/office/powerpoint/2010/main" val="11824150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Baby’s welfare</a:t>
            </a:r>
            <a:r>
              <a:rPr lang="en-US" dirty="0"/>
              <a:t/>
            </a:r>
            <a:br>
              <a:rPr lang="en-US" dirty="0"/>
            </a:br>
            <a:endParaRPr lang="en-US" dirty="0"/>
          </a:p>
        </p:txBody>
      </p:sp>
      <p:sp>
        <p:nvSpPr>
          <p:cNvPr id="3" name="Content Placeholder 2"/>
          <p:cNvSpPr>
            <a:spLocks noGrp="1"/>
          </p:cNvSpPr>
          <p:nvPr>
            <p:ph idx="1"/>
          </p:nvPr>
        </p:nvSpPr>
        <p:spPr/>
        <p:txBody>
          <a:bodyPr>
            <a:noAutofit/>
          </a:bodyPr>
          <a:lstStyle/>
          <a:p>
            <a:pPr>
              <a:lnSpc>
                <a:spcPct val="200000"/>
              </a:lnSpc>
            </a:pPr>
            <a:r>
              <a:rPr lang="en-US" sz="1400" dirty="0" smtClean="0"/>
              <a:t>The </a:t>
            </a:r>
            <a:r>
              <a:rPr lang="en-US" sz="1400" dirty="0"/>
              <a:t>child and mother's welfare becomes better through life’s preservation and not by violence. </a:t>
            </a:r>
          </a:p>
          <a:p>
            <a:pPr>
              <a:lnSpc>
                <a:spcPct val="200000"/>
              </a:lnSpc>
            </a:pPr>
            <a:r>
              <a:rPr lang="en-US" sz="1400" dirty="0"/>
              <a:t>T</a:t>
            </a:r>
            <a:r>
              <a:rPr lang="en-US" sz="1400" dirty="0" smtClean="0"/>
              <a:t>he </a:t>
            </a:r>
            <a:r>
              <a:rPr lang="en-US" sz="1400" dirty="0"/>
              <a:t>mother and baby’s welfare has never been at odds, even in cases that involve assault </a:t>
            </a:r>
            <a:r>
              <a:rPr lang="en-US" sz="1400" dirty="0" smtClean="0"/>
              <a:t>sexually.</a:t>
            </a:r>
          </a:p>
          <a:p>
            <a:pPr>
              <a:lnSpc>
                <a:spcPct val="200000"/>
              </a:lnSpc>
            </a:pPr>
            <a:r>
              <a:rPr lang="en-US" sz="1400" dirty="0"/>
              <a:t>T</a:t>
            </a:r>
            <a:r>
              <a:rPr lang="en-US" sz="1400" dirty="0" smtClean="0"/>
              <a:t>he </a:t>
            </a:r>
            <a:r>
              <a:rPr lang="en-US" sz="1400" dirty="0"/>
              <a:t>public's debate has alienated the testimonies and the women who have been pregnant through rape interests. </a:t>
            </a:r>
            <a:endParaRPr lang="en-US" sz="1400" dirty="0" smtClean="0"/>
          </a:p>
          <a:p>
            <a:pPr>
              <a:lnSpc>
                <a:spcPct val="200000"/>
              </a:lnSpc>
            </a:pPr>
            <a:r>
              <a:rPr lang="en-US" sz="1400" dirty="0" smtClean="0"/>
              <a:t>Opinions build fears and misconceptions.</a:t>
            </a:r>
          </a:p>
          <a:p>
            <a:pPr>
              <a:lnSpc>
                <a:spcPct val="200000"/>
              </a:lnSpc>
            </a:pPr>
            <a:r>
              <a:rPr lang="en-US" sz="1400" dirty="0"/>
              <a:t>R</a:t>
            </a:r>
            <a:r>
              <a:rPr lang="en-US" sz="1400" dirty="0" smtClean="0"/>
              <a:t>ape </a:t>
            </a:r>
            <a:r>
              <a:rPr lang="en-US" sz="1400" dirty="0"/>
              <a:t>victims solicit </a:t>
            </a:r>
            <a:r>
              <a:rPr lang="en-US" sz="1400" dirty="0" smtClean="0"/>
              <a:t>abortion.</a:t>
            </a:r>
          </a:p>
          <a:p>
            <a:pPr>
              <a:lnSpc>
                <a:spcPct val="200000"/>
              </a:lnSpc>
            </a:pPr>
            <a:endParaRPr lang="en-US" sz="1400" dirty="0"/>
          </a:p>
        </p:txBody>
      </p:sp>
    </p:spTree>
    <p:extLst>
      <p:ext uri="{BB962C8B-B14F-4D97-AF65-F5344CB8AC3E}">
        <p14:creationId xmlns:p14="http://schemas.microsoft.com/office/powerpoint/2010/main" val="599221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What is Rape</a:t>
            </a:r>
            <a:r>
              <a:rPr lang="en-US" b="1" dirty="0"/>
              <a:t>?</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pPr>
              <a:lnSpc>
                <a:spcPct val="200000"/>
              </a:lnSpc>
            </a:pPr>
            <a:r>
              <a:rPr lang="en-US" dirty="0"/>
              <a:t>Forced or nonconsensual sexual contact is what is referred to as </a:t>
            </a:r>
            <a:r>
              <a:rPr lang="en-US" dirty="0" smtClean="0"/>
              <a:t>rape.</a:t>
            </a:r>
          </a:p>
          <a:p>
            <a:pPr>
              <a:lnSpc>
                <a:spcPct val="200000"/>
              </a:lnSpc>
            </a:pPr>
            <a:r>
              <a:rPr lang="en-US" dirty="0"/>
              <a:t>W</a:t>
            </a:r>
            <a:r>
              <a:rPr lang="en-US" dirty="0" smtClean="0"/>
              <a:t>omen </a:t>
            </a:r>
            <a:r>
              <a:rPr lang="en-US" dirty="0"/>
              <a:t>that have been raped are terrified by the act compared to the </a:t>
            </a:r>
            <a:r>
              <a:rPr lang="en-US" dirty="0" smtClean="0"/>
              <a:t>pregnancy.</a:t>
            </a:r>
          </a:p>
          <a:p>
            <a:pPr>
              <a:lnSpc>
                <a:spcPct val="200000"/>
              </a:lnSpc>
            </a:pPr>
            <a:r>
              <a:rPr lang="en-US" dirty="0"/>
              <a:t>Being sexually violated by another human is a horrible and unimaginable experience</a:t>
            </a:r>
            <a:endParaRPr lang="en-US" dirty="0" smtClean="0"/>
          </a:p>
          <a:p>
            <a:pPr>
              <a:lnSpc>
                <a:spcPct val="200000"/>
              </a:lnSpc>
            </a:pPr>
            <a:r>
              <a:rPr lang="en-US" dirty="0" smtClean="0"/>
              <a:t>Over 3 million people are looking for infertility cure. </a:t>
            </a:r>
          </a:p>
          <a:p>
            <a:pPr>
              <a:lnSpc>
                <a:spcPct val="200000"/>
              </a:lnSpc>
            </a:pPr>
            <a:r>
              <a:rPr lang="en-US" dirty="0"/>
              <a:t>Being raped in some way may be considered as a molested child</a:t>
            </a:r>
          </a:p>
        </p:txBody>
      </p:sp>
    </p:spTree>
    <p:extLst>
      <p:ext uri="{BB962C8B-B14F-4D97-AF65-F5344CB8AC3E}">
        <p14:creationId xmlns:p14="http://schemas.microsoft.com/office/powerpoint/2010/main" val="4282928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Abortion?</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smtClean="0"/>
              <a:t>Abortion is </a:t>
            </a:r>
            <a:r>
              <a:rPr lang="en-US" dirty="0"/>
              <a:t>the right of the involved woman to choose what it is they </a:t>
            </a:r>
            <a:r>
              <a:rPr lang="en-US" dirty="0" smtClean="0"/>
              <a:t>want.</a:t>
            </a:r>
          </a:p>
          <a:p>
            <a:pPr>
              <a:lnSpc>
                <a:spcPct val="200000"/>
              </a:lnSpc>
            </a:pPr>
            <a:r>
              <a:rPr lang="en-US" dirty="0"/>
              <a:t>T</a:t>
            </a:r>
            <a:r>
              <a:rPr lang="en-US" dirty="0" smtClean="0"/>
              <a:t>he </a:t>
            </a:r>
            <a:r>
              <a:rPr lang="en-US" dirty="0"/>
              <a:t>abortion act is not permissible </a:t>
            </a:r>
            <a:r>
              <a:rPr lang="en-US" dirty="0" smtClean="0"/>
              <a:t>virtuously.</a:t>
            </a:r>
          </a:p>
          <a:p>
            <a:pPr>
              <a:lnSpc>
                <a:spcPct val="200000"/>
              </a:lnSpc>
            </a:pPr>
            <a:r>
              <a:rPr lang="en-US" dirty="0" smtClean="0"/>
              <a:t>Women have choices when it comes to their autonomy. </a:t>
            </a:r>
          </a:p>
          <a:p>
            <a:pPr>
              <a:lnSpc>
                <a:spcPct val="200000"/>
              </a:lnSpc>
            </a:pPr>
            <a:r>
              <a:rPr lang="en-US" dirty="0" smtClean="0"/>
              <a:t>The women's rights are to be respected. </a:t>
            </a:r>
          </a:p>
          <a:p>
            <a:pPr>
              <a:lnSpc>
                <a:spcPct val="200000"/>
              </a:lnSpc>
            </a:pPr>
            <a:r>
              <a:rPr lang="en-US" dirty="0" smtClean="0"/>
              <a:t>It is hard for the victim to forget the ordeal.</a:t>
            </a:r>
          </a:p>
          <a:p>
            <a:pPr>
              <a:lnSpc>
                <a:spcPct val="200000"/>
              </a:lnSpc>
            </a:pPr>
            <a:endParaRPr lang="en-US" dirty="0" smtClean="0"/>
          </a:p>
          <a:p>
            <a:pPr>
              <a:lnSpc>
                <a:spcPct val="200000"/>
              </a:lnSpc>
            </a:pPr>
            <a:endParaRPr lang="en-US" dirty="0" smtClean="0"/>
          </a:p>
          <a:p>
            <a:pPr>
              <a:lnSpc>
                <a:spcPct val="200000"/>
              </a:lnSpc>
            </a:pPr>
            <a:endParaRPr lang="en-US" dirty="0"/>
          </a:p>
        </p:txBody>
      </p:sp>
    </p:spTree>
    <p:extLst>
      <p:ext uri="{BB962C8B-B14F-4D97-AF65-F5344CB8AC3E}">
        <p14:creationId xmlns:p14="http://schemas.microsoft.com/office/powerpoint/2010/main" val="3075827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Mother’s right</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smtClean="0"/>
              <a:t>Abortion is </a:t>
            </a:r>
            <a:r>
              <a:rPr lang="en-US" dirty="0"/>
              <a:t>a fundamental right for the pregnant </a:t>
            </a:r>
            <a:r>
              <a:rPr lang="en-US" dirty="0" smtClean="0"/>
              <a:t>woman.</a:t>
            </a:r>
          </a:p>
          <a:p>
            <a:pPr>
              <a:lnSpc>
                <a:spcPct val="200000"/>
              </a:lnSpc>
            </a:pPr>
            <a:r>
              <a:rPr lang="en-US" dirty="0"/>
              <a:t>R</a:t>
            </a:r>
            <a:r>
              <a:rPr lang="en-US" dirty="0" smtClean="0"/>
              <a:t>ape </a:t>
            </a:r>
            <a:r>
              <a:rPr lang="en-US" dirty="0"/>
              <a:t>is a traumatic </a:t>
            </a:r>
            <a:r>
              <a:rPr lang="en-US" dirty="0" smtClean="0"/>
              <a:t>event.</a:t>
            </a:r>
          </a:p>
          <a:p>
            <a:pPr>
              <a:lnSpc>
                <a:spcPct val="200000"/>
              </a:lnSpc>
            </a:pPr>
            <a:r>
              <a:rPr lang="en-US" dirty="0" smtClean="0"/>
              <a:t>Any expectant mother has a right on what to do with her baby. </a:t>
            </a:r>
          </a:p>
          <a:p>
            <a:pPr>
              <a:lnSpc>
                <a:spcPct val="200000"/>
              </a:lnSpc>
            </a:pPr>
            <a:r>
              <a:rPr lang="en-US" dirty="0" smtClean="0"/>
              <a:t>Abortion is likened to killing. </a:t>
            </a:r>
          </a:p>
          <a:p>
            <a:pPr>
              <a:lnSpc>
                <a:spcPct val="200000"/>
              </a:lnSpc>
            </a:pPr>
            <a:r>
              <a:rPr lang="en-US" dirty="0" smtClean="0"/>
              <a:t>A mothers psychological health is important. </a:t>
            </a:r>
          </a:p>
          <a:p>
            <a:pPr>
              <a:lnSpc>
                <a:spcPct val="200000"/>
              </a:lnSpc>
            </a:pPr>
            <a:endParaRPr lang="en-US" dirty="0" smtClean="0"/>
          </a:p>
        </p:txBody>
      </p:sp>
    </p:spTree>
    <p:extLst>
      <p:ext uri="{BB962C8B-B14F-4D97-AF65-F5344CB8AC3E}">
        <p14:creationId xmlns:p14="http://schemas.microsoft.com/office/powerpoint/2010/main" val="191645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The right of fetus</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smtClean="0"/>
              <a:t>Every </a:t>
            </a:r>
            <a:r>
              <a:rPr lang="en-US" dirty="0"/>
              <a:t>expectant mother has a </a:t>
            </a:r>
            <a:r>
              <a:rPr lang="en-US" dirty="0" smtClean="0"/>
              <a:t>right.</a:t>
            </a:r>
          </a:p>
          <a:p>
            <a:pPr>
              <a:lnSpc>
                <a:spcPct val="200000"/>
              </a:lnSpc>
            </a:pPr>
            <a:r>
              <a:rPr lang="en-US" dirty="0"/>
              <a:t>A</a:t>
            </a:r>
            <a:r>
              <a:rPr lang="en-US" dirty="0" smtClean="0"/>
              <a:t>bortion </a:t>
            </a:r>
            <a:r>
              <a:rPr lang="en-US" dirty="0"/>
              <a:t>is validated as a pregnancy resulting in a rape solution. </a:t>
            </a:r>
          </a:p>
          <a:p>
            <a:pPr>
              <a:lnSpc>
                <a:spcPct val="200000"/>
              </a:lnSpc>
            </a:pPr>
            <a:r>
              <a:rPr lang="en-US" dirty="0" smtClean="0"/>
              <a:t>Fetus do not go through autonomy. </a:t>
            </a:r>
          </a:p>
          <a:p>
            <a:pPr>
              <a:lnSpc>
                <a:spcPct val="200000"/>
              </a:lnSpc>
            </a:pPr>
            <a:r>
              <a:rPr lang="en-US" dirty="0" smtClean="0"/>
              <a:t>Everyone agrees that a fetus is a person.</a:t>
            </a:r>
          </a:p>
          <a:p>
            <a:pPr>
              <a:lnSpc>
                <a:spcPct val="200000"/>
              </a:lnSpc>
            </a:pPr>
            <a:r>
              <a:rPr lang="en-US" dirty="0"/>
              <a:t>A</a:t>
            </a:r>
            <a:r>
              <a:rPr lang="en-US" dirty="0" smtClean="0"/>
              <a:t> </a:t>
            </a:r>
            <a:r>
              <a:rPr lang="en-US" dirty="0"/>
              <a:t>lot of attention has been portrayed towards the fetus than to the </a:t>
            </a:r>
            <a:r>
              <a:rPr lang="en-US" dirty="0" smtClean="0"/>
              <a:t>mother.</a:t>
            </a:r>
          </a:p>
          <a:p>
            <a:pPr>
              <a:lnSpc>
                <a:spcPct val="200000"/>
              </a:lnSpc>
            </a:pPr>
            <a:endParaRPr lang="en-US" dirty="0"/>
          </a:p>
        </p:txBody>
      </p:sp>
    </p:spTree>
    <p:extLst>
      <p:ext uri="{BB962C8B-B14F-4D97-AF65-F5344CB8AC3E}">
        <p14:creationId xmlns:p14="http://schemas.microsoft.com/office/powerpoint/2010/main" val="8512633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Mothers right</a:t>
            </a:r>
            <a:r>
              <a:rPr lang="en-US" dirty="0"/>
              <a:t/>
            </a:r>
            <a:br>
              <a:rPr lang="en-US" dirty="0"/>
            </a:br>
            <a:endParaRPr lang="en-US" dirty="0"/>
          </a:p>
        </p:txBody>
      </p:sp>
      <p:sp>
        <p:nvSpPr>
          <p:cNvPr id="3" name="Content Placeholder 2"/>
          <p:cNvSpPr>
            <a:spLocks noGrp="1"/>
          </p:cNvSpPr>
          <p:nvPr>
            <p:ph idx="1"/>
          </p:nvPr>
        </p:nvSpPr>
        <p:spPr/>
        <p:txBody>
          <a:bodyPr/>
          <a:lstStyle/>
          <a:p>
            <a:pPr>
              <a:lnSpc>
                <a:spcPct val="200000"/>
              </a:lnSpc>
            </a:pPr>
            <a:r>
              <a:rPr lang="en-US" dirty="0"/>
              <a:t>A</a:t>
            </a:r>
            <a:r>
              <a:rPr lang="en-US" dirty="0" smtClean="0"/>
              <a:t>bortion </a:t>
            </a:r>
            <a:r>
              <a:rPr lang="en-US" dirty="0"/>
              <a:t>may be rationalized if it's the mother’s </a:t>
            </a:r>
            <a:r>
              <a:rPr lang="en-US" dirty="0" smtClean="0"/>
              <a:t>wishes.</a:t>
            </a:r>
          </a:p>
          <a:p>
            <a:pPr>
              <a:lnSpc>
                <a:spcPct val="200000"/>
              </a:lnSpc>
            </a:pPr>
            <a:r>
              <a:rPr lang="en-US" dirty="0" smtClean="0"/>
              <a:t>Forcing a woman to have an unwanted child is against her rights. </a:t>
            </a:r>
          </a:p>
          <a:p>
            <a:pPr>
              <a:lnSpc>
                <a:spcPct val="200000"/>
              </a:lnSpc>
            </a:pPr>
            <a:r>
              <a:rPr lang="en-US" dirty="0" smtClean="0"/>
              <a:t>Abortion can be administered if a mother is in danger. </a:t>
            </a:r>
          </a:p>
          <a:p>
            <a:pPr>
              <a:lnSpc>
                <a:spcPct val="200000"/>
              </a:lnSpc>
            </a:pPr>
            <a:r>
              <a:rPr lang="en-US" dirty="0" smtClean="0"/>
              <a:t>Effects of rape may make it hard for the victim to handle. </a:t>
            </a:r>
          </a:p>
          <a:p>
            <a:pPr>
              <a:lnSpc>
                <a:spcPct val="200000"/>
              </a:lnSpc>
            </a:pPr>
            <a:endParaRPr lang="en-US" dirty="0"/>
          </a:p>
        </p:txBody>
      </p:sp>
    </p:spTree>
    <p:extLst>
      <p:ext uri="{BB962C8B-B14F-4D97-AF65-F5344CB8AC3E}">
        <p14:creationId xmlns:p14="http://schemas.microsoft.com/office/powerpoint/2010/main" val="13621224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Woman’s freedom</a:t>
            </a:r>
            <a:endParaRPr lang="en-US" dirty="0"/>
          </a:p>
        </p:txBody>
      </p:sp>
      <p:sp>
        <p:nvSpPr>
          <p:cNvPr id="3" name="Content Placeholder 2"/>
          <p:cNvSpPr>
            <a:spLocks noGrp="1"/>
          </p:cNvSpPr>
          <p:nvPr>
            <p:ph idx="1"/>
          </p:nvPr>
        </p:nvSpPr>
        <p:spPr/>
        <p:txBody>
          <a:bodyPr/>
          <a:lstStyle/>
          <a:p>
            <a:pPr>
              <a:lnSpc>
                <a:spcPct val="200000"/>
              </a:lnSpc>
            </a:pPr>
            <a:r>
              <a:rPr lang="en-US" dirty="0" smtClean="0"/>
              <a:t>The woman's freedom is essential more than the child. </a:t>
            </a:r>
          </a:p>
          <a:p>
            <a:pPr>
              <a:lnSpc>
                <a:spcPct val="200000"/>
              </a:lnSpc>
            </a:pPr>
            <a:r>
              <a:rPr lang="en-US" dirty="0" smtClean="0"/>
              <a:t>The fetus cannot be compared to a person. </a:t>
            </a:r>
          </a:p>
          <a:p>
            <a:pPr>
              <a:lnSpc>
                <a:spcPct val="200000"/>
              </a:lnSpc>
            </a:pPr>
            <a:r>
              <a:rPr lang="en-US" dirty="0"/>
              <a:t>Abortion supporters dissimulate </a:t>
            </a:r>
            <a:r>
              <a:rPr lang="en-US" dirty="0" smtClean="0"/>
              <a:t>the aftermath of abortion. </a:t>
            </a:r>
          </a:p>
          <a:p>
            <a:pPr>
              <a:lnSpc>
                <a:spcPct val="200000"/>
              </a:lnSpc>
            </a:pPr>
            <a:r>
              <a:rPr lang="en-US" dirty="0" smtClean="0"/>
              <a:t>An analysis on the rights of women is conducted. </a:t>
            </a:r>
          </a:p>
          <a:p>
            <a:pPr>
              <a:lnSpc>
                <a:spcPct val="200000"/>
              </a:lnSpc>
            </a:pPr>
            <a:endParaRPr lang="en-US" dirty="0"/>
          </a:p>
        </p:txBody>
      </p:sp>
    </p:spTree>
    <p:extLst>
      <p:ext uri="{BB962C8B-B14F-4D97-AF65-F5344CB8AC3E}">
        <p14:creationId xmlns:p14="http://schemas.microsoft.com/office/powerpoint/2010/main" val="13751313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1753</TotalTime>
  <Words>1994</Words>
  <Application>Microsoft Office PowerPoint</Application>
  <PresentationFormat>Custom</PresentationFormat>
  <Paragraphs>124</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Facet</vt:lpstr>
      <vt:lpstr>     Can you Abort a Child Based on Disability like Rape? </vt:lpstr>
      <vt:lpstr>Introduction  </vt:lpstr>
      <vt:lpstr>Baby’s welfare </vt:lpstr>
      <vt:lpstr>What is Rape? </vt:lpstr>
      <vt:lpstr>Abortion? </vt:lpstr>
      <vt:lpstr>Mother’s right </vt:lpstr>
      <vt:lpstr>The right of fetus </vt:lpstr>
      <vt:lpstr>Mothers right </vt:lpstr>
      <vt:lpstr>Woman’s freedom</vt:lpstr>
      <vt:lpstr>Abortion remedy to rape? </vt:lpstr>
      <vt:lpstr>Argument against abortion  </vt:lpstr>
      <vt:lpstr>The risk of abortion </vt:lpstr>
      <vt:lpstr>Child’s procection? </vt:lpstr>
      <vt:lpstr>Effect of Abortion on the mother? </vt:lpstr>
      <vt:lpstr>Conclusion </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Rape and Abortion</dc:title>
  <dc:creator>hp</dc:creator>
  <cp:lastModifiedBy>Simon</cp:lastModifiedBy>
  <cp:revision>22</cp:revision>
  <dcterms:created xsi:type="dcterms:W3CDTF">2021-04-15T20:16:33Z</dcterms:created>
  <dcterms:modified xsi:type="dcterms:W3CDTF">2021-04-18T03:53:10Z</dcterms:modified>
</cp:coreProperties>
</file>