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66" r:id="rId5"/>
    <p:sldId id="268" r:id="rId6"/>
    <p:sldId id="258" r:id="rId7"/>
    <p:sldId id="269" r:id="rId8"/>
    <p:sldId id="261" r:id="rId9"/>
    <p:sldId id="259" r:id="rId10"/>
    <p:sldId id="262" r:id="rId11"/>
    <p:sldId id="263" r:id="rId12"/>
    <p:sldId id="260" r:id="rId13"/>
    <p:sldId id="265" r:id="rId14"/>
    <p:sldId id="264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5A3F15D-CD73-4077-AE2A-0A557DDB4CA2}" type="datetimeFigureOut">
              <a:rPr lang="en-US" smtClean="0"/>
              <a:t>07-May-21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4ABC67-707E-4E05-A168-F4625D7B8C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85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F15D-CD73-4077-AE2A-0A557DDB4CA2}" type="datetimeFigureOut">
              <a:rPr lang="en-US" smtClean="0"/>
              <a:t>07-May-21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C67-707E-4E05-A168-F4625D7B8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4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F15D-CD73-4077-AE2A-0A557DDB4CA2}" type="datetimeFigureOut">
              <a:rPr lang="en-US" smtClean="0"/>
              <a:t>07-May-21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C67-707E-4E05-A168-F4625D7B8C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000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F15D-CD73-4077-AE2A-0A557DDB4CA2}" type="datetimeFigureOut">
              <a:rPr lang="en-US" smtClean="0"/>
              <a:t>07-May-21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C67-707E-4E05-A168-F4625D7B8CF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61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F15D-CD73-4077-AE2A-0A557DDB4CA2}" type="datetimeFigureOut">
              <a:rPr lang="en-US" smtClean="0"/>
              <a:t>07-May-21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C67-707E-4E05-A168-F4625D7B8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12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F15D-CD73-4077-AE2A-0A557DDB4CA2}" type="datetimeFigureOut">
              <a:rPr lang="en-US" smtClean="0"/>
              <a:t>07-May-21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C67-707E-4E05-A168-F4625D7B8C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994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F15D-CD73-4077-AE2A-0A557DDB4CA2}" type="datetimeFigureOut">
              <a:rPr lang="en-US" smtClean="0"/>
              <a:t>07-May-21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C67-707E-4E05-A168-F4625D7B8C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57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F15D-CD73-4077-AE2A-0A557DDB4CA2}" type="datetimeFigureOut">
              <a:rPr lang="en-US" smtClean="0"/>
              <a:t>07-May-21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C67-707E-4E05-A168-F4625D7B8C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610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F15D-CD73-4077-AE2A-0A557DDB4CA2}" type="datetimeFigureOut">
              <a:rPr lang="en-US" smtClean="0"/>
              <a:t>07-May-21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C67-707E-4E05-A168-F4625D7B8C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F15D-CD73-4077-AE2A-0A557DDB4CA2}" type="datetimeFigureOut">
              <a:rPr lang="en-US" smtClean="0"/>
              <a:t>07-May-21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C67-707E-4E05-A168-F4625D7B8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1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F15D-CD73-4077-AE2A-0A557DDB4CA2}" type="datetimeFigureOut">
              <a:rPr lang="en-US" smtClean="0"/>
              <a:t>07-May-21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C67-707E-4E05-A168-F4625D7B8CF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82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F15D-CD73-4077-AE2A-0A557DDB4CA2}" type="datetimeFigureOut">
              <a:rPr lang="en-US" smtClean="0"/>
              <a:t>07-May-21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C67-707E-4E05-A168-F4625D7B8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2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F15D-CD73-4077-AE2A-0A557DDB4CA2}" type="datetimeFigureOut">
              <a:rPr lang="en-US" smtClean="0"/>
              <a:t>07-May-21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C67-707E-4E05-A168-F4625D7B8CF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01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F15D-CD73-4077-AE2A-0A557DDB4CA2}" type="datetimeFigureOut">
              <a:rPr lang="en-US" smtClean="0"/>
              <a:t>07-May-21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C67-707E-4E05-A168-F4625D7B8C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17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F15D-CD73-4077-AE2A-0A557DDB4CA2}" type="datetimeFigureOut">
              <a:rPr lang="en-US" smtClean="0"/>
              <a:t>07-May-21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C67-707E-4E05-A168-F4625D7B8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8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F15D-CD73-4077-AE2A-0A557DDB4CA2}" type="datetimeFigureOut">
              <a:rPr lang="en-US" smtClean="0"/>
              <a:t>07-May-21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C67-707E-4E05-A168-F4625D7B8CF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15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F15D-CD73-4077-AE2A-0A557DDB4CA2}" type="datetimeFigureOut">
              <a:rPr lang="en-US" smtClean="0"/>
              <a:t>07-May-21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C67-707E-4E05-A168-F4625D7B8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A3F15D-CD73-4077-AE2A-0A557DDB4CA2}" type="datetimeFigureOut">
              <a:rPr lang="en-US" smtClean="0"/>
              <a:t>07-May-21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4ABC67-707E-4E05-A168-F4625D7B8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081825"/>
            <a:ext cx="9144000" cy="417597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Cardiovascular Disease in African Women</a:t>
            </a:r>
          </a:p>
          <a:p>
            <a:r>
              <a:rPr lang="en-US" dirty="0" smtClean="0"/>
              <a:t>Student’s Name</a:t>
            </a:r>
          </a:p>
          <a:p>
            <a:r>
              <a:rPr lang="en-US" dirty="0" smtClean="0"/>
              <a:t>Institution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2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Medication like reducing low density lipoprotein</a:t>
            </a:r>
          </a:p>
          <a:p>
            <a:r>
              <a:rPr lang="en-US" dirty="0" smtClean="0"/>
              <a:t>Cardiac rehabilitation such as life counseling</a:t>
            </a:r>
          </a:p>
          <a:p>
            <a:r>
              <a:rPr lang="en-US" dirty="0" smtClean="0"/>
              <a:t>Surgery like replacement surgery (Leong et al., 2017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39720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581675"/>
              </p:ext>
            </p:extLst>
          </p:nvPr>
        </p:nvGraphicFramePr>
        <p:xfrm>
          <a:off x="1295400" y="2557463"/>
          <a:ext cx="96012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 not to do</a:t>
                      </a:r>
                      <a:endParaRPr lang="en-US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to do</a:t>
                      </a:r>
                      <a:endParaRPr lang="en-US" dirty="0"/>
                    </a:p>
                  </a:txBody>
                  <a:tcPr marL="83489" marR="83489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Smoking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High alcohol intake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Eating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rtery-clogging</a:t>
                      </a:r>
                      <a:r>
                        <a:rPr lang="en-US" baseline="0" dirty="0" smtClean="0"/>
                        <a:t> foods such as high-fat dairy products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Increasing the amount</a:t>
                      </a:r>
                      <a:r>
                        <a:rPr lang="en-US" baseline="0" dirty="0" smtClean="0"/>
                        <a:t> of cholesterol in the body</a:t>
                      </a:r>
                      <a:endParaRPr lang="en-US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Avoid smoking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Avoid</a:t>
                      </a:r>
                      <a:r>
                        <a:rPr lang="en-US" baseline="0" dirty="0" smtClean="0"/>
                        <a:t> alcohol intake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Eat more fruits, vegetables as well as lean proteins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Maintain a reasonable body weight</a:t>
                      </a:r>
                      <a:endParaRPr lang="en-US" dirty="0"/>
                    </a:p>
                  </a:txBody>
                  <a:tcPr marL="83489" marR="834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612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CDV on African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disease leads to deaths of many women compared to men</a:t>
            </a:r>
          </a:p>
          <a:p>
            <a:r>
              <a:rPr lang="en-US" dirty="0" smtClean="0"/>
              <a:t>Women are more vulnerable to various heart related complications such as hypertension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5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African women are more prone to cardiovascular diseases compared to men</a:t>
            </a:r>
          </a:p>
          <a:p>
            <a:r>
              <a:rPr lang="en-US" dirty="0" smtClean="0"/>
              <a:t>WHO estimates for 2014 assign that various risk factors such as obesity are more prevalent in women than men</a:t>
            </a:r>
          </a:p>
          <a:p>
            <a:r>
              <a:rPr lang="en-US" dirty="0" smtClean="0"/>
              <a:t>Women’s obesity is at 10%-15% while in men it is at 4%-5% (</a:t>
            </a:r>
            <a:r>
              <a:rPr lang="en-US" dirty="0" err="1" smtClean="0"/>
              <a:t>Einarson</a:t>
            </a:r>
            <a:r>
              <a:rPr lang="en-US" dirty="0" smtClean="0"/>
              <a:t> et al., 2018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Increased physical inactivity among African women equated to Asian, European and American women is a cause of increased CDV</a:t>
            </a:r>
          </a:p>
          <a:p>
            <a:r>
              <a:rPr lang="en-US" dirty="0" smtClean="0"/>
              <a:t>Tellingly, many women are at higher risk of contracting heart related complications or 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61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Cardiovascular disease has myriad health complications on many African women such as sudden cardiac arrest</a:t>
            </a:r>
          </a:p>
          <a:p>
            <a:r>
              <a:rPr lang="en-US" dirty="0" smtClean="0"/>
              <a:t>Many African women are susceptible to the disease compared to men</a:t>
            </a:r>
          </a:p>
          <a:p>
            <a:r>
              <a:rPr lang="en-US" dirty="0" smtClean="0"/>
              <a:t>The disease can be treated through surgery, medication or cardiac rehabilitation</a:t>
            </a:r>
          </a:p>
          <a:p>
            <a:r>
              <a:rPr lang="en-US" dirty="0" smtClean="0"/>
              <a:t>African women should be taught on ways to decrease their vulnerability to the disease like avoiding smoking and excessive alcohol intake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0464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Apple, F. S., Daniels, L. B., Mills, N. L., &amp; </a:t>
            </a:r>
            <a:r>
              <a:rPr lang="en-US" dirty="0" err="1"/>
              <a:t>Nordestgaard</a:t>
            </a:r>
            <a:r>
              <a:rPr lang="en-US" dirty="0"/>
              <a:t>, B. (2021). Biomarkers in Cardiovascular Disease: Utility in Diagnosis, Risk Assessment, and Therapy. </a:t>
            </a:r>
            <a:r>
              <a:rPr lang="en-US" i="1" dirty="0"/>
              <a:t>Clinical Chemistry</a:t>
            </a:r>
            <a:r>
              <a:rPr lang="en-US" dirty="0"/>
              <a:t>, </a:t>
            </a:r>
            <a:r>
              <a:rPr lang="en-US" i="1" dirty="0"/>
              <a:t>67</a:t>
            </a:r>
            <a:r>
              <a:rPr lang="en-US" dirty="0"/>
              <a:t>(1), 1-3.</a:t>
            </a:r>
          </a:p>
          <a:p>
            <a:r>
              <a:rPr lang="en-US" dirty="0" err="1"/>
              <a:t>Einarson</a:t>
            </a:r>
            <a:r>
              <a:rPr lang="en-US" dirty="0"/>
              <a:t>, T. R., </a:t>
            </a:r>
            <a:r>
              <a:rPr lang="en-US" dirty="0" err="1"/>
              <a:t>Acs</a:t>
            </a:r>
            <a:r>
              <a:rPr lang="en-US" dirty="0"/>
              <a:t>, A., Ludwig, C., &amp; Panton, U. H. (2018). Prevalence of cardiovascular disease in type 2 diabetes: a systematic literature review of scientific evidence from across the world in 2007–2017. </a:t>
            </a:r>
            <a:r>
              <a:rPr lang="en-US" i="1" dirty="0"/>
              <a:t>Cardiovascular </a:t>
            </a:r>
            <a:r>
              <a:rPr lang="en-US" i="1" dirty="0" err="1"/>
              <a:t>diabetology</a:t>
            </a:r>
            <a:r>
              <a:rPr lang="en-US" dirty="0"/>
              <a:t>, </a:t>
            </a:r>
            <a:r>
              <a:rPr lang="en-US" i="1" dirty="0"/>
              <a:t>17</a:t>
            </a:r>
            <a:r>
              <a:rPr lang="en-US" dirty="0"/>
              <a:t>(1), 1-19.</a:t>
            </a:r>
          </a:p>
          <a:p>
            <a:r>
              <a:rPr lang="en-US" dirty="0"/>
              <a:t>Leong, D. P., Joseph, P. G., McKee, M., </a:t>
            </a:r>
            <a:r>
              <a:rPr lang="en-US" dirty="0" err="1"/>
              <a:t>Anand</a:t>
            </a:r>
            <a:r>
              <a:rPr lang="en-US" dirty="0"/>
              <a:t>, S. S., </a:t>
            </a:r>
            <a:r>
              <a:rPr lang="en-US" dirty="0" err="1"/>
              <a:t>Teo</a:t>
            </a:r>
            <a:r>
              <a:rPr lang="en-US" dirty="0"/>
              <a:t>, K. K., </a:t>
            </a:r>
            <a:r>
              <a:rPr lang="en-US" dirty="0" err="1"/>
              <a:t>Schwalm</a:t>
            </a:r>
            <a:r>
              <a:rPr lang="en-US" dirty="0"/>
              <a:t>, J. D., &amp; Yusuf, S. (2017). Reducing the global burden of cardiovascular disease, part 2: prevention and treatment of cardiovascular disease. </a:t>
            </a:r>
            <a:r>
              <a:rPr lang="en-US" i="1" dirty="0"/>
              <a:t>Circulation research</a:t>
            </a:r>
            <a:r>
              <a:rPr lang="en-US" dirty="0"/>
              <a:t>, </a:t>
            </a:r>
            <a:r>
              <a:rPr lang="en-US" i="1" dirty="0"/>
              <a:t>121</a:t>
            </a:r>
            <a:r>
              <a:rPr lang="en-US" dirty="0"/>
              <a:t>(6), 695-710.</a:t>
            </a:r>
          </a:p>
          <a:p>
            <a:r>
              <a:rPr lang="en-US" dirty="0" err="1"/>
              <a:t>Umer</a:t>
            </a:r>
            <a:r>
              <a:rPr lang="en-US" dirty="0"/>
              <a:t>, A., Kelley, G. A., Cottrell, L. E., </a:t>
            </a:r>
            <a:r>
              <a:rPr lang="en-US" dirty="0" err="1"/>
              <a:t>Giacobbi</a:t>
            </a:r>
            <a:r>
              <a:rPr lang="en-US" dirty="0"/>
              <a:t>, P., Innes, K. E., &amp; Lilly, C. L. (2017). Childhood obesity and adult cardiovascular disease risk factors: a systematic review with meta-analysis. </a:t>
            </a:r>
            <a:r>
              <a:rPr lang="en-US" i="1" dirty="0"/>
              <a:t>BMC public health</a:t>
            </a:r>
            <a:r>
              <a:rPr lang="en-US" dirty="0"/>
              <a:t>, </a:t>
            </a:r>
            <a:r>
              <a:rPr lang="en-US" i="1" dirty="0"/>
              <a:t>17</a:t>
            </a:r>
            <a:r>
              <a:rPr lang="en-US" dirty="0"/>
              <a:t>(1), 1-24.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3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Cardiovascular disease (CDV) entails heart conditions that affect the blood vessels and the heart.</a:t>
            </a:r>
          </a:p>
          <a:p>
            <a:r>
              <a:rPr lang="en-US" dirty="0" smtClean="0"/>
              <a:t>Typically, it is linked to accumulation of fatty deposits in the arteries</a:t>
            </a:r>
          </a:p>
          <a:p>
            <a:r>
              <a:rPr lang="en-US" dirty="0" smtClean="0"/>
              <a:t>African women are more vulnerable to the disease than men</a:t>
            </a:r>
            <a:endParaRPr lang="en-US" dirty="0"/>
          </a:p>
          <a:p>
            <a:r>
              <a:rPr lang="en-US" dirty="0" smtClean="0"/>
              <a:t>Cardiovascular disease pose unique challenges to African women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5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disease mortality trends in Africa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1412" y="2601913"/>
            <a:ext cx="48291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8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blood pressure</a:t>
            </a:r>
          </a:p>
          <a:p>
            <a:r>
              <a:rPr lang="en-US" dirty="0" smtClean="0"/>
              <a:t>Smoking</a:t>
            </a:r>
          </a:p>
          <a:p>
            <a:r>
              <a:rPr lang="en-US" dirty="0" smtClean="0"/>
              <a:t>High cholesterol</a:t>
            </a:r>
          </a:p>
          <a:p>
            <a:r>
              <a:rPr lang="en-US" dirty="0" smtClean="0"/>
              <a:t>Increased physical inactivity</a:t>
            </a:r>
          </a:p>
          <a:p>
            <a:r>
              <a:rPr lang="en-US" dirty="0" smtClean="0"/>
              <a:t>Diabetes</a:t>
            </a:r>
          </a:p>
          <a:p>
            <a:r>
              <a:rPr lang="en-US" dirty="0" smtClean="0"/>
              <a:t>Overweight or obesity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6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 sweats</a:t>
            </a:r>
          </a:p>
          <a:p>
            <a:r>
              <a:rPr lang="en-US" dirty="0" smtClean="0"/>
              <a:t>Pain or pressure in the chest</a:t>
            </a:r>
          </a:p>
          <a:p>
            <a:r>
              <a:rPr lang="en-US" dirty="0" smtClean="0"/>
              <a:t>Nausea and fatigue</a:t>
            </a:r>
          </a:p>
          <a:p>
            <a:r>
              <a:rPr lang="en-US" dirty="0" smtClean="0"/>
              <a:t>Pain in the jaw, back, and left shoulder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1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blood pressure</a:t>
            </a:r>
          </a:p>
          <a:p>
            <a:r>
              <a:rPr lang="en-US" dirty="0" smtClean="0"/>
              <a:t>Smoking</a:t>
            </a:r>
          </a:p>
          <a:p>
            <a:r>
              <a:rPr lang="en-US" dirty="0" smtClean="0"/>
              <a:t>Diabetes</a:t>
            </a:r>
          </a:p>
          <a:p>
            <a:r>
              <a:rPr lang="en-US" dirty="0" smtClean="0"/>
              <a:t>High cholesterol</a:t>
            </a:r>
          </a:p>
          <a:p>
            <a:r>
              <a:rPr lang="en-US" dirty="0" smtClean="0"/>
              <a:t>Family history of cardiovascular disease (</a:t>
            </a:r>
            <a:r>
              <a:rPr lang="en-US" dirty="0" err="1" smtClean="0"/>
              <a:t>Umer</a:t>
            </a:r>
            <a:r>
              <a:rPr lang="en-US" dirty="0" smtClean="0"/>
              <a:t> et al., 2017</a:t>
            </a:r>
            <a:r>
              <a:rPr lang="en-US" dirty="0"/>
              <a:t>). </a:t>
            </a:r>
          </a:p>
          <a:p>
            <a:r>
              <a:rPr lang="en-US" dirty="0" smtClean="0"/>
              <a:t>Habitual consumption of excessive sodium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6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Gender-related differences in the prevalence of cardiovascular disease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9870" y="2491581"/>
            <a:ext cx="520548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9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Cardiac catheterization</a:t>
            </a:r>
          </a:p>
          <a:p>
            <a:r>
              <a:rPr lang="en-US" dirty="0" err="1" smtClean="0"/>
              <a:t>Holter</a:t>
            </a:r>
            <a:r>
              <a:rPr lang="en-US" dirty="0" smtClean="0"/>
              <a:t> monitoring</a:t>
            </a:r>
          </a:p>
          <a:p>
            <a:r>
              <a:rPr lang="en-US" dirty="0" smtClean="0"/>
              <a:t>Echocardiogram test (Apple et al., 2021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Cardiac magnetic resonance imaging (MRI)</a:t>
            </a:r>
          </a:p>
          <a:p>
            <a:r>
              <a:rPr lang="en-US" dirty="0" smtClean="0"/>
              <a:t>Electrocardiogram test</a:t>
            </a:r>
          </a:p>
          <a:p>
            <a:r>
              <a:rPr lang="en-US" dirty="0" smtClean="0"/>
              <a:t>Cardiac computerized tomography (CT) scan</a:t>
            </a:r>
          </a:p>
          <a:p>
            <a:r>
              <a:rPr lang="en-US" dirty="0" smtClean="0"/>
              <a:t>Stress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4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Engaging in regular exercises</a:t>
            </a:r>
          </a:p>
          <a:p>
            <a:r>
              <a:rPr lang="en-US" dirty="0" smtClean="0"/>
              <a:t>Limiting alcohol intake</a:t>
            </a:r>
          </a:p>
          <a:p>
            <a:r>
              <a:rPr lang="en-US" dirty="0" smtClean="0"/>
              <a:t>No smoking</a:t>
            </a:r>
          </a:p>
          <a:p>
            <a:r>
              <a:rPr lang="en-US" dirty="0" smtClean="0"/>
              <a:t>Eating a healthy diet</a:t>
            </a:r>
          </a:p>
          <a:p>
            <a:r>
              <a:rPr lang="en-US" dirty="0" smtClean="0"/>
              <a:t>Controlling the level of cholesterol in the body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01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</TotalTime>
  <Words>669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PowerPoint Presentation</vt:lpstr>
      <vt:lpstr>Introduction </vt:lpstr>
      <vt:lpstr>Cardiac disease mortality trends in Africa</vt:lpstr>
      <vt:lpstr>Causes </vt:lpstr>
      <vt:lpstr>Symptoms </vt:lpstr>
      <vt:lpstr>Risk Factors</vt:lpstr>
      <vt:lpstr>Gender-related differences in the prevalence of cardiovascular disease</vt:lpstr>
      <vt:lpstr>Diagnosis</vt:lpstr>
      <vt:lpstr>Prevention </vt:lpstr>
      <vt:lpstr>Treatment</vt:lpstr>
      <vt:lpstr>Recommendations </vt:lpstr>
      <vt:lpstr>Effects of CDV on African Women</vt:lpstr>
      <vt:lpstr>Prevalence</vt:lpstr>
      <vt:lpstr>Conclusion </vt:lpstr>
      <vt:lpstr>References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19</cp:revision>
  <dcterms:created xsi:type="dcterms:W3CDTF">2021-05-07T05:11:04Z</dcterms:created>
  <dcterms:modified xsi:type="dcterms:W3CDTF">2021-05-07T07:17:29Z</dcterms:modified>
</cp:coreProperties>
</file>