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3"/>
  </p:notesMasterIdLst>
  <p:sldIdLst>
    <p:sldId id="256" r:id="rId2"/>
    <p:sldId id="265" r:id="rId3"/>
    <p:sldId id="257" r:id="rId4"/>
    <p:sldId id="258" r:id="rId5"/>
    <p:sldId id="259" r:id="rId6"/>
    <p:sldId id="260" r:id="rId7"/>
    <p:sldId id="261" r:id="rId8"/>
    <p:sldId id="262" r:id="rId9"/>
    <p:sldId id="263" r:id="rId10"/>
    <p:sldId id="264"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876" autoAdjust="0"/>
  </p:normalViewPr>
  <p:slideViewPr>
    <p:cSldViewPr snapToGrid="0">
      <p:cViewPr>
        <p:scale>
          <a:sx n="65" d="100"/>
          <a:sy n="65" d="100"/>
        </p:scale>
        <p:origin x="-94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04068-7A3A-4F7E-8F27-8BF0F90B6A01}" type="datetimeFigureOut">
              <a:rPr lang="en-US" smtClean="0"/>
              <a:t>10/23/2019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21154D-CE3D-48AB-94FC-63F453EFE419}" type="slidenum">
              <a:rPr lang="en-US" smtClean="0"/>
              <a:t>‹#›</a:t>
            </a:fld>
            <a:endParaRPr lang="en-US"/>
          </a:p>
        </p:txBody>
      </p:sp>
    </p:spTree>
    <p:extLst>
      <p:ext uri="{BB962C8B-B14F-4D97-AF65-F5344CB8AC3E}">
        <p14:creationId xmlns:p14="http://schemas.microsoft.com/office/powerpoint/2010/main" val="2313206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21154D-CE3D-48AB-94FC-63F453EFE419}" type="slidenum">
              <a:rPr lang="en-US" smtClean="0"/>
              <a:t>1</a:t>
            </a:fld>
            <a:endParaRPr lang="en-US"/>
          </a:p>
        </p:txBody>
      </p:sp>
    </p:spTree>
    <p:extLst>
      <p:ext uri="{BB962C8B-B14F-4D97-AF65-F5344CB8AC3E}">
        <p14:creationId xmlns:p14="http://schemas.microsoft.com/office/powerpoint/2010/main" val="3744089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Like any other profession, a registered nurse needs to have several papers and academic qualifications that deem them fir for the job. A registered nurse should first have a Bachelor of Science Degree in Nursing (BSN). An individual can be a registered nurse if they took a course and attained an associate's degree in nursing (ADB) or a diploma from a nursing program that has been approved. On top of any of these three certifications, a registered nurse must acquire a license for working as a nurse in any hospital or clinic.</a:t>
            </a:r>
          </a:p>
          <a:p>
            <a:endParaRPr lang="en-US" dirty="0"/>
          </a:p>
        </p:txBody>
      </p:sp>
      <p:sp>
        <p:nvSpPr>
          <p:cNvPr id="4" name="Slide Number Placeholder 3"/>
          <p:cNvSpPr>
            <a:spLocks noGrp="1"/>
          </p:cNvSpPr>
          <p:nvPr>
            <p:ph type="sldNum" sz="quarter" idx="10"/>
          </p:nvPr>
        </p:nvSpPr>
        <p:spPr/>
        <p:txBody>
          <a:bodyPr/>
          <a:lstStyle/>
          <a:p>
            <a:fld id="{0721154D-CE3D-48AB-94FC-63F453EFE419}" type="slidenum">
              <a:rPr lang="en-US" smtClean="0"/>
              <a:t>3</a:t>
            </a:fld>
            <a:endParaRPr lang="en-US"/>
          </a:p>
        </p:txBody>
      </p:sp>
    </p:spTree>
    <p:extLst>
      <p:ext uri="{BB962C8B-B14F-4D97-AF65-F5344CB8AC3E}">
        <p14:creationId xmlns:p14="http://schemas.microsoft.com/office/powerpoint/2010/main" val="3564515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States in the United States, the District of Columbia, and other United States territories require all registered nurses to have a nursing license to work. A nurse acquires this license after they graduate from an approved nursing program, and ensure that they have passed the National Council Licensure Examination (NCLEX-RN). Also, all nurses need to go through the criminal background check and pass the test. Other nurses can acquire certification when they have professional associations in areas such as ambulatory care, pediatrics, and many more. Moreover, registered nurses may need a nurse to be certified in cardiopulmonary resuscitation (CPR), Basic Life Support (BLS), and Advanced Cardiac Life Support (ACLS).</a:t>
            </a:r>
            <a:endParaRPr lang="en-US" dirty="0"/>
          </a:p>
        </p:txBody>
      </p:sp>
      <p:sp>
        <p:nvSpPr>
          <p:cNvPr id="4" name="Slide Number Placeholder 3"/>
          <p:cNvSpPr>
            <a:spLocks noGrp="1"/>
          </p:cNvSpPr>
          <p:nvPr>
            <p:ph type="sldNum" sz="quarter" idx="10"/>
          </p:nvPr>
        </p:nvSpPr>
        <p:spPr/>
        <p:txBody>
          <a:bodyPr/>
          <a:lstStyle/>
          <a:p>
            <a:fld id="{0721154D-CE3D-48AB-94FC-63F453EFE419}" type="slidenum">
              <a:rPr lang="en-US" smtClean="0"/>
              <a:t>4</a:t>
            </a:fld>
            <a:endParaRPr lang="en-US"/>
          </a:p>
        </p:txBody>
      </p:sp>
    </p:spTree>
    <p:extLst>
      <p:ext uri="{BB962C8B-B14F-4D97-AF65-F5344CB8AC3E}">
        <p14:creationId xmlns:p14="http://schemas.microsoft.com/office/powerpoint/2010/main" val="3718322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Irrespective of whether a student pursuing nursing takes a degree or diploma, all students taking nursing programs are exposed to courses in nutrition, chemistry, psychology, and social and behavioral sciences. Bachelor of Science Degree in nursing usually takes four years, whereas ADN and other diploma courses in nursing take 2 or 3 years at least. Those seeking degree programs have an advantage of additional educative areas in communication, leadership, critical thinking, and social sciences. Most hospitals, like applicants who have bachelor’s degree qualifications but any student who graduated in either a degree, diploma, or associate's degree, are qualified for working as a registered nurse. However, if a diploma or associate's student wants to upgrade their education to a degree, they can undertake an RN-BSN program</a:t>
            </a:r>
          </a:p>
          <a:p>
            <a:endParaRPr lang="en-US" dirty="0"/>
          </a:p>
        </p:txBody>
      </p:sp>
      <p:sp>
        <p:nvSpPr>
          <p:cNvPr id="4" name="Slide Number Placeholder 3"/>
          <p:cNvSpPr>
            <a:spLocks noGrp="1"/>
          </p:cNvSpPr>
          <p:nvPr>
            <p:ph type="sldNum" sz="quarter" idx="10"/>
          </p:nvPr>
        </p:nvSpPr>
        <p:spPr/>
        <p:txBody>
          <a:bodyPr/>
          <a:lstStyle/>
          <a:p>
            <a:fld id="{0721154D-CE3D-48AB-94FC-63F453EFE419}" type="slidenum">
              <a:rPr lang="en-US" smtClean="0"/>
              <a:t>5</a:t>
            </a:fld>
            <a:endParaRPr lang="en-US"/>
          </a:p>
        </p:txBody>
      </p:sp>
    </p:spTree>
    <p:extLst>
      <p:ext uri="{BB962C8B-B14F-4D97-AF65-F5344CB8AC3E}">
        <p14:creationId xmlns:p14="http://schemas.microsoft.com/office/powerpoint/2010/main" val="2889435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Critical thinking skills- enable nurses to be able to evaluate the health conditions for their patients, knowing instances of taking corrective actions or referring to higher authorities. Communication skills-nurses interact with patients and their families on a day-to-day basis, and for that, they need practical communication skills to talk to their patients when administering medication or to explain specific concerns and their health conditions as well as medication instructions. Compassion – registered nurses, should be able to show care and compassion towards their patients. Emotional stability- nurses need to be able to contain their emotions and have the ability to cope with human suffering. Organizational skills- nurses need organizational skills to ensure appropriate care is offered to the multiple patients they are managing. </a:t>
            </a:r>
            <a:endParaRPr lang="en-US" dirty="0"/>
          </a:p>
        </p:txBody>
      </p:sp>
      <p:sp>
        <p:nvSpPr>
          <p:cNvPr id="4" name="Slide Number Placeholder 3"/>
          <p:cNvSpPr>
            <a:spLocks noGrp="1"/>
          </p:cNvSpPr>
          <p:nvPr>
            <p:ph type="sldNum" sz="quarter" idx="10"/>
          </p:nvPr>
        </p:nvSpPr>
        <p:spPr/>
        <p:txBody>
          <a:bodyPr/>
          <a:lstStyle/>
          <a:p>
            <a:fld id="{0721154D-CE3D-48AB-94FC-63F453EFE419}" type="slidenum">
              <a:rPr lang="en-US" smtClean="0"/>
              <a:t>6</a:t>
            </a:fld>
            <a:endParaRPr lang="en-US"/>
          </a:p>
        </p:txBody>
      </p:sp>
    </p:spTree>
    <p:extLst>
      <p:ext uri="{BB962C8B-B14F-4D97-AF65-F5344CB8AC3E}">
        <p14:creationId xmlns:p14="http://schemas.microsoft.com/office/powerpoint/2010/main" val="2468320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Assessing patient conditions</a:t>
            </a:r>
            <a:r>
              <a:rPr lang="en-US" sz="1200" kern="1200" baseline="0" dirty="0" smtClean="0">
                <a:solidFill>
                  <a:schemeClr val="tx1"/>
                </a:solidFill>
                <a:effectLst/>
                <a:latin typeface="+mn-lt"/>
                <a:ea typeface="+mn-ea"/>
                <a:cs typeface="+mn-cs"/>
              </a:rPr>
              <a:t> where</a:t>
            </a:r>
            <a:r>
              <a:rPr lang="en-US" sz="1200" kern="1200" dirty="0" smtClean="0">
                <a:solidFill>
                  <a:schemeClr val="tx1"/>
                </a:solidFill>
                <a:effectLst/>
                <a:latin typeface="+mn-lt"/>
                <a:ea typeface="+mn-ea"/>
                <a:cs typeface="+mn-cs"/>
              </a:rPr>
              <a:t> nurses need to evaluate the requirements for their patients round the clock at any given point in time. This way, they can provide optimal care to patients. In Record keeping, patients who come to health care facilities need their medical records in order, and nurses are responsible for recording patients’ medical information. Registered nurses are close to their patients and need to observe their patients carefully while recording the observations they make. Nurses also, in some situations administer medication to their patients and other treatment plans. Nurses set up patient care plans when appropriate and contribute to existing plans when necessary.</a:t>
            </a:r>
          </a:p>
          <a:p>
            <a:endParaRPr lang="en-US" dirty="0"/>
          </a:p>
        </p:txBody>
      </p:sp>
      <p:sp>
        <p:nvSpPr>
          <p:cNvPr id="4" name="Slide Number Placeholder 3"/>
          <p:cNvSpPr>
            <a:spLocks noGrp="1"/>
          </p:cNvSpPr>
          <p:nvPr>
            <p:ph type="sldNum" sz="quarter" idx="10"/>
          </p:nvPr>
        </p:nvSpPr>
        <p:spPr/>
        <p:txBody>
          <a:bodyPr/>
          <a:lstStyle/>
          <a:p>
            <a:fld id="{0721154D-CE3D-48AB-94FC-63F453EFE419}" type="slidenum">
              <a:rPr lang="en-US" smtClean="0"/>
              <a:t>7</a:t>
            </a:fld>
            <a:endParaRPr lang="en-US"/>
          </a:p>
        </p:txBody>
      </p:sp>
    </p:spTree>
    <p:extLst>
      <p:ext uri="{BB962C8B-B14F-4D97-AF65-F5344CB8AC3E}">
        <p14:creationId xmlns:p14="http://schemas.microsoft.com/office/powerpoint/2010/main" val="3229920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Consultation-nurses need to consult with doctors when administering care for their patients and get expert opinions. Collaboration with other professionals where nurses need to collaborate with the doctors and other professionals in healthcare systems to offer the best care to patients. Operation of medical equipment in which nurses need to have the ability to operate several medical </a:t>
            </a:r>
            <a:r>
              <a:rPr lang="en-US" sz="1200" kern="1200" dirty="0" err="1" smtClean="0">
                <a:solidFill>
                  <a:schemeClr val="tx1"/>
                </a:solidFill>
                <a:effectLst/>
                <a:latin typeface="+mn-lt"/>
                <a:ea typeface="+mn-ea"/>
                <a:cs typeface="+mn-cs"/>
              </a:rPr>
              <a:t>equipments</a:t>
            </a:r>
            <a:r>
              <a:rPr lang="en-US" sz="1200" kern="1200" dirty="0" smtClean="0">
                <a:solidFill>
                  <a:schemeClr val="tx1"/>
                </a:solidFill>
                <a:effectLst/>
                <a:latin typeface="+mn-lt"/>
                <a:ea typeface="+mn-ea"/>
                <a:cs typeface="+mn-cs"/>
              </a:rPr>
              <a:t> that is used on patients. Also, nurses need to behave the ability to perform diagnostics and tests on patients to identify what is wrong and the best health care plan for the patient. Nurses also educate their patients and the public on certain health conditions and illnesses.</a:t>
            </a:r>
          </a:p>
          <a:p>
            <a:endParaRPr lang="en-US" dirty="0"/>
          </a:p>
        </p:txBody>
      </p:sp>
      <p:sp>
        <p:nvSpPr>
          <p:cNvPr id="4" name="Slide Number Placeholder 3"/>
          <p:cNvSpPr>
            <a:spLocks noGrp="1"/>
          </p:cNvSpPr>
          <p:nvPr>
            <p:ph type="sldNum" sz="quarter" idx="10"/>
          </p:nvPr>
        </p:nvSpPr>
        <p:spPr/>
        <p:txBody>
          <a:bodyPr/>
          <a:lstStyle/>
          <a:p>
            <a:fld id="{0721154D-CE3D-48AB-94FC-63F453EFE419}" type="slidenum">
              <a:rPr lang="en-US" smtClean="0"/>
              <a:t>8</a:t>
            </a:fld>
            <a:endParaRPr lang="en-US"/>
          </a:p>
        </p:txBody>
      </p:sp>
    </p:spTree>
    <p:extLst>
      <p:ext uri="{BB962C8B-B14F-4D97-AF65-F5344CB8AC3E}">
        <p14:creationId xmlns:p14="http://schemas.microsoft.com/office/powerpoint/2010/main" val="2986655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Cardiology- in cardiology, nurses use telemetry deices and advanced lifesaving-training skills.</a:t>
            </a:r>
          </a:p>
          <a:p>
            <a:r>
              <a:rPr lang="en-US" sz="1200" kern="1200" dirty="0" smtClean="0">
                <a:solidFill>
                  <a:schemeClr val="tx1"/>
                </a:solidFill>
                <a:effectLst/>
                <a:latin typeface="+mn-lt"/>
                <a:ea typeface="+mn-ea"/>
                <a:cs typeface="+mn-cs"/>
              </a:rPr>
              <a:t>Pulmonary- registered nurses need to be able to operate chest tubes, ventilators, and airway management equipment.</a:t>
            </a:r>
          </a:p>
          <a:p>
            <a:r>
              <a:rPr lang="en-US" sz="1200" kern="1200" dirty="0" smtClean="0">
                <a:solidFill>
                  <a:schemeClr val="tx1"/>
                </a:solidFill>
                <a:effectLst/>
                <a:latin typeface="+mn-lt"/>
                <a:ea typeface="+mn-ea"/>
                <a:cs typeface="+mn-cs"/>
              </a:rPr>
              <a:t>Neurological – nurses need to know how to perform lumbar puncture techniques and conscious sedation.</a:t>
            </a:r>
          </a:p>
          <a:p>
            <a:r>
              <a:rPr lang="en-US" sz="1200" kern="1200" dirty="0" smtClean="0">
                <a:solidFill>
                  <a:schemeClr val="tx1"/>
                </a:solidFill>
                <a:effectLst/>
                <a:latin typeface="+mn-lt"/>
                <a:ea typeface="+mn-ea"/>
                <a:cs typeface="+mn-cs"/>
              </a:rPr>
              <a:t>Gastrointestinal- nurses need technical skills in operating feeding tubes and ostomy care.</a:t>
            </a:r>
          </a:p>
          <a:p>
            <a:r>
              <a:rPr lang="en-US" sz="1200" kern="1200" dirty="0" smtClean="0">
                <a:solidFill>
                  <a:schemeClr val="tx1"/>
                </a:solidFill>
                <a:effectLst/>
                <a:latin typeface="+mn-lt"/>
                <a:ea typeface="+mn-ea"/>
                <a:cs typeface="+mn-cs"/>
              </a:rPr>
              <a:t>Eye, ear, nose and throat- registered nurses need to know how to operate </a:t>
            </a:r>
            <a:r>
              <a:rPr lang="en-US" sz="1200" kern="1200" dirty="0" err="1" smtClean="0">
                <a:solidFill>
                  <a:schemeClr val="tx1"/>
                </a:solidFill>
                <a:effectLst/>
                <a:latin typeface="+mn-lt"/>
                <a:ea typeface="+mn-ea"/>
                <a:cs typeface="+mn-cs"/>
              </a:rPr>
              <a:t>fluoro</a:t>
            </a:r>
            <a:r>
              <a:rPr lang="en-US" sz="1200" kern="1200" dirty="0" smtClean="0">
                <a:solidFill>
                  <a:schemeClr val="tx1"/>
                </a:solidFill>
                <a:effectLst/>
                <a:latin typeface="+mn-lt"/>
                <a:ea typeface="+mn-ea"/>
                <a:cs typeface="+mn-cs"/>
              </a:rPr>
              <a:t>, and woods stamps, use eye care equipment.</a:t>
            </a:r>
          </a:p>
          <a:p>
            <a:r>
              <a:rPr lang="en-US" sz="1200" kern="1200" dirty="0" smtClean="0">
                <a:solidFill>
                  <a:schemeClr val="tx1"/>
                </a:solidFill>
                <a:effectLst/>
                <a:latin typeface="+mn-lt"/>
                <a:ea typeface="+mn-ea"/>
                <a:cs typeface="+mn-cs"/>
              </a:rPr>
              <a:t>Urology- nurses should be capable of using urinary diversion devices and managing dialysis equipment.</a:t>
            </a:r>
          </a:p>
          <a:p>
            <a:r>
              <a:rPr lang="en-US" sz="1200" kern="1200" dirty="0" smtClean="0">
                <a:solidFill>
                  <a:schemeClr val="tx1"/>
                </a:solidFill>
                <a:effectLst/>
                <a:latin typeface="+mn-lt"/>
                <a:ea typeface="+mn-ea"/>
                <a:cs typeface="+mn-cs"/>
              </a:rPr>
              <a:t>Phlebotomy- it is required that a nurses should be able to start and manage IVs, central lines and other ports while conducting their responsibilities.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1154D-CE3D-48AB-94FC-63F453EFE419}" type="slidenum">
              <a:rPr lang="en-US" smtClean="0"/>
              <a:t>9</a:t>
            </a:fld>
            <a:endParaRPr lang="en-US"/>
          </a:p>
        </p:txBody>
      </p:sp>
    </p:spTree>
    <p:extLst>
      <p:ext uri="{BB962C8B-B14F-4D97-AF65-F5344CB8AC3E}">
        <p14:creationId xmlns:p14="http://schemas.microsoft.com/office/powerpoint/2010/main" val="3545947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growth rate for employment for registered nurses is reported to be at 12 percent in a period of 10years (2018-2028). The growth rate is estimated to be faster compared to all occupations and is advocated by factors such as increasing emphasis on preventive care, spiking rate of chronic diseases and conditions, and increasing demand for health services. Registered nurses are well paid and by May 2018, the median annual wage stood at $71,730. In the government sector, nurses earned at least $78,390 annually. State, local, and private hospitals paid registered nurses $73,650 annually; ambulatory healthcare services paid registered nurses $63,320. Nursing and residential care facilities and educational services (state, local, and private) paid $63,990 and $61,850 respectively.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1154D-CE3D-48AB-94FC-63F453EFE419}" type="slidenum">
              <a:rPr lang="en-US" smtClean="0"/>
              <a:t>10</a:t>
            </a:fld>
            <a:endParaRPr lang="en-US"/>
          </a:p>
        </p:txBody>
      </p:sp>
    </p:spTree>
    <p:extLst>
      <p:ext uri="{BB962C8B-B14F-4D97-AF65-F5344CB8AC3E}">
        <p14:creationId xmlns:p14="http://schemas.microsoft.com/office/powerpoint/2010/main" val="39235041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10/23/2019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10/23/2019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10/23/2019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10/23/2019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10/23/2019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10/23/2019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10/23/2019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10/23/2019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bls.gove/oo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Registered nurses</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School</a:t>
            </a:r>
            <a:endParaRPr lang="en-US" dirty="0"/>
          </a:p>
        </p:txBody>
      </p:sp>
    </p:spTree>
    <p:extLst>
      <p:ext uri="{BB962C8B-B14F-4D97-AF65-F5344CB8AC3E}">
        <p14:creationId xmlns:p14="http://schemas.microsoft.com/office/powerpoint/2010/main" val="31783337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analysis </a:t>
            </a:r>
            <a:endParaRPr lang="en-US" dirty="0"/>
          </a:p>
        </p:txBody>
      </p:sp>
      <p:sp>
        <p:nvSpPr>
          <p:cNvPr id="3" name="Content Placeholder 2"/>
          <p:cNvSpPr>
            <a:spLocks noGrp="1"/>
          </p:cNvSpPr>
          <p:nvPr>
            <p:ph idx="1"/>
          </p:nvPr>
        </p:nvSpPr>
        <p:spPr/>
        <p:txBody>
          <a:bodyPr/>
          <a:lstStyle/>
          <a:p>
            <a:r>
              <a:rPr lang="en-US" dirty="0"/>
              <a:t>When looking for a new job in the job market, individuals tend to look for what the job responsibilities, duties, skills, and work environment for the position they are looking for. This process is known as job analysis. </a:t>
            </a:r>
            <a:endParaRPr lang="en-US" dirty="0" smtClean="0"/>
          </a:p>
          <a:p>
            <a:r>
              <a:rPr lang="en-US" dirty="0" smtClean="0"/>
              <a:t>When </a:t>
            </a:r>
            <a:r>
              <a:rPr lang="en-US" dirty="0"/>
              <a:t>looking for a job, such information is essential to job seekers since they would have a complete understanding of what the job entails and what is required for them once they start the job. </a:t>
            </a:r>
            <a:endParaRPr lang="en-US" dirty="0" smtClean="0"/>
          </a:p>
          <a:p>
            <a:r>
              <a:rPr lang="en-US" dirty="0" smtClean="0"/>
              <a:t>Employers </a:t>
            </a:r>
            <a:r>
              <a:rPr lang="en-US" dirty="0"/>
              <a:t>conduct job analysis so that they have all the information for a particular job position that will be useful for aspiring job applicants. </a:t>
            </a:r>
          </a:p>
          <a:p>
            <a:r>
              <a:rPr lang="en-US" dirty="0"/>
              <a:t>Job analysis is crucial for individuals in developing their careers and helps organizations maximize the talents of their employees</a:t>
            </a:r>
          </a:p>
        </p:txBody>
      </p:sp>
    </p:spTree>
    <p:extLst>
      <p:ext uri="{BB962C8B-B14F-4D97-AF65-F5344CB8AC3E}">
        <p14:creationId xmlns:p14="http://schemas.microsoft.com/office/powerpoint/2010/main" val="23332511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credentials</a:t>
            </a:r>
            <a:endParaRPr lang="en-US" dirty="0"/>
          </a:p>
        </p:txBody>
      </p:sp>
      <p:sp>
        <p:nvSpPr>
          <p:cNvPr id="3" name="Content Placeholder 2"/>
          <p:cNvSpPr>
            <a:spLocks noGrp="1"/>
          </p:cNvSpPr>
          <p:nvPr>
            <p:ph idx="1"/>
          </p:nvPr>
        </p:nvSpPr>
        <p:spPr>
          <a:xfrm>
            <a:off x="1069848" y="2121408"/>
            <a:ext cx="5898988" cy="4050792"/>
          </a:xfrm>
        </p:spPr>
        <p:txBody>
          <a:bodyPr/>
          <a:lstStyle/>
          <a:p>
            <a:r>
              <a:rPr lang="en-US" dirty="0"/>
              <a:t>Bachelor of Science Degree in Nursing (BSN). </a:t>
            </a:r>
            <a:endParaRPr lang="en-US" dirty="0" smtClean="0"/>
          </a:p>
          <a:p>
            <a:r>
              <a:rPr lang="en-US" dirty="0" smtClean="0"/>
              <a:t>Associate's </a:t>
            </a:r>
            <a:r>
              <a:rPr lang="en-US" dirty="0"/>
              <a:t>degree in nursing (ADB) </a:t>
            </a:r>
            <a:endParaRPr lang="en-US" dirty="0" smtClean="0"/>
          </a:p>
          <a:p>
            <a:r>
              <a:rPr lang="en-US" dirty="0" smtClean="0"/>
              <a:t>Nursing diploma</a:t>
            </a:r>
            <a:endParaRPr lang="en-US" dirty="0"/>
          </a:p>
        </p:txBody>
      </p:sp>
      <p:sp>
        <p:nvSpPr>
          <p:cNvPr id="4" name="AutoShape 2" descr="Image result for graduating nurses"/>
          <p:cNvSpPr>
            <a:spLocks noChangeAspect="1" noChangeArrowheads="1"/>
          </p:cNvSpPr>
          <p:nvPr/>
        </p:nvSpPr>
        <p:spPr bwMode="auto">
          <a:xfrm>
            <a:off x="155575" y="-1257300"/>
            <a:ext cx="2857500" cy="2619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Image result for graduating nur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950" y="2121408"/>
            <a:ext cx="3571298" cy="3273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460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Licenses, certifications, and registrations</a:t>
            </a:r>
            <a:endParaRPr lang="en-US" dirty="0"/>
          </a:p>
        </p:txBody>
      </p:sp>
      <p:sp>
        <p:nvSpPr>
          <p:cNvPr id="3" name="Content Placeholder 2"/>
          <p:cNvSpPr>
            <a:spLocks noGrp="1"/>
          </p:cNvSpPr>
          <p:nvPr>
            <p:ph idx="1"/>
          </p:nvPr>
        </p:nvSpPr>
        <p:spPr>
          <a:xfrm>
            <a:off x="1069848" y="2121408"/>
            <a:ext cx="6245352" cy="4050792"/>
          </a:xfrm>
        </p:spPr>
        <p:txBody>
          <a:bodyPr/>
          <a:lstStyle/>
          <a:p>
            <a:r>
              <a:rPr lang="en-US" dirty="0"/>
              <a:t>National Council Licensure Examination (NCLEX-RN</a:t>
            </a:r>
            <a:r>
              <a:rPr lang="en-US" dirty="0" smtClean="0"/>
              <a:t>)</a:t>
            </a:r>
          </a:p>
          <a:p>
            <a:r>
              <a:rPr lang="en-US" dirty="0"/>
              <a:t>criminal background check </a:t>
            </a:r>
            <a:endParaRPr lang="en-US" dirty="0" smtClean="0"/>
          </a:p>
          <a:p>
            <a:r>
              <a:rPr lang="en-US" dirty="0"/>
              <a:t>cardiopulmonary resuscitation (CPR), </a:t>
            </a:r>
            <a:endParaRPr lang="en-US" dirty="0" smtClean="0"/>
          </a:p>
          <a:p>
            <a:r>
              <a:rPr lang="en-US" dirty="0" smtClean="0"/>
              <a:t>Basic </a:t>
            </a:r>
            <a:r>
              <a:rPr lang="en-US" dirty="0"/>
              <a:t>Life Support (BLS), </a:t>
            </a:r>
          </a:p>
          <a:p>
            <a:r>
              <a:rPr lang="en-US" dirty="0" smtClean="0"/>
              <a:t>Advanced </a:t>
            </a:r>
            <a:r>
              <a:rPr lang="en-US" dirty="0"/>
              <a:t>Cardiac Life Support (ACLS).</a:t>
            </a:r>
          </a:p>
        </p:txBody>
      </p:sp>
      <p:sp>
        <p:nvSpPr>
          <p:cNvPr id="5" name="AutoShape 4" descr="Image result for licences in nursing"/>
          <p:cNvSpPr>
            <a:spLocks noChangeAspect="1" noChangeArrowheads="1"/>
          </p:cNvSpPr>
          <p:nvPr/>
        </p:nvSpPr>
        <p:spPr bwMode="auto">
          <a:xfrm>
            <a:off x="6334702" y="2689444"/>
            <a:ext cx="4286250" cy="21240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Image result for licences in nurs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3175" y="2022729"/>
            <a:ext cx="4286250" cy="2923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827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a:t>
            </a:r>
            <a:endParaRPr lang="en-US" dirty="0"/>
          </a:p>
        </p:txBody>
      </p:sp>
      <p:sp>
        <p:nvSpPr>
          <p:cNvPr id="3" name="Content Placeholder 2"/>
          <p:cNvSpPr>
            <a:spLocks noGrp="1"/>
          </p:cNvSpPr>
          <p:nvPr>
            <p:ph idx="1"/>
          </p:nvPr>
        </p:nvSpPr>
        <p:spPr>
          <a:xfrm>
            <a:off x="1069848" y="2121408"/>
            <a:ext cx="4014770" cy="4050792"/>
          </a:xfrm>
        </p:spPr>
        <p:txBody>
          <a:bodyPr/>
          <a:lstStyle/>
          <a:p>
            <a:r>
              <a:rPr lang="en-US" dirty="0"/>
              <a:t>Bachelor of Science Degree in nursing </a:t>
            </a:r>
            <a:endParaRPr lang="en-US" dirty="0" smtClean="0"/>
          </a:p>
          <a:p>
            <a:r>
              <a:rPr lang="en-US" dirty="0" smtClean="0"/>
              <a:t>Associate Degree in Nursing</a:t>
            </a:r>
          </a:p>
          <a:p>
            <a:r>
              <a:rPr lang="en-US" dirty="0" smtClean="0"/>
              <a:t>Diploma in Nursing program(s).</a:t>
            </a:r>
            <a:endParaRPr lang="en-US" dirty="0"/>
          </a:p>
        </p:txBody>
      </p:sp>
      <p:pic>
        <p:nvPicPr>
          <p:cNvPr id="3074" name="Picture 2" descr="Image result for nursing edu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6557" y="2121408"/>
            <a:ext cx="5887944" cy="3087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4407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p:txBody>
          <a:bodyPr/>
          <a:lstStyle/>
          <a:p>
            <a:pPr marL="0" indent="0">
              <a:buNone/>
            </a:pPr>
            <a:endParaRPr lang="en-US" dirty="0"/>
          </a:p>
        </p:txBody>
      </p:sp>
      <p:sp>
        <p:nvSpPr>
          <p:cNvPr id="2" name="Title 1"/>
          <p:cNvSpPr>
            <a:spLocks noGrp="1"/>
          </p:cNvSpPr>
          <p:nvPr>
            <p:ph type="title"/>
          </p:nvPr>
        </p:nvSpPr>
        <p:spPr/>
        <p:txBody>
          <a:bodyPr/>
          <a:lstStyle/>
          <a:p>
            <a:r>
              <a:rPr lang="en-US" dirty="0" smtClean="0"/>
              <a:t>Knowledge and skills</a:t>
            </a:r>
            <a:endParaRPr lang="en-US" dirty="0"/>
          </a:p>
        </p:txBody>
      </p:sp>
      <p:sp>
        <p:nvSpPr>
          <p:cNvPr id="13" name="Text Placeholder 12"/>
          <p:cNvSpPr>
            <a:spLocks noGrp="1"/>
          </p:cNvSpPr>
          <p:nvPr>
            <p:ph type="body" sz="half" idx="2"/>
          </p:nvPr>
        </p:nvSpPr>
        <p:spPr/>
        <p:txBody>
          <a:bodyPr/>
          <a:lstStyle/>
          <a:p>
            <a:r>
              <a:rPr lang="en-US" dirty="0"/>
              <a:t>Critical thinking </a:t>
            </a:r>
            <a:r>
              <a:rPr lang="en-US" dirty="0" smtClean="0"/>
              <a:t>skills</a:t>
            </a:r>
          </a:p>
          <a:p>
            <a:r>
              <a:rPr lang="en-US" dirty="0"/>
              <a:t>Communication skills</a:t>
            </a:r>
          </a:p>
          <a:p>
            <a:r>
              <a:rPr lang="en-US" dirty="0"/>
              <a:t>Compassion</a:t>
            </a:r>
          </a:p>
          <a:p>
            <a:r>
              <a:rPr lang="en-US" dirty="0"/>
              <a:t>Emotional stability</a:t>
            </a:r>
          </a:p>
          <a:p>
            <a:r>
              <a:rPr lang="en-US" dirty="0"/>
              <a:t>Organizational skills</a:t>
            </a:r>
          </a:p>
          <a:p>
            <a:endParaRPr lang="en-US" dirty="0"/>
          </a:p>
        </p:txBody>
      </p:sp>
      <p:pic>
        <p:nvPicPr>
          <p:cNvPr id="4098" name="Picture 2" descr="Image result for nursing skil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573" y="2077577"/>
            <a:ext cx="5449323" cy="36374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result for nursing skil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440" y="676656"/>
            <a:ext cx="3522265" cy="2343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8963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tasks</a:t>
            </a:r>
            <a:endParaRPr lang="en-US" dirty="0"/>
          </a:p>
        </p:txBody>
      </p:sp>
      <p:sp>
        <p:nvSpPr>
          <p:cNvPr id="6" name="Content Placeholder 5"/>
          <p:cNvSpPr>
            <a:spLocks noGrp="1"/>
          </p:cNvSpPr>
          <p:nvPr>
            <p:ph idx="1"/>
          </p:nvPr>
        </p:nvSpPr>
        <p:spPr>
          <a:xfrm>
            <a:off x="1069848" y="2121408"/>
            <a:ext cx="4125607" cy="4050792"/>
          </a:xfrm>
        </p:spPr>
        <p:txBody>
          <a:bodyPr/>
          <a:lstStyle/>
          <a:p>
            <a:r>
              <a:rPr lang="en-US" dirty="0"/>
              <a:t>Assessing patient conditions</a:t>
            </a:r>
          </a:p>
          <a:p>
            <a:r>
              <a:rPr lang="en-US" dirty="0"/>
              <a:t>Record keeping</a:t>
            </a:r>
          </a:p>
          <a:p>
            <a:r>
              <a:rPr lang="en-US" dirty="0"/>
              <a:t>Observation-</a:t>
            </a:r>
          </a:p>
          <a:p>
            <a:r>
              <a:rPr lang="en-US" dirty="0"/>
              <a:t>Administering medication</a:t>
            </a:r>
          </a:p>
          <a:p>
            <a:r>
              <a:rPr lang="en-US" dirty="0"/>
              <a:t>Patient plans</a:t>
            </a:r>
          </a:p>
          <a:p>
            <a:endParaRPr lang="en-US" dirty="0" smtClean="0"/>
          </a:p>
          <a:p>
            <a:pPr marL="0" indent="0">
              <a:buNone/>
            </a:pPr>
            <a:endParaRPr lang="en-US" dirty="0"/>
          </a:p>
        </p:txBody>
      </p:sp>
      <p:sp>
        <p:nvSpPr>
          <p:cNvPr id="7" name="AutoShape 2" descr="Image result for nursing tas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e result for nursing tasks"/>
          <p:cNvSpPr>
            <a:spLocks noChangeAspect="1" noChangeArrowheads="1"/>
          </p:cNvSpPr>
          <p:nvPr/>
        </p:nvSpPr>
        <p:spPr bwMode="auto">
          <a:xfrm>
            <a:off x="4929680" y="1104900"/>
            <a:ext cx="6984507" cy="44369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6" name="Picture 6" descr="Image result for nursing tas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2080" y="1257300"/>
            <a:ext cx="6984507" cy="4436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389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Tasks continuation</a:t>
            </a:r>
            <a:endParaRPr lang="en-US" dirty="0"/>
          </a:p>
        </p:txBody>
      </p:sp>
      <p:sp>
        <p:nvSpPr>
          <p:cNvPr id="3" name="Content Placeholder 2"/>
          <p:cNvSpPr>
            <a:spLocks noGrp="1"/>
          </p:cNvSpPr>
          <p:nvPr>
            <p:ph idx="1"/>
          </p:nvPr>
        </p:nvSpPr>
        <p:spPr>
          <a:xfrm>
            <a:off x="1069849" y="2121408"/>
            <a:ext cx="3155788" cy="3794483"/>
          </a:xfrm>
        </p:spPr>
        <p:txBody>
          <a:bodyPr/>
          <a:lstStyle/>
          <a:p>
            <a:r>
              <a:rPr lang="en-US" dirty="0"/>
              <a:t>Consultation</a:t>
            </a:r>
          </a:p>
          <a:p>
            <a:r>
              <a:rPr lang="en-US" dirty="0" smtClean="0"/>
              <a:t>Collaboration</a:t>
            </a:r>
            <a:endParaRPr lang="en-US" dirty="0"/>
          </a:p>
          <a:p>
            <a:r>
              <a:rPr lang="en-US" dirty="0"/>
              <a:t>Operate medical equipment</a:t>
            </a:r>
          </a:p>
          <a:p>
            <a:r>
              <a:rPr lang="en-US" dirty="0"/>
              <a:t>Diagnostics and </a:t>
            </a:r>
            <a:r>
              <a:rPr lang="en-US" dirty="0" smtClean="0"/>
              <a:t>tests</a:t>
            </a:r>
          </a:p>
          <a:p>
            <a:r>
              <a:rPr lang="en-US" dirty="0" smtClean="0"/>
              <a:t>Educate patients</a:t>
            </a:r>
            <a:endParaRPr lang="en-US" dirty="0"/>
          </a:p>
          <a:p>
            <a:endParaRPr lang="en-US" dirty="0"/>
          </a:p>
        </p:txBody>
      </p:sp>
      <p:sp>
        <p:nvSpPr>
          <p:cNvPr id="4" name="AutoShape 2" descr="Image result for nurses consulting to doctors"/>
          <p:cNvSpPr>
            <a:spLocks noChangeAspect="1" noChangeArrowheads="1"/>
          </p:cNvSpPr>
          <p:nvPr/>
        </p:nvSpPr>
        <p:spPr bwMode="auto">
          <a:xfrm>
            <a:off x="4949248" y="1969008"/>
            <a:ext cx="6272934" cy="418195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8" name="Picture 4" descr="Image result for nurses consulting to docto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1648" y="2121408"/>
            <a:ext cx="6272934" cy="4181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2221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Technology skills and tools used </a:t>
            </a:r>
          </a:p>
        </p:txBody>
      </p:sp>
      <p:sp>
        <p:nvSpPr>
          <p:cNvPr id="4" name="Picture Placeholder 3"/>
          <p:cNvSpPr>
            <a:spLocks noGrp="1"/>
          </p:cNvSpPr>
          <p:nvPr>
            <p:ph type="pic" idx="1"/>
          </p:nvPr>
        </p:nvSpPr>
        <p:spPr>
          <a:xfrm>
            <a:off x="0" y="0"/>
            <a:ext cx="8303740" cy="6858000"/>
          </a:xfrm>
        </p:spPr>
      </p:sp>
      <p:sp>
        <p:nvSpPr>
          <p:cNvPr id="5" name="Text Placeholder 4"/>
          <p:cNvSpPr>
            <a:spLocks noGrp="1"/>
          </p:cNvSpPr>
          <p:nvPr>
            <p:ph type="body" sz="half" idx="2"/>
          </p:nvPr>
        </p:nvSpPr>
        <p:spPr>
          <a:xfrm>
            <a:off x="8456140" y="2319628"/>
            <a:ext cx="3200400" cy="4039608"/>
          </a:xfrm>
        </p:spPr>
        <p:txBody>
          <a:bodyPr>
            <a:normAutofit/>
          </a:bodyPr>
          <a:lstStyle/>
          <a:p>
            <a:r>
              <a:rPr lang="en-US" sz="2400" dirty="0"/>
              <a:t>Cardiology</a:t>
            </a:r>
          </a:p>
          <a:p>
            <a:r>
              <a:rPr lang="en-US" sz="2400" dirty="0"/>
              <a:t>Pulmonary</a:t>
            </a:r>
          </a:p>
          <a:p>
            <a:r>
              <a:rPr lang="en-US" sz="2400" dirty="0" smtClean="0"/>
              <a:t>Neurologica</a:t>
            </a:r>
            <a:r>
              <a:rPr lang="en-US" sz="2400" dirty="0"/>
              <a:t>l</a:t>
            </a:r>
          </a:p>
          <a:p>
            <a:r>
              <a:rPr lang="en-US" sz="2400" dirty="0"/>
              <a:t>Gastrointestinal</a:t>
            </a:r>
          </a:p>
          <a:p>
            <a:r>
              <a:rPr lang="en-US" sz="2400" dirty="0"/>
              <a:t>Eye, ear, nose and throat</a:t>
            </a:r>
          </a:p>
          <a:p>
            <a:r>
              <a:rPr lang="en-US" sz="2400" dirty="0"/>
              <a:t>Urology</a:t>
            </a:r>
          </a:p>
          <a:p>
            <a:r>
              <a:rPr lang="en-US" sz="2400" dirty="0"/>
              <a:t>Phlebotomy</a:t>
            </a:r>
          </a:p>
          <a:p>
            <a:endParaRPr lang="en-US" dirty="0"/>
          </a:p>
        </p:txBody>
      </p:sp>
      <p:sp>
        <p:nvSpPr>
          <p:cNvPr id="6" name="AutoShape 2" descr="Image result for cardiology"/>
          <p:cNvSpPr>
            <a:spLocks noChangeAspect="1" noChangeArrowheads="1"/>
          </p:cNvSpPr>
          <p:nvPr/>
        </p:nvSpPr>
        <p:spPr bwMode="auto">
          <a:xfrm>
            <a:off x="-90325" y="81150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Image result for cardiology"/>
          <p:cNvSpPr>
            <a:spLocks noChangeAspect="1" noChangeArrowheads="1"/>
          </p:cNvSpPr>
          <p:nvPr/>
        </p:nvSpPr>
        <p:spPr bwMode="auto">
          <a:xfrm>
            <a:off x="-90325" y="-156873"/>
            <a:ext cx="4076700" cy="2324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4" name="Picture 6" descr="Image result for card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74" y="12681"/>
            <a:ext cx="4800870" cy="2736946"/>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Image result for nurse operating chest tu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74" y="2966049"/>
            <a:ext cx="6776097" cy="3553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258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Wages </a:t>
            </a:r>
            <a:endParaRPr lang="en-US" dirty="0"/>
          </a:p>
        </p:txBody>
      </p:sp>
      <p:sp>
        <p:nvSpPr>
          <p:cNvPr id="6" name="Content Placeholder 5"/>
          <p:cNvSpPr>
            <a:spLocks noGrp="1"/>
          </p:cNvSpPr>
          <p:nvPr>
            <p:ph idx="1"/>
          </p:nvPr>
        </p:nvSpPr>
        <p:spPr>
          <a:xfrm>
            <a:off x="1069848" y="2121408"/>
            <a:ext cx="5691170" cy="4050792"/>
          </a:xfrm>
        </p:spPr>
        <p:txBody>
          <a:bodyPr/>
          <a:lstStyle/>
          <a:p>
            <a:r>
              <a:rPr lang="en-US" dirty="0" smtClean="0"/>
              <a:t>Hospitals - </a:t>
            </a:r>
            <a:r>
              <a:rPr lang="en-US" dirty="0"/>
              <a:t>$73,650 </a:t>
            </a:r>
            <a:endParaRPr lang="en-US" dirty="0" smtClean="0"/>
          </a:p>
          <a:p>
            <a:r>
              <a:rPr lang="en-US" dirty="0"/>
              <a:t>Nursing and residential care </a:t>
            </a:r>
            <a:r>
              <a:rPr lang="en-US" dirty="0" smtClean="0"/>
              <a:t>facilities- </a:t>
            </a:r>
            <a:r>
              <a:rPr lang="en-US" dirty="0"/>
              <a:t>$63,990 </a:t>
            </a:r>
          </a:p>
          <a:p>
            <a:r>
              <a:rPr lang="en-US" dirty="0" smtClean="0"/>
              <a:t>Educational services (state, local and private)- </a:t>
            </a:r>
            <a:r>
              <a:rPr lang="en-US" dirty="0"/>
              <a:t>$61,850</a:t>
            </a:r>
            <a:endParaRPr lang="en-US" dirty="0" smtClean="0"/>
          </a:p>
          <a:p>
            <a:r>
              <a:rPr lang="en-US" dirty="0" smtClean="0"/>
              <a:t>Government - </a:t>
            </a:r>
            <a:r>
              <a:rPr lang="en-US" dirty="0"/>
              <a:t>$78,390 </a:t>
            </a:r>
          </a:p>
          <a:p>
            <a:endParaRPr lang="en-US" dirty="0" smtClean="0"/>
          </a:p>
          <a:p>
            <a:endParaRPr lang="en-US" dirty="0"/>
          </a:p>
        </p:txBody>
      </p:sp>
      <p:pic>
        <p:nvPicPr>
          <p:cNvPr id="8194" name="Picture 2" descr="Image result for salary nurs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1997" y="2093975"/>
            <a:ext cx="5109419" cy="340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4375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smtClean="0"/>
              <a:t>Bls.gov.  (2019). Registered nurses. </a:t>
            </a:r>
            <a:r>
              <a:rPr lang="en-US" dirty="0" err="1" smtClean="0"/>
              <a:t>Retireved</a:t>
            </a:r>
            <a:r>
              <a:rPr lang="en-US" dirty="0" smtClean="0"/>
              <a:t> from</a:t>
            </a:r>
            <a:r>
              <a:rPr lang="en-US" smtClean="0"/>
              <a:t>: </a:t>
            </a:r>
            <a:r>
              <a:rPr lang="en-US" smtClean="0">
                <a:hlinkClick r:id="rId2"/>
              </a:rPr>
              <a:t>https://www.bls.gove/ooh/</a:t>
            </a:r>
            <a:r>
              <a:rPr lang="en-US" smtClean="0"/>
              <a:t> </a:t>
            </a:r>
          </a:p>
          <a:p>
            <a:endParaRPr lang="en-US"/>
          </a:p>
        </p:txBody>
      </p:sp>
    </p:spTree>
    <p:extLst>
      <p:ext uri="{BB962C8B-B14F-4D97-AF65-F5344CB8AC3E}">
        <p14:creationId xmlns:p14="http://schemas.microsoft.com/office/powerpoint/2010/main" val="15120289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78</TotalTime>
  <Words>1306</Words>
  <Application>Microsoft Office PowerPoint</Application>
  <PresentationFormat>Custom</PresentationFormat>
  <Paragraphs>78</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Wood Type</vt:lpstr>
      <vt:lpstr>Registered nurses</vt:lpstr>
      <vt:lpstr>Job analysis </vt:lpstr>
      <vt:lpstr>credentials</vt:lpstr>
      <vt:lpstr>Licenses, certifications, and registrations</vt:lpstr>
      <vt:lpstr>Education </vt:lpstr>
      <vt:lpstr>Knowledge and skills</vt:lpstr>
      <vt:lpstr>tasks</vt:lpstr>
      <vt:lpstr>Tasks continuation</vt:lpstr>
      <vt:lpstr>Technology skills and tools used </vt:lpstr>
      <vt:lpstr>Wages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Registered nurses</dc:title>
  <cp:lastModifiedBy>Simon</cp:lastModifiedBy>
  <cp:revision>11</cp:revision>
  <dcterms:created xsi:type="dcterms:W3CDTF">2019-10-22T20:13:36Z</dcterms:created>
  <dcterms:modified xsi:type="dcterms:W3CDTF">2019-10-23T01:10:32Z</dcterms:modified>
</cp:coreProperties>
</file>