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30"/>
  </p:notesMasterIdLst>
  <p:handoutMasterIdLst>
    <p:handoutMasterId r:id="rId31"/>
  </p:handoutMasterIdLst>
  <p:sldIdLst>
    <p:sldId id="297" r:id="rId2"/>
    <p:sldId id="307" r:id="rId3"/>
    <p:sldId id="290" r:id="rId4"/>
    <p:sldId id="299" r:id="rId5"/>
    <p:sldId id="288" r:id="rId6"/>
    <p:sldId id="258" r:id="rId7"/>
    <p:sldId id="265" r:id="rId8"/>
    <p:sldId id="300" r:id="rId9"/>
    <p:sldId id="259" r:id="rId10"/>
    <p:sldId id="293" r:id="rId11"/>
    <p:sldId id="262" r:id="rId12"/>
    <p:sldId id="301" r:id="rId13"/>
    <p:sldId id="266" r:id="rId14"/>
    <p:sldId id="302" r:id="rId15"/>
    <p:sldId id="267" r:id="rId16"/>
    <p:sldId id="305" r:id="rId17"/>
    <p:sldId id="270" r:id="rId18"/>
    <p:sldId id="273" r:id="rId19"/>
    <p:sldId id="280" r:id="rId20"/>
    <p:sldId id="274" r:id="rId21"/>
    <p:sldId id="303" r:id="rId22"/>
    <p:sldId id="275" r:id="rId23"/>
    <p:sldId id="306" r:id="rId24"/>
    <p:sldId id="282" r:id="rId25"/>
    <p:sldId id="284" r:id="rId26"/>
    <p:sldId id="304" r:id="rId27"/>
    <p:sldId id="296" r:id="rId28"/>
    <p:sldId id="279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8BA0"/>
    <a:srgbClr val="008B3C"/>
    <a:srgbClr val="DF6526"/>
    <a:srgbClr val="242021"/>
    <a:srgbClr val="016D68"/>
    <a:srgbClr val="EBDF6D"/>
    <a:srgbClr val="EEE06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56" autoAdjust="0"/>
    <p:restoredTop sz="82423" autoAdjust="0"/>
  </p:normalViewPr>
  <p:slideViewPr>
    <p:cSldViewPr>
      <p:cViewPr>
        <p:scale>
          <a:sx n="70" d="100"/>
          <a:sy n="70" d="100"/>
        </p:scale>
        <p:origin x="38" y="58"/>
      </p:cViewPr>
      <p:guideLst>
        <p:guide orient="horz" pos="2160"/>
        <p:guide pos="2880"/>
      </p:guideLst>
    </p:cSldViewPr>
  </p:slideViewPr>
  <p:notesTextViewPr>
    <p:cViewPr>
      <p:scale>
        <a:sx n="55" d="100"/>
        <a:sy n="5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267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4F066-C27B-49D7-8972-C1AC822BF50F}" type="datetimeFigureOut">
              <a:rPr lang="en-IN" smtClean="0"/>
              <a:t>27-05-2021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5160F-4A5F-420F-9958-5E06C392DF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069989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D8183-5202-E440-AE2F-F35A0B16E6B2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6192A-EE47-4147-BBF9-E1099CD9AF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140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6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1.2 Identify the paths on which a crime may be handled in the criminal justice system.</a:t>
            </a:r>
          </a:p>
          <a:p>
            <a:endParaRPr lang="en-US" dirty="0"/>
          </a:p>
          <a:p>
            <a:r>
              <a:rPr lang="en-US" dirty="0"/>
              <a:t>Many systems found in local, state, and federal government</a:t>
            </a:r>
          </a:p>
          <a:p>
            <a:r>
              <a:rPr lang="en-US" dirty="0"/>
              <a:t>System does not operate in isolation of each component</a:t>
            </a:r>
          </a:p>
          <a:p>
            <a:r>
              <a:rPr lang="en-US" dirty="0"/>
              <a:t>Each section overlaps and functions with feedback from each other</a:t>
            </a:r>
          </a:p>
          <a:p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Many times the police are not informed about a crime (42% violent and 36% property crimes actually reported)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1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nolle </a:t>
            </a:r>
            <a:r>
              <a:rPr lang="en-US" i="1" dirty="0" err="1"/>
              <a:t>prosequi</a:t>
            </a:r>
            <a:r>
              <a:rPr lang="en-US" i="1" dirty="0"/>
              <a:t> (drop charges)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1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nolo </a:t>
            </a:r>
            <a:r>
              <a:rPr lang="en-US" i="1" dirty="0" err="1"/>
              <a:t>contendre</a:t>
            </a:r>
            <a:r>
              <a:rPr lang="en-US" i="1" dirty="0"/>
              <a:t> </a:t>
            </a:r>
            <a:r>
              <a:rPr lang="en-US" dirty="0"/>
              <a:t>(accepts penalty without admitting guilt)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Arraignment: charges given, informed of rights, enter a plea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dirty="0"/>
              <a:t>Sentencing</a:t>
            </a:r>
          </a:p>
          <a:p>
            <a:pPr lvl="1"/>
            <a:r>
              <a:rPr lang="en-US" dirty="0"/>
              <a:t>Jail: a year or less in most jurisdictions</a:t>
            </a:r>
          </a:p>
          <a:p>
            <a:pPr lvl="1"/>
            <a:r>
              <a:rPr lang="en-US" dirty="0"/>
              <a:t>Prison: longer than 1 year in most jurisdictions</a:t>
            </a:r>
          </a:p>
          <a:p>
            <a:pPr lvl="1"/>
            <a:r>
              <a:rPr lang="en-US" dirty="0"/>
              <a:t>Indeterminate: based on ranged number of years (3 to 15 years)</a:t>
            </a:r>
          </a:p>
          <a:p>
            <a:pPr lvl="1"/>
            <a:r>
              <a:rPr lang="en-US" dirty="0"/>
              <a:t>Determinate: based on fixed number of years</a:t>
            </a:r>
          </a:p>
          <a:p>
            <a:pPr lvl="1"/>
            <a:r>
              <a:rPr lang="en-US" dirty="0"/>
              <a:t>Diversion programs: house arrest, boot camps, intensive supervision, drug treatment, and/ or electronic monitoring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496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Identify the paths on which a crime may be handled in the criminal justice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83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Identify the paths on which a crime may be handled in the criminal justice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1607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the paths on which a crime may be handled in the criminal justice system.</a:t>
            </a:r>
          </a:p>
          <a:p>
            <a:endParaRPr lang="en-US" dirty="0"/>
          </a:p>
          <a:p>
            <a:r>
              <a:rPr lang="en-US" dirty="0"/>
              <a:t>PATRIOT</a:t>
            </a:r>
            <a:r>
              <a:rPr lang="en-US" baseline="0" dirty="0"/>
              <a:t> ACT: reduced restrictions on intelligence collection and broadened discretion on detaining and deporting immigrants suspected of terrorist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8911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the paths on which a crime may be handled in the criminal justice system.</a:t>
            </a:r>
          </a:p>
          <a:p>
            <a:endParaRPr lang="en-US" dirty="0"/>
          </a:p>
          <a:p>
            <a:r>
              <a:rPr lang="en-US" dirty="0"/>
              <a:t>PATRIOT</a:t>
            </a:r>
            <a:r>
              <a:rPr lang="en-US" baseline="0" dirty="0"/>
              <a:t> ACT: reduced restrictions on intelligence collection and broadened discretion on detaining and deporting immigrants suspected of terrorist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290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1.3 Summarize why consensus for an exact definition of crime is difficult.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Crime: breaking a law for which the criminal justice or some other governing authority prescribes punishment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Crimes are different based on geographic regions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Some acts are illegal only when committed by minors (status offenses)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Definitions are not static and change over time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Street crimes: </a:t>
            </a:r>
            <a:r>
              <a:rPr lang="en-US" i="1" dirty="0"/>
              <a:t>relatively common and serious involving a victim and offender who come together in space in time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Property crimes: </a:t>
            </a:r>
            <a:r>
              <a:rPr lang="en-US" i="1" dirty="0"/>
              <a:t>far more common than violent street crimes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Victimless crimes: </a:t>
            </a:r>
            <a:r>
              <a:rPr lang="en-US" i="1" dirty="0"/>
              <a:t>illegal behavior that does not (in theory) directly affect another individual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White-collar crimes: </a:t>
            </a:r>
            <a:r>
              <a:rPr lang="en-US" i="1" dirty="0"/>
              <a:t>crimes committed by a person of respectability and high social status in the course of his/her occupation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Cybercrime:  </a:t>
            </a:r>
            <a:r>
              <a:rPr lang="en-US" i="1" dirty="0"/>
              <a:t>illegal activity using a computer or computer networks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2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1.3 Summarize why consensus for an exact definition of crime is difficult.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Terrorism has received a great deal of public attention and academic studies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2007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1.4 Explain why crime definitions may change over time.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 early 2018, marijuana because legalized by 29 states sparking a decriminalization </a:t>
            </a:r>
            <a:r>
              <a:rPr lang="en-US" i="1" dirty="0"/>
              <a:t>(the reduction of penalties associated with behavior)</a:t>
            </a:r>
          </a:p>
          <a:p>
            <a:endParaRPr lang="en-US" dirty="0"/>
          </a:p>
          <a:p>
            <a:r>
              <a:rPr lang="en-US" dirty="0"/>
              <a:t>Decriminalization results in less offenders and arrests.</a:t>
            </a:r>
          </a:p>
          <a:p>
            <a:endParaRPr lang="en-US" sz="2600" dirty="0"/>
          </a:p>
          <a:p>
            <a:r>
              <a:rPr lang="en-US" sz="2600" dirty="0"/>
              <a:t>Castle Doctrine states that the homeowners are no longer required to retreat if threatened by an intruder in their own home</a:t>
            </a:r>
          </a:p>
          <a:p>
            <a:endParaRPr lang="en-US" dirty="0"/>
          </a:p>
          <a:p>
            <a:r>
              <a:rPr lang="en-US" dirty="0"/>
              <a:t>Justifiable homicide: </a:t>
            </a:r>
            <a:r>
              <a:rPr lang="en-US" i="1" dirty="0"/>
              <a:t>lawful and intentional taking of anther’s life. It </a:t>
            </a:r>
            <a:r>
              <a:rPr lang="en-US" sz="2600" i="1" dirty="0"/>
              <a:t>h</a:t>
            </a:r>
            <a:r>
              <a:rPr lang="en-US" sz="2600" dirty="0"/>
              <a:t>as always been legal, but what constitutes justifiable homicide has changed over time. Must be evidence that the offender (i.e. a burglar) presented an imminent threat to the life or well-being of another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4114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1.4 Explain why crime definitions may change over time.</a:t>
            </a:r>
          </a:p>
        </p:txBody>
      </p:sp>
    </p:spTree>
    <p:extLst>
      <p:ext uri="{BB962C8B-B14F-4D97-AF65-F5344CB8AC3E}">
        <p14:creationId xmlns:p14="http://schemas.microsoft.com/office/powerpoint/2010/main" val="42236755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1.4 Explain why crime definitions may change over time.</a:t>
            </a:r>
          </a:p>
        </p:txBody>
      </p:sp>
    </p:spTree>
    <p:extLst>
      <p:ext uri="{BB962C8B-B14F-4D97-AF65-F5344CB8AC3E}">
        <p14:creationId xmlns:p14="http://schemas.microsoft.com/office/powerpoint/2010/main" val="1930011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8329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1.5 Review the five perspectives of the criminal justice system.</a:t>
            </a:r>
          </a:p>
          <a:p>
            <a:endParaRPr lang="en-US" dirty="0"/>
          </a:p>
          <a:p>
            <a:r>
              <a:rPr lang="en-US" dirty="0"/>
              <a:t>Crime control perspective: </a:t>
            </a:r>
            <a:r>
              <a:rPr lang="en-US" i="1" dirty="0"/>
              <a:t>prevent crime by shrewdly and harshly punishing offenders</a:t>
            </a:r>
          </a:p>
          <a:p>
            <a:pPr lvl="2"/>
            <a:r>
              <a:rPr lang="en-US" dirty="0"/>
              <a:t>When punishment is weak or avoided, offenders do not fear apprehension and continue to commit crime</a:t>
            </a:r>
          </a:p>
          <a:p>
            <a:pPr lvl="2"/>
            <a:r>
              <a:rPr lang="en-US" dirty="0"/>
              <a:t>Research indicates that while popular, crime control model is not effective, efficient, or economically sound</a:t>
            </a:r>
          </a:p>
          <a:p>
            <a:r>
              <a:rPr lang="en-US" dirty="0"/>
              <a:t>Rehabilitation</a:t>
            </a:r>
            <a:r>
              <a:rPr lang="en-US" i="1" dirty="0"/>
              <a:t>: role of the CJS is to care for and treat people who cannot take care of themselves</a:t>
            </a:r>
          </a:p>
          <a:p>
            <a:pPr lvl="1"/>
            <a:r>
              <a:rPr lang="en-US" dirty="0"/>
              <a:t>Based on the notion that offending is the result of blocked opportunities such as having no work, inadequate education, lack of transportation, and poor adult role models</a:t>
            </a:r>
          </a:p>
          <a:p>
            <a:pPr lvl="1"/>
            <a:r>
              <a:rPr lang="en-US" dirty="0"/>
              <a:t>Based on the underlying belief that people commit crime because it is their only option</a:t>
            </a:r>
          </a:p>
          <a:p>
            <a:pPr lvl="1"/>
            <a:r>
              <a:rPr lang="en-US" dirty="0"/>
              <a:t>Comes with a large price tag, costly to educate and rehabilitate the offender</a:t>
            </a:r>
          </a:p>
          <a:p>
            <a:r>
              <a:rPr lang="en-US" dirty="0"/>
              <a:t>Due process perspective: </a:t>
            </a:r>
            <a:r>
              <a:rPr lang="en-US" i="1" dirty="0"/>
              <a:t>focuses on the CJS purpose of ensuring all accused of crimes are treated fairly and equally</a:t>
            </a:r>
          </a:p>
          <a:p>
            <a:pPr lvl="1"/>
            <a:r>
              <a:rPr lang="en-US" dirty="0"/>
              <a:t>Based on 5th and 14th amendment</a:t>
            </a:r>
          </a:p>
          <a:p>
            <a:pPr lvl="1"/>
            <a:r>
              <a:rPr lang="en-US" dirty="0"/>
              <a:t>Exists to protect persons accused of crimes from capricious detainment and denial of freedom, inequitable use of capital punishment, and/or taking of property by the government as a result of criminal or civil proceedings</a:t>
            </a:r>
          </a:p>
          <a:p>
            <a:r>
              <a:rPr lang="en-US" dirty="0"/>
              <a:t>Restorative justice perspective: </a:t>
            </a:r>
            <a:r>
              <a:rPr lang="en-US" i="1" dirty="0"/>
              <a:t>repairing the harm caused by criminal behavior</a:t>
            </a:r>
          </a:p>
          <a:p>
            <a:pPr lvl="1"/>
            <a:r>
              <a:rPr lang="en-US" dirty="0"/>
              <a:t>Does not operate through punishment, but rather through cooperation among victims, offenders, and members of the community</a:t>
            </a:r>
          </a:p>
          <a:p>
            <a:pPr lvl="1"/>
            <a:r>
              <a:rPr lang="en-US" dirty="0"/>
              <a:t>Focus is on the victim; victim can share in detail with the offender how the crime harmed them</a:t>
            </a:r>
          </a:p>
          <a:p>
            <a:pPr lvl="1"/>
            <a:r>
              <a:rPr lang="en-US" dirty="0"/>
              <a:t>Offenders are expected to take responsibility for their actions </a:t>
            </a:r>
          </a:p>
          <a:p>
            <a:r>
              <a:rPr lang="en-US" dirty="0"/>
              <a:t>Nonintervention perspective: </a:t>
            </a:r>
            <a:r>
              <a:rPr lang="en-US" i="1" dirty="0"/>
              <a:t>CJS should be involved as minimally as possible</a:t>
            </a:r>
          </a:p>
          <a:p>
            <a:pPr lvl="1"/>
            <a:r>
              <a:rPr lang="en-US" dirty="0"/>
              <a:t>Any intrusion by the CJS is harmful because it stigmatizes an individual as an “offender”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0235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1.5 Review the five perspectives of the criminal justice system.</a:t>
            </a:r>
          </a:p>
          <a:p>
            <a:endParaRPr lang="en-US" dirty="0"/>
          </a:p>
          <a:p>
            <a:r>
              <a:rPr lang="en-US" dirty="0"/>
              <a:t>Crime control perspective: </a:t>
            </a:r>
            <a:r>
              <a:rPr lang="en-US" i="1" dirty="0"/>
              <a:t>prevent crime by shrewdly and harshly punishing offenders</a:t>
            </a:r>
          </a:p>
          <a:p>
            <a:pPr lvl="2"/>
            <a:r>
              <a:rPr lang="en-US" dirty="0"/>
              <a:t>When punishment is weak or avoided, offenders do not fear apprehension and continue to commit crime</a:t>
            </a:r>
          </a:p>
          <a:p>
            <a:pPr lvl="2"/>
            <a:r>
              <a:rPr lang="en-US" dirty="0"/>
              <a:t>Research indicates that while popular, crime control model is not effective, efficient, or economically sound</a:t>
            </a:r>
          </a:p>
          <a:p>
            <a:r>
              <a:rPr lang="en-US" dirty="0"/>
              <a:t>Rehabilitation</a:t>
            </a:r>
            <a:r>
              <a:rPr lang="en-US" i="1" dirty="0"/>
              <a:t>: role of the CJS is to care for and treat people who cannot take care of themselves</a:t>
            </a:r>
          </a:p>
          <a:p>
            <a:pPr lvl="1"/>
            <a:r>
              <a:rPr lang="en-US" dirty="0"/>
              <a:t>Based on the notion that offending is the result of blocked opportunities such as having no work, inadequate education, lack of transportation, and poor adult role models</a:t>
            </a:r>
          </a:p>
          <a:p>
            <a:pPr lvl="1"/>
            <a:r>
              <a:rPr lang="en-US" dirty="0"/>
              <a:t>Based on the underlying belief that people commit crime because it is their only option</a:t>
            </a:r>
          </a:p>
          <a:p>
            <a:pPr lvl="1"/>
            <a:r>
              <a:rPr lang="en-US" dirty="0"/>
              <a:t>Comes with a large price tag, costly to educate and rehabilitate the offender</a:t>
            </a:r>
          </a:p>
          <a:p>
            <a:r>
              <a:rPr lang="en-US" dirty="0"/>
              <a:t>Due process perspective: </a:t>
            </a:r>
            <a:r>
              <a:rPr lang="en-US" i="1" dirty="0"/>
              <a:t>focuses on the CJS purpose of ensuring all accused of crimes are treated fairly and equally</a:t>
            </a:r>
          </a:p>
          <a:p>
            <a:pPr lvl="1"/>
            <a:r>
              <a:rPr lang="en-US" dirty="0"/>
              <a:t>Based on 5th and 14th amendment</a:t>
            </a:r>
          </a:p>
          <a:p>
            <a:pPr lvl="1"/>
            <a:r>
              <a:rPr lang="en-US" dirty="0"/>
              <a:t>Exists to protect persons accused of crimes from capricious detainment and denial of freedom, inequitable use of capital punishment, and/or taking of property by the government as a result of criminal or civil proceedings</a:t>
            </a:r>
          </a:p>
          <a:p>
            <a:r>
              <a:rPr lang="en-US" dirty="0"/>
              <a:t>Restorative justice perspective: </a:t>
            </a:r>
            <a:r>
              <a:rPr lang="en-US" i="1" dirty="0"/>
              <a:t>repairing the harm caused by criminal behavior</a:t>
            </a:r>
          </a:p>
          <a:p>
            <a:pPr lvl="1"/>
            <a:r>
              <a:rPr lang="en-US" dirty="0"/>
              <a:t>Does not operate through punishment, but rather through cooperation among victims, offenders, and members of the community</a:t>
            </a:r>
          </a:p>
          <a:p>
            <a:pPr lvl="1"/>
            <a:r>
              <a:rPr lang="en-US" dirty="0"/>
              <a:t>Focus is on the victim; victim can share in detail with the offender how the crime harmed them</a:t>
            </a:r>
          </a:p>
          <a:p>
            <a:pPr lvl="1"/>
            <a:r>
              <a:rPr lang="en-US" dirty="0"/>
              <a:t>Offenders are expected to take responsibility for their actions </a:t>
            </a:r>
          </a:p>
          <a:p>
            <a:r>
              <a:rPr lang="en-US" dirty="0"/>
              <a:t>Nonintervention perspective: </a:t>
            </a:r>
            <a:r>
              <a:rPr lang="en-US" i="1" dirty="0"/>
              <a:t>CJS should be involved as minimally as possible</a:t>
            </a:r>
          </a:p>
          <a:p>
            <a:pPr lvl="1"/>
            <a:r>
              <a:rPr lang="en-US" dirty="0"/>
              <a:t>Any intrusion by the CJS is harmful because it stigmatizes an individual as an “offender”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9496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1.6 Critique how the consensus and conflict models help and hinder public policy.</a:t>
            </a:r>
          </a:p>
          <a:p>
            <a:endParaRPr lang="en-US" dirty="0"/>
          </a:p>
          <a:p>
            <a:r>
              <a:rPr lang="en-US" dirty="0"/>
              <a:t>CJS a method of social control and reflects both consensus and conflict models</a:t>
            </a:r>
          </a:p>
          <a:p>
            <a:endParaRPr lang="en-US" dirty="0"/>
          </a:p>
          <a:p>
            <a:r>
              <a:rPr lang="en-US" dirty="0"/>
              <a:t>Consensus model: </a:t>
            </a:r>
            <a:r>
              <a:rPr lang="en-US" i="1" dirty="0"/>
              <a:t>supports the idea of social contract, originated from the work of John Locke, and is based on the view that everyone in the CJS works in unison to achieve justice</a:t>
            </a:r>
          </a:p>
          <a:p>
            <a:pPr lvl="2"/>
            <a:r>
              <a:rPr lang="en-US" sz="2600" dirty="0"/>
              <a:t>General agreement about what behaviors are harmful to the majority of the public and that these behaviors are deemed criminal</a:t>
            </a:r>
          </a:p>
          <a:p>
            <a:r>
              <a:rPr lang="en-US" dirty="0"/>
              <a:t>Conflict model: </a:t>
            </a:r>
            <a:r>
              <a:rPr lang="en-US" i="1" dirty="0"/>
              <a:t>based on the notion of division and disparity among members of society and the struggles for power this causes</a:t>
            </a:r>
          </a:p>
          <a:p>
            <a:pPr lvl="1"/>
            <a:r>
              <a:rPr lang="en-US" dirty="0"/>
              <a:t>Roots in ideology of Karl Marx and focuses on the power struggles between the haves and the have-nots</a:t>
            </a:r>
          </a:p>
          <a:p>
            <a:pPr lvl="1"/>
            <a:r>
              <a:rPr lang="en-US" dirty="0"/>
              <a:t>Those in power define what is criminal and in doing so, exert control over the powerless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1609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1.7 identify key elements in the relationship between crime and media</a:t>
            </a:r>
          </a:p>
          <a:p>
            <a:endParaRPr lang="en-US" dirty="0"/>
          </a:p>
          <a:p>
            <a:r>
              <a:rPr lang="en-US" dirty="0"/>
              <a:t>Framing: </a:t>
            </a:r>
            <a:r>
              <a:rPr lang="en-US" i="1" dirty="0"/>
              <a:t>means criminal justice and crime stories are packaged into tidy presentations that make sharing the information easy</a:t>
            </a:r>
          </a:p>
          <a:p>
            <a:pPr lvl="1"/>
            <a:r>
              <a:rPr lang="en-US" dirty="0"/>
              <a:t>Frames simplify criminal events and make processing, labeling, and understanding crimes easier for the audience</a:t>
            </a:r>
          </a:p>
          <a:p>
            <a:pPr lvl="1"/>
            <a:r>
              <a:rPr lang="en-US" dirty="0"/>
              <a:t>Unfortunately, frames fail to allow for the expression of important variation or nuances in the crimes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0537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1.7 identify key elements in the relationship between crime and media</a:t>
            </a:r>
          </a:p>
          <a:p>
            <a:endParaRPr lang="en-US" dirty="0"/>
          </a:p>
          <a:p>
            <a:r>
              <a:rPr lang="en-US" dirty="0"/>
              <a:t>Framing: </a:t>
            </a:r>
            <a:r>
              <a:rPr lang="en-US" i="1" dirty="0"/>
              <a:t>means criminal justice and crime stories are packaged into tidy presentations that make sharing the information easy</a:t>
            </a:r>
          </a:p>
          <a:p>
            <a:pPr lvl="1"/>
            <a:r>
              <a:rPr lang="en-US" dirty="0"/>
              <a:t>Frames simplify criminal events and make processing, labeling, and understanding crimes easier for the audience</a:t>
            </a:r>
          </a:p>
          <a:p>
            <a:pPr lvl="1"/>
            <a:r>
              <a:rPr lang="en-US" dirty="0"/>
              <a:t>Unfortunately, frames fail to allow for the expression of important variation or nuances in the crimes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883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1.8 identify key elements in the relationship between crime and media</a:t>
            </a:r>
          </a:p>
          <a:p>
            <a:endParaRPr lang="en-US" sz="2800" dirty="0"/>
          </a:p>
          <a:p>
            <a:r>
              <a:rPr lang="en-US" sz="2800" dirty="0"/>
              <a:t>Infotainment: </a:t>
            </a:r>
            <a:r>
              <a:rPr lang="en-US" sz="2800" i="1" dirty="0"/>
              <a:t>the marketing of highly edited and distorted combination of entertainment and information purported to be truthful and comprehensive</a:t>
            </a:r>
          </a:p>
          <a:p>
            <a:pPr lvl="1"/>
            <a:r>
              <a:rPr lang="en-US" dirty="0"/>
              <a:t>Consider a few examples:</a:t>
            </a:r>
          </a:p>
          <a:p>
            <a:pPr lvl="2"/>
            <a:r>
              <a:rPr lang="en-US" dirty="0"/>
              <a:t>Women are more likely to be victims of violence.</a:t>
            </a:r>
          </a:p>
          <a:p>
            <a:pPr lvl="2"/>
            <a:r>
              <a:rPr lang="en-US" dirty="0"/>
              <a:t>Most crime committed in the U.S. is violent.</a:t>
            </a:r>
          </a:p>
          <a:p>
            <a:pPr lvl="2"/>
            <a:r>
              <a:rPr lang="en-US" dirty="0"/>
              <a:t>Most individuals accused of crimes go to trial.</a:t>
            </a:r>
          </a:p>
          <a:p>
            <a:pPr lvl="1"/>
            <a:r>
              <a:rPr lang="en-US" dirty="0"/>
              <a:t>Misunderstandings distort political policy, waste time and resources, create unnecessary fear, and engager individuals.</a:t>
            </a:r>
          </a:p>
          <a:p>
            <a:r>
              <a:rPr lang="en-US" dirty="0"/>
              <a:t>Narrow casting: </a:t>
            </a:r>
            <a:r>
              <a:rPr lang="en-US" i="1" dirty="0"/>
              <a:t>the presentation of a narrow view of information in the media to small homogeneous audiences.</a:t>
            </a:r>
          </a:p>
          <a:p>
            <a:pPr lvl="1"/>
            <a:r>
              <a:rPr lang="en-US" dirty="0"/>
              <a:t>The primary goal of media is to inform and education members, but this doesn’t happen through mundane crimes and political policy discussion.</a:t>
            </a:r>
          </a:p>
          <a:p>
            <a:pPr lvl="1"/>
            <a:r>
              <a:rPr lang="en-US" dirty="0"/>
              <a:t>Media is a for-profit business, thus a </a:t>
            </a:r>
            <a:r>
              <a:rPr lang="en-US" dirty="0" err="1"/>
              <a:t>portrayl</a:t>
            </a:r>
            <a:r>
              <a:rPr lang="en-US" dirty="0"/>
              <a:t> of horrible crimes and vulnerable victims leaves an audience feeling crime is out of control.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7517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1.8 Differentiate between criminal justice and criminology.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Two disciplines that are often used interchangeably and intertwined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566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1.1 List the three primary components of the criminal justice system.</a:t>
            </a:r>
          </a:p>
          <a:p>
            <a:endParaRPr lang="en-US" dirty="0"/>
          </a:p>
          <a:p>
            <a:r>
              <a:rPr lang="en-US" dirty="0"/>
              <a:t>What personal experiences</a:t>
            </a:r>
            <a:r>
              <a:rPr lang="en-US" baseline="0" dirty="0"/>
              <a:t> do the students have with CJS?</a:t>
            </a:r>
          </a:p>
          <a:p>
            <a:r>
              <a:rPr lang="en-US" baseline="0" dirty="0"/>
              <a:t>The system is sensationalized through books, tv shows, and headline stories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50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1.1 List the three primary components of the criminal justice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65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1.1 List the three primary components of the criminal justice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400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1.1 List the three primary components of the criminal justice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479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1.1 List the three primary components of the criminal justice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834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1.1 List the three primary components of the criminal justice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86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1.2 Identify the paths on which a crime may be handled in the criminal justice system.</a:t>
            </a:r>
          </a:p>
          <a:p>
            <a:endParaRPr lang="en-US" dirty="0"/>
          </a:p>
          <a:p>
            <a:r>
              <a:rPr lang="en-US" dirty="0"/>
              <a:t>Many systems found in local, state, and federal government</a:t>
            </a:r>
          </a:p>
          <a:p>
            <a:r>
              <a:rPr lang="en-US" dirty="0"/>
              <a:t>System does not operate in isolation of each component</a:t>
            </a:r>
          </a:p>
          <a:p>
            <a:r>
              <a:rPr lang="en-US" dirty="0"/>
              <a:t>Each section overlaps and functions with feedback from each other</a:t>
            </a:r>
          </a:p>
          <a:p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Many times the police are not informed about a crime (42% violent and 36% property crimes actually reported)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1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nolle </a:t>
            </a:r>
            <a:r>
              <a:rPr lang="en-US" i="1" dirty="0" err="1"/>
              <a:t>prosequi</a:t>
            </a:r>
            <a:r>
              <a:rPr lang="en-US" i="1" dirty="0"/>
              <a:t> (drop charges)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1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nolo </a:t>
            </a:r>
            <a:r>
              <a:rPr lang="en-US" i="1" dirty="0" err="1"/>
              <a:t>contendre</a:t>
            </a:r>
            <a:r>
              <a:rPr lang="en-US" i="1" dirty="0"/>
              <a:t> </a:t>
            </a:r>
            <a:r>
              <a:rPr lang="en-US" dirty="0"/>
              <a:t>(accepts penalty without admitting guilt)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Arraignment: charges given, informed of rights, enter a plea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dirty="0"/>
              <a:t>Sentencing</a:t>
            </a:r>
          </a:p>
          <a:p>
            <a:pPr lvl="1"/>
            <a:r>
              <a:rPr lang="en-US" dirty="0"/>
              <a:t>Jail: a year or less in most jurisdictions</a:t>
            </a:r>
          </a:p>
          <a:p>
            <a:pPr lvl="1"/>
            <a:r>
              <a:rPr lang="en-US" dirty="0"/>
              <a:t>Prison: longer than 1 year in most jurisdictions</a:t>
            </a:r>
          </a:p>
          <a:p>
            <a:pPr lvl="1"/>
            <a:r>
              <a:rPr lang="en-US" dirty="0"/>
              <a:t>Indeterminate: based on ranged number of years (3 to 15 years)</a:t>
            </a:r>
          </a:p>
          <a:p>
            <a:pPr lvl="1"/>
            <a:r>
              <a:rPr lang="en-US" dirty="0"/>
              <a:t>Determinate: based on fixed number of years</a:t>
            </a:r>
          </a:p>
          <a:p>
            <a:pPr lvl="1"/>
            <a:r>
              <a:rPr lang="en-US" dirty="0"/>
              <a:t>Diversion programs: house arrest, boot camps, intensive supervision, drug treatment, and/ or electronic monitoring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846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_design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118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no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781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52750" y="6356351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83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7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178120"/>
            <a:ext cx="3886200" cy="4163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78119"/>
            <a:ext cx="3886200" cy="4163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9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581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10240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937339"/>
            <a:ext cx="3868340" cy="34064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102398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37327"/>
            <a:ext cx="3887391" cy="34064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7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06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0B3FA4-4FAE-437C-8A28-825A088B9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61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76581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178121"/>
            <a:ext cx="7886700" cy="4152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11642-1A4D-2D4D-8E9D-53DA25AFF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5938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288925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84263" indent="-2794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7743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976A8A25-EF15-4674-ACF8-9503DF635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5815"/>
            <a:ext cx="7886700" cy="1325563"/>
          </a:xfrm>
        </p:spPr>
        <p:txBody>
          <a:bodyPr/>
          <a:lstStyle/>
          <a:p>
            <a:r>
              <a:rPr lang="en-US" dirty="0"/>
              <a:t> What Is the Criminal Justice System? (6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Cost of the system:</a:t>
            </a:r>
          </a:p>
          <a:p>
            <a:pPr lvl="1"/>
            <a:r>
              <a:rPr lang="en-US" dirty="0"/>
              <a:t>In 2013, the CJS system employed 2.4 million people at a cost of $212 billion</a:t>
            </a:r>
          </a:p>
          <a:p>
            <a:pPr lvl="1"/>
            <a:r>
              <a:rPr lang="en-US" dirty="0"/>
              <a:t>Each person in the U.S. paid $670 in 2013 to support the CJS</a:t>
            </a:r>
          </a:p>
          <a:p>
            <a:pPr lvl="1"/>
            <a:r>
              <a:rPr lang="en-US" dirty="0"/>
              <a:t>Scarcity of resources and overcrowding have prompted discussion of alternatives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5E3A7-DACB-44A3-AC05-07466ABAA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10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5174BF7-B9E8-4035-88FB-59950BBBD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52303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Criminal Justice System Work? (1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road map:</a:t>
            </a:r>
          </a:p>
          <a:p>
            <a:pPr lvl="1"/>
            <a:r>
              <a:rPr lang="en-US" dirty="0"/>
              <a:t>A crime becomes known to the police</a:t>
            </a:r>
          </a:p>
          <a:p>
            <a:pPr lvl="1"/>
            <a:r>
              <a:rPr lang="en-US" dirty="0"/>
              <a:t>Police will investigate, identify, and apprehend the offender</a:t>
            </a:r>
          </a:p>
          <a:p>
            <a:pPr lvl="1"/>
            <a:r>
              <a:rPr lang="en-US" dirty="0"/>
              <a:t>Information that is gathered is then presented to the prosecutor</a:t>
            </a:r>
          </a:p>
          <a:p>
            <a:pPr lvl="1"/>
            <a:r>
              <a:rPr lang="en-US" dirty="0"/>
              <a:t>Prosecutor files charges: plea bargain, trial, or </a:t>
            </a:r>
            <a:r>
              <a:rPr lang="en-US" i="1" dirty="0" err="1"/>
              <a:t>nolle</a:t>
            </a:r>
            <a:r>
              <a:rPr lang="en-US" i="1" dirty="0"/>
              <a:t> prosequi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D0BE0-BBBA-4DB8-9EE9-5283628DE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11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7FAFB34-D602-4855-B8B2-ABA250E01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788471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Criminal Justice System Work? (2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Appear before judge aka arraignment </a:t>
            </a:r>
          </a:p>
          <a:p>
            <a:pPr lvl="1"/>
            <a:r>
              <a:rPr lang="en-US" dirty="0"/>
              <a:t>Pleas: guilty, not-guilty, or </a:t>
            </a:r>
            <a:r>
              <a:rPr lang="en-US" i="1" dirty="0"/>
              <a:t>nolo </a:t>
            </a:r>
            <a:r>
              <a:rPr lang="en-US" i="1" dirty="0" err="1"/>
              <a:t>contendre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Trial: prosecution and defense present evidence and question witnesses</a:t>
            </a:r>
          </a:p>
          <a:p>
            <a:pPr lvl="1"/>
            <a:r>
              <a:rPr lang="en-US" dirty="0"/>
              <a:t>Conclusion of trial: conviction or acquittal</a:t>
            </a:r>
          </a:p>
          <a:p>
            <a:pPr lvl="1"/>
            <a:r>
              <a:rPr lang="en-US" dirty="0"/>
              <a:t>Sentencing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5A62D-5582-4272-BAF2-736E33DAD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12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6E58BFC-4107-4B20-88CD-5DA8336AF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276773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Criminal Justice System Work? (3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victim:</a:t>
            </a:r>
          </a:p>
          <a:p>
            <a:pPr lvl="1"/>
            <a:r>
              <a:rPr lang="en-US" dirty="0"/>
              <a:t>Typically missing from the classic road map in CJS</a:t>
            </a:r>
          </a:p>
          <a:p>
            <a:pPr lvl="1"/>
            <a:r>
              <a:rPr lang="en-US" dirty="0"/>
              <a:t>Victim assistance outside of the scope of the CJS:</a:t>
            </a:r>
          </a:p>
          <a:p>
            <a:pPr lvl="2"/>
            <a:r>
              <a:rPr lang="en-US" dirty="0"/>
              <a:t>Medical care, emotional and psychological support, and/or assistance with insurance agencies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D2C33-47EB-4F41-A49F-4331E224C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70311F3-6DEA-44F7-ADA0-F94BEDCC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870972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Criminal Justice System Work? (4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Crucial witness</a:t>
            </a:r>
          </a:p>
          <a:p>
            <a:pPr lvl="1"/>
            <a:r>
              <a:rPr lang="en-US" dirty="0"/>
              <a:t>Victim advocates: </a:t>
            </a:r>
            <a:r>
              <a:rPr lang="en-US" i="1" dirty="0"/>
              <a:t>trained professionals who direct crime victims to emotional psychological or financial support</a:t>
            </a:r>
            <a:r>
              <a:rPr lang="en-US" dirty="0"/>
              <a:t>, also known as victim service providers, victim/witness coordinators, or victim/witness specialists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0FD896-4AE3-4018-A378-476578AE1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14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EAE552-81E4-4E38-ACCC-A380B9D27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91040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Criminal Justice System Work? (5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Crime and the importance of personal liberties: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Strong relationship between increased criminalization of behavior and greater loss of personal freedoms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For example: to assure the greatest good for the greatest number (utilitarianism), legislation is required to prohibit certain behaviors (inalienable rights)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872AC-4B16-4F4F-8458-1C832F6EB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3B05CC2-F906-4710-95E6-F4D90BDC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591459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Criminal Justice System Work? (6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Judicial activism: </a:t>
            </a:r>
            <a:r>
              <a:rPr lang="en-US" i="1" dirty="0"/>
              <a:t>occurs when decisions are influenced by personal and political factors</a:t>
            </a:r>
          </a:p>
          <a:p>
            <a:pPr lvl="1"/>
            <a:r>
              <a:rPr lang="en-US" dirty="0"/>
              <a:t>Example: USA PATRIOT Act; USA Freedom Act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872AC-4B16-4F4F-8458-1C832F6EB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3B05CC2-F906-4710-95E6-F4D90BDC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377147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Crime?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Street crimes</a:t>
            </a:r>
            <a:r>
              <a:rPr lang="en-US" dirty="0"/>
              <a:t>:  homicide, rape, sexual assault, robbery, and physical assault</a:t>
            </a:r>
          </a:p>
          <a:p>
            <a:r>
              <a:rPr lang="en-US" i="1" dirty="0"/>
              <a:t>Property crimes</a:t>
            </a:r>
            <a:r>
              <a:rPr lang="en-US" dirty="0"/>
              <a:t>: motor vehicle, burglary, and property theft</a:t>
            </a:r>
          </a:p>
          <a:p>
            <a:r>
              <a:rPr lang="en-US" i="1" dirty="0"/>
              <a:t>Victimless crimes</a:t>
            </a:r>
            <a:r>
              <a:rPr lang="en-US" dirty="0"/>
              <a:t>: prostitution, drug use, and gambling</a:t>
            </a:r>
          </a:p>
          <a:p>
            <a:r>
              <a:rPr lang="en-US" i="1" dirty="0"/>
              <a:t>White-collar crimes</a:t>
            </a:r>
            <a:r>
              <a:rPr lang="en-US" dirty="0"/>
              <a:t>: bribery, fraud, price fixing, and insider trading</a:t>
            </a:r>
          </a:p>
          <a:p>
            <a:r>
              <a:rPr lang="en-US" i="1" dirty="0"/>
              <a:t>Cybercrime</a:t>
            </a:r>
            <a:r>
              <a:rPr lang="en-US" dirty="0"/>
              <a:t>: network infiltrations, launching computer viruses, and phishing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F5D8B0-2308-47BC-B3BA-92E4FF7B6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17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A9C62A2-EA04-4392-BC04-38ED96B30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173636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Crime?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Terrorism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Committed by subnational or extremist groups</a:t>
            </a:r>
          </a:p>
          <a:p>
            <a:pPr lvl="1"/>
            <a:r>
              <a:rPr lang="en-US" dirty="0"/>
              <a:t>Premeditated</a:t>
            </a:r>
          </a:p>
          <a:p>
            <a:pPr lvl="1"/>
            <a:r>
              <a:rPr lang="en-US" dirty="0"/>
              <a:t>Targets are noncombatants</a:t>
            </a:r>
          </a:p>
          <a:p>
            <a:pPr lvl="1"/>
            <a:r>
              <a:rPr lang="en-US" dirty="0"/>
              <a:t>Acts have the purpose of influencing an audience in terms of politics, religion, or nationality</a:t>
            </a:r>
          </a:p>
          <a:p>
            <a:pPr lvl="1"/>
            <a:r>
              <a:rPr lang="en-US" dirty="0"/>
              <a:t>Acts tend to be cross-national</a:t>
            </a:r>
          </a:p>
          <a:p>
            <a:pPr lvl="1"/>
            <a:r>
              <a:rPr lang="en-US" dirty="0"/>
              <a:t>Acts generally seek political, social, or economic change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6BE17A-8895-42D9-A641-5D35DC27A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18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D483EF5-33A6-481C-A8AF-679A11DC9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988607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Crime Definitions Change Over Time 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8120"/>
            <a:ext cx="8058150" cy="4451279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i="1" dirty="0"/>
              <a:t>Justifiable homicide</a:t>
            </a:r>
            <a:r>
              <a:rPr lang="en-US" dirty="0"/>
              <a:t>: self-defense, defending others, and state-sanction executions</a:t>
            </a:r>
          </a:p>
          <a:p>
            <a:pPr>
              <a:spcBef>
                <a:spcPts val="300"/>
              </a:spcBef>
            </a:pPr>
            <a:r>
              <a:rPr lang="en-US" dirty="0"/>
              <a:t>Crimes are either </a:t>
            </a:r>
            <a:r>
              <a:rPr lang="en-US" i="1" dirty="0"/>
              <a:t>mala </a:t>
            </a:r>
            <a:r>
              <a:rPr lang="en-US" i="1" dirty="0" err="1"/>
              <a:t>en</a:t>
            </a:r>
            <a:r>
              <a:rPr lang="en-US" dirty="0"/>
              <a:t> se or </a:t>
            </a:r>
            <a:r>
              <a:rPr lang="en-US" i="1" dirty="0"/>
              <a:t>mala </a:t>
            </a:r>
            <a:r>
              <a:rPr lang="en-US" i="1" dirty="0" err="1"/>
              <a:t>prohibita</a:t>
            </a:r>
            <a:endParaRPr lang="en-US" i="1" dirty="0"/>
          </a:p>
          <a:p>
            <a:pPr lvl="1">
              <a:spcBef>
                <a:spcPts val="300"/>
              </a:spcBef>
            </a:pPr>
            <a:r>
              <a:rPr lang="en-US" i="1" dirty="0"/>
              <a:t>Mala en se</a:t>
            </a:r>
            <a:r>
              <a:rPr lang="en-US" dirty="0"/>
              <a:t>: behavior that is immoral and inherently wrong by nature</a:t>
            </a:r>
          </a:p>
          <a:p>
            <a:pPr lvl="1">
              <a:spcBef>
                <a:spcPts val="300"/>
              </a:spcBef>
            </a:pPr>
            <a:r>
              <a:rPr lang="en-US" i="1" dirty="0"/>
              <a:t>Mala </a:t>
            </a:r>
            <a:r>
              <a:rPr lang="en-US" i="1" dirty="0" err="1"/>
              <a:t>prohibita</a:t>
            </a:r>
            <a:r>
              <a:rPr lang="en-US" dirty="0"/>
              <a:t>: behavior that is prohibited by law</a:t>
            </a:r>
          </a:p>
          <a:p>
            <a:pPr lvl="1">
              <a:spcBef>
                <a:spcPts val="300"/>
              </a:spcBef>
            </a:pPr>
            <a:r>
              <a:rPr lang="en-US" i="1" dirty="0"/>
              <a:t>Decriminalization</a:t>
            </a:r>
            <a:r>
              <a:rPr lang="en-US" dirty="0"/>
              <a:t>: justifiable homicide, adultery</a:t>
            </a:r>
          </a:p>
          <a:p>
            <a:pPr lvl="2">
              <a:spcBef>
                <a:spcPts val="300"/>
              </a:spcBef>
            </a:pPr>
            <a:r>
              <a:rPr lang="en-US" dirty="0"/>
              <a:t>Example: Castle Doctrine</a:t>
            </a:r>
          </a:p>
          <a:p>
            <a:pPr lvl="1">
              <a:spcBef>
                <a:spcPts val="300"/>
              </a:spcBef>
            </a:pPr>
            <a:r>
              <a:rPr lang="en-US" i="1" dirty="0"/>
              <a:t>Increased criminalization</a:t>
            </a:r>
          </a:p>
          <a:p>
            <a:pPr lvl="2">
              <a:spcBef>
                <a:spcPts val="300"/>
              </a:spcBef>
            </a:pPr>
            <a:r>
              <a:rPr lang="en-US" dirty="0"/>
              <a:t>Example: driving under the influence of alcohol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186B6-D502-49DE-9EF3-2437C3A8B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19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102427-8F71-42E7-9A38-10B5C3FB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786611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B2309-F1C9-7242-88D5-5CE82203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27237"/>
            <a:ext cx="7886700" cy="1325563"/>
          </a:xfrm>
        </p:spPr>
        <p:txBody>
          <a:bodyPr/>
          <a:lstStyle/>
          <a:p>
            <a:r>
              <a:rPr lang="en-US" b="1" dirty="0"/>
              <a:t>Chapter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B0B36-9536-9B4B-803A-78DF13CE9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21121"/>
            <a:ext cx="7886700" cy="1936679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>
                <a:solidFill>
                  <a:prstClr val="black"/>
                </a:solidFill>
              </a:rPr>
              <a:t>An Introduction to Crime and the Criminal Justice System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6E89A-DE10-9544-A6E4-14CE7FAA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7932DE-928C-5440-A317-437FB85F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Rennison, </a:t>
            </a:r>
            <a:r>
              <a:rPr lang="en-US" i="1"/>
              <a:t>Introduction to Criminal Justice, 3e</a:t>
            </a:r>
          </a:p>
          <a:p>
            <a:r>
              <a:rPr lang="en-US"/>
              <a:t>SAGE Publishing,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9221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Crime Definitions Change Over Time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Rape</a:t>
            </a:r>
            <a:r>
              <a:rPr lang="en-US" dirty="0"/>
              <a:t>: considered </a:t>
            </a:r>
            <a:r>
              <a:rPr lang="en-US" i="1" dirty="0"/>
              <a:t>mala in se</a:t>
            </a:r>
          </a:p>
          <a:p>
            <a:pPr lvl="1"/>
            <a:r>
              <a:rPr lang="en-US" dirty="0"/>
              <a:t>FBI originally defined as “carnal knowledge of a female forcibly and against her will”</a:t>
            </a:r>
          </a:p>
          <a:p>
            <a:pPr lvl="1"/>
            <a:r>
              <a:rPr lang="en-US" dirty="0"/>
              <a:t>In 2011, changed to “penetration, no matter how slight, of the vagina or anus with a body part or object, or oral penetration by a sex organ of another person, without the consent of the victim”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F75B72-7683-4585-971B-F8B2C6E18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20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AB1E9DB-C536-4CA0-B4F2-7739D08E9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987713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Crime Definitions Change Over Time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Changed to recognize that rape may involve male victims and can occur between married partners</a:t>
            </a:r>
          </a:p>
          <a:p>
            <a:pPr lvl="1"/>
            <a:r>
              <a:rPr lang="en-US" dirty="0"/>
              <a:t>In 2013 the FBI removed ‘forcibly’ from the definition to include </a:t>
            </a:r>
            <a:r>
              <a:rPr lang="en-US" i="1" dirty="0"/>
              <a:t>lack of consent when an individual is unconscious </a:t>
            </a:r>
          </a:p>
          <a:p>
            <a:r>
              <a:rPr lang="en-US" i="1" dirty="0"/>
              <a:t>Sexual assault</a:t>
            </a:r>
            <a:r>
              <a:rPr lang="en-US" dirty="0"/>
              <a:t>: non-consensual sexual activity </a:t>
            </a:r>
          </a:p>
          <a:p>
            <a:r>
              <a:rPr lang="en-US" i="1" dirty="0"/>
              <a:t>Sexual abuse</a:t>
            </a:r>
            <a:r>
              <a:rPr lang="en-US" dirty="0"/>
              <a:t>: offenses against children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EFCCA-1F68-4762-B089-67297E37A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21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201F440-42E3-4627-BF58-7DF7C7649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189029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CJS: Purposes and Perspectives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8121"/>
            <a:ext cx="7886700" cy="3994080"/>
          </a:xfrm>
        </p:spPr>
        <p:txBody>
          <a:bodyPr>
            <a:normAutofit/>
          </a:bodyPr>
          <a:lstStyle/>
          <a:p>
            <a:r>
              <a:rPr lang="en-US" i="1" dirty="0"/>
              <a:t>Crime control perspective</a:t>
            </a:r>
            <a:r>
              <a:rPr lang="en-US" dirty="0"/>
              <a:t>: prevent crime by shrewdly and harshly punishing offenders</a:t>
            </a:r>
          </a:p>
          <a:p>
            <a:r>
              <a:rPr lang="en-US" i="1" dirty="0"/>
              <a:t>Rehabilitation</a:t>
            </a:r>
            <a:r>
              <a:rPr lang="en-US" dirty="0"/>
              <a:t>: role of the CJS is to care for and treat people who cannot take care of themselves</a:t>
            </a:r>
          </a:p>
          <a:p>
            <a:r>
              <a:rPr lang="en-US" i="1" dirty="0"/>
              <a:t>Due process perspective</a:t>
            </a:r>
            <a:r>
              <a:rPr lang="en-US" dirty="0"/>
              <a:t>: focuses on the CJS purpose of ensuring all accused of crimes are treated fairly and equally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97BD98-30CE-47AB-981A-DAC5084AE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22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0CC614A-60E3-4CEB-94AC-C80E9C21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4487727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CJS: Purposes and Perspectives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8121"/>
            <a:ext cx="7886700" cy="3994080"/>
          </a:xfrm>
        </p:spPr>
        <p:txBody>
          <a:bodyPr>
            <a:normAutofit/>
          </a:bodyPr>
          <a:lstStyle/>
          <a:p>
            <a:r>
              <a:rPr lang="en-US" i="1" dirty="0"/>
              <a:t>Restorative justice perspective</a:t>
            </a:r>
            <a:r>
              <a:rPr lang="en-US" dirty="0"/>
              <a:t>: repairing the harm caused by criminal behavior</a:t>
            </a:r>
          </a:p>
          <a:p>
            <a:r>
              <a:rPr lang="en-US" i="1" dirty="0"/>
              <a:t>Nonintervention perspective</a:t>
            </a:r>
            <a:r>
              <a:rPr lang="en-US" dirty="0"/>
              <a:t>: CJS should be involved as minimally as possible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97BD98-30CE-47AB-981A-DAC5084AE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0CC614A-60E3-4CEB-94AC-C80E9C21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2351754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Justice and Public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Consensus model</a:t>
            </a:r>
            <a:r>
              <a:rPr lang="en-US" dirty="0"/>
              <a:t>: general agreement about what behaviors are harmful to the majority of the public and that these behaviors are deemed criminal</a:t>
            </a:r>
          </a:p>
          <a:p>
            <a:r>
              <a:rPr lang="en-US" i="1" dirty="0"/>
              <a:t>Conflict model</a:t>
            </a:r>
            <a:r>
              <a:rPr lang="en-US" dirty="0"/>
              <a:t>: based on the notion of division and disparity among members of society and the struggles for power this causes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CD1852-8DE5-436C-8946-56FE0FA6F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24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DE913B1-E1EF-4CC4-B199-03B39737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588881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Crime and the Media 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Framing</a:t>
            </a:r>
            <a:r>
              <a:rPr lang="en-US" dirty="0"/>
              <a:t>: presentations that simplify information </a:t>
            </a:r>
          </a:p>
          <a:p>
            <a:pPr lvl="1"/>
            <a:r>
              <a:rPr lang="en-US" i="1" dirty="0"/>
              <a:t>Faulty criminal justice frame</a:t>
            </a:r>
            <a:r>
              <a:rPr lang="en-US" dirty="0"/>
              <a:t>: crimes are committed because criminals feel they can get away with it</a:t>
            </a:r>
          </a:p>
          <a:p>
            <a:pPr lvl="1"/>
            <a:r>
              <a:rPr lang="en-US" i="1" dirty="0"/>
              <a:t>Blocked opportunities frame</a:t>
            </a:r>
            <a:r>
              <a:rPr lang="en-US" dirty="0"/>
              <a:t>: crime results from lack of legal opportunities among offenders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36CCDB-B39F-48FF-AE07-3B21AE716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1B40EAE-70D0-4267-9A45-BA90AF445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4851890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Crime and the Media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i="1" dirty="0"/>
              <a:t>Social breakdown frame</a:t>
            </a:r>
            <a:r>
              <a:rPr lang="en-US" dirty="0"/>
              <a:t>: crime is an obvious result of a breakdown in family and community</a:t>
            </a:r>
          </a:p>
          <a:p>
            <a:pPr lvl="1"/>
            <a:r>
              <a:rPr lang="en-US" i="1" dirty="0"/>
              <a:t>Racist system frame</a:t>
            </a:r>
            <a:r>
              <a:rPr lang="en-US" dirty="0"/>
              <a:t>: CJS, law enforcement, courts, and corrections which are depicted as racist agents of oppression</a:t>
            </a:r>
          </a:p>
          <a:p>
            <a:pPr lvl="1"/>
            <a:r>
              <a:rPr lang="en-US" i="1" dirty="0"/>
              <a:t>Violent media frame</a:t>
            </a:r>
            <a:r>
              <a:rPr lang="en-US" dirty="0"/>
              <a:t>: crime is a result of the violence in television, movies, video games, and music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9915F9-3F44-4432-9AFB-620DD7686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14327DB-CEA9-46B2-BAEE-51DDBE5D0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174995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Crime and the Media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Infotainment</a:t>
            </a:r>
            <a:r>
              <a:rPr lang="en-US" dirty="0"/>
              <a:t>: the marketing of highly edited and distorted combination of entertainment and information purported to be truthful and comprehensive</a:t>
            </a:r>
          </a:p>
          <a:p>
            <a:r>
              <a:rPr lang="en-US" i="1" dirty="0"/>
              <a:t>Narrow-casting</a:t>
            </a:r>
            <a:r>
              <a:rPr lang="en-US" dirty="0"/>
              <a:t>: the presentation of a narrow view of information in the media to small homogeneous audiences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916802-27C2-47AC-86CB-316485E0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27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1421790-4B7C-43C2-A790-C53EF5DC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6260028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Justice Versus Criminology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Criminal justice</a:t>
            </a:r>
            <a:r>
              <a:rPr lang="en-US" dirty="0"/>
              <a:t>: refers to the system (law enforcement, courts, and corrections)</a:t>
            </a:r>
          </a:p>
          <a:p>
            <a:r>
              <a:rPr lang="en-US" i="1" dirty="0"/>
              <a:t>Criminology</a:t>
            </a:r>
            <a:r>
              <a:rPr lang="en-US" dirty="0"/>
              <a:t>: refers to the study of the nature, extent, causes of criminal offending, and criminal victimization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46ECDB-D155-4529-B1F3-80F3F74FC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28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20DD063-DF66-4DCF-8D6B-A812FFF4F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701796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(1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 the three primary components of the criminal justice system</a:t>
            </a:r>
          </a:p>
          <a:p>
            <a:r>
              <a:rPr lang="en-US" dirty="0"/>
              <a:t>Identify the paths on which a crime may be handled in the criminal justice system</a:t>
            </a:r>
          </a:p>
          <a:p>
            <a:r>
              <a:rPr lang="en-US" dirty="0"/>
              <a:t>Summarize why consensus for an exact definition of crime is difficult</a:t>
            </a:r>
          </a:p>
          <a:p>
            <a:r>
              <a:rPr lang="en-US" dirty="0"/>
              <a:t>Explain why crime definitions may change over 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4A07F-5F95-4DF1-A4E9-6C03C8C87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052822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(2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 the five perspectives of the criminal justice system</a:t>
            </a:r>
          </a:p>
          <a:p>
            <a:r>
              <a:rPr lang="en-US" dirty="0"/>
              <a:t>Critique how the consensus and conflict models help and hinder public policy</a:t>
            </a:r>
          </a:p>
          <a:p>
            <a:r>
              <a:rPr lang="en-US" dirty="0"/>
              <a:t>Identify key elements in the relationship between crime and media</a:t>
            </a:r>
          </a:p>
          <a:p>
            <a:r>
              <a:rPr lang="en-US" dirty="0"/>
              <a:t>Differentiate between criminal justice and criminology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073A2-856D-465B-B1D2-BB42067B1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63C16A5-53EF-4129-B0EB-9999BD22D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72118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65815"/>
            <a:ext cx="7886700" cy="1325563"/>
          </a:xfrm>
        </p:spPr>
        <p:txBody>
          <a:bodyPr/>
          <a:lstStyle/>
          <a:p>
            <a:r>
              <a:rPr lang="en-US" dirty="0"/>
              <a:t>   What Is the Criminal Justice System? (1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Criminal justice system (CJS)</a:t>
            </a:r>
            <a:r>
              <a:rPr lang="en-US" dirty="0"/>
              <a:t>: comprises institutions, policies, and practices with the goal of social control and deterring crime through sanctions and rehabilitation</a:t>
            </a:r>
          </a:p>
          <a:p>
            <a:r>
              <a:rPr lang="en-US" dirty="0"/>
              <a:t>Three primary components of CJS:</a:t>
            </a:r>
          </a:p>
          <a:p>
            <a:pPr lvl="1"/>
            <a:r>
              <a:rPr lang="en-US" dirty="0"/>
              <a:t>Law enforcement</a:t>
            </a:r>
          </a:p>
          <a:p>
            <a:pPr lvl="1"/>
            <a:r>
              <a:rPr lang="en-US" dirty="0"/>
              <a:t>Courts</a:t>
            </a:r>
          </a:p>
          <a:p>
            <a:pPr lvl="1"/>
            <a:r>
              <a:rPr lang="en-US" dirty="0"/>
              <a:t>Corrections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548315-7CED-409D-B6C2-D6BD82DA1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B986A6A-CFD3-47FA-A589-4764822F3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109691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13048C0-14A8-4EFD-AADA-FDAE98A18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5815"/>
            <a:ext cx="7886700" cy="1325563"/>
          </a:xfrm>
        </p:spPr>
        <p:txBody>
          <a:bodyPr/>
          <a:lstStyle/>
          <a:p>
            <a:r>
              <a:rPr lang="en-US" dirty="0"/>
              <a:t>   What Is the Criminal Justice System? (2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Law enforcement</a:t>
            </a:r>
            <a:r>
              <a:rPr lang="en-US" dirty="0"/>
              <a:t>: investigates crimes and apprehends individuals alleged to have committed crimes</a:t>
            </a:r>
          </a:p>
          <a:p>
            <a:r>
              <a:rPr lang="en-US" i="1" dirty="0"/>
              <a:t>Courts</a:t>
            </a:r>
            <a:r>
              <a:rPr lang="en-US" dirty="0"/>
              <a:t>: interprets and applies the law</a:t>
            </a:r>
          </a:p>
          <a:p>
            <a:r>
              <a:rPr lang="en-US" i="1" dirty="0"/>
              <a:t>Corrections</a:t>
            </a:r>
            <a:r>
              <a:rPr lang="en-US" dirty="0"/>
              <a:t>: incarceration in jails or prisons, in some cases consisting of supervision in the community, parole, or probation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1CEA6-F25A-40DB-A9CB-0B1D465FD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FD278A-BC2D-41BE-8F3D-3E0D41D0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560294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Is the Criminal Justice System? (3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Size of the system:</a:t>
            </a:r>
          </a:p>
          <a:p>
            <a:pPr lvl="1"/>
            <a:r>
              <a:rPr lang="en-US" dirty="0"/>
              <a:t>CJS is huge and very costly</a:t>
            </a:r>
          </a:p>
          <a:p>
            <a:pPr lvl="1"/>
            <a:r>
              <a:rPr lang="en-US" dirty="0"/>
              <a:t>Even with the reduction in the crime rates in the early 1990s</a:t>
            </a:r>
          </a:p>
          <a:p>
            <a:pPr lvl="1"/>
            <a:r>
              <a:rPr lang="en-US" dirty="0"/>
              <a:t>Annual growth in the system was dramatic in 2007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9C1C9-1DD0-4691-9E26-89C28C40F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7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B65F74D-43B9-4A9A-8138-2D11CE4F6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282575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Is the Criminal Justice System? (4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Large numbers of juveniles and adults are under the control of the CJS</a:t>
            </a:r>
          </a:p>
          <a:p>
            <a:pPr lvl="1"/>
            <a:r>
              <a:rPr lang="en-US" dirty="0"/>
              <a:t>By the end of 2015, more than 6.7 million adults were being supervised in jails, prisons, or on parole</a:t>
            </a:r>
          </a:p>
          <a:p>
            <a:pPr lvl="1"/>
            <a:r>
              <a:rPr lang="en-US" dirty="0"/>
              <a:t>More than 2.2 million adults were incarcerated at year end in 2015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A8322-4601-490B-8501-60E83A9ED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0D2BC3D-81DE-4B53-9ED8-F35A31B7E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526463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Is the Criminal Justice System? (5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Gender, race, and Hispanic origin in the system: </a:t>
            </a:r>
          </a:p>
          <a:p>
            <a:pPr lvl="1"/>
            <a:r>
              <a:rPr lang="en-US" dirty="0"/>
              <a:t>Adult males:  847 per 100,000</a:t>
            </a:r>
          </a:p>
          <a:p>
            <a:pPr lvl="1"/>
            <a:r>
              <a:rPr lang="en-US" dirty="0"/>
              <a:t>Adult females: 64 per 100,000 </a:t>
            </a:r>
          </a:p>
          <a:p>
            <a:pPr lvl="1"/>
            <a:r>
              <a:rPr lang="en-US" dirty="0"/>
              <a:t>Black, non-Hispanic males: 2,415 per 100,000</a:t>
            </a:r>
          </a:p>
          <a:p>
            <a:pPr lvl="1"/>
            <a:r>
              <a:rPr lang="en-US" dirty="0"/>
              <a:t>White, non-Hispanic males: 400 per 100,000</a:t>
            </a:r>
          </a:p>
          <a:p>
            <a:pPr lvl="1"/>
            <a:r>
              <a:rPr lang="en-US" dirty="0"/>
              <a:t>Black non-Hispanic females: 96 per 100,000</a:t>
            </a:r>
          </a:p>
          <a:p>
            <a:pPr lvl="1"/>
            <a:r>
              <a:rPr lang="en-US" dirty="0"/>
              <a:t>White, non-Hispanic females: 49 per 100,000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687D9-6D1E-4BD9-AC5A-9DAA78392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1642-1A4D-2D4D-8E9D-53DA25AFFD60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05A89EB-6EF9-4BE4-A997-E0747E6B3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926086158"/>
      </p:ext>
    </p:extLst>
  </p:cSld>
  <p:clrMapOvr>
    <a:masterClrMapping/>
  </p:clrMapOvr>
</p:sld>
</file>

<file path=ppt/theme/theme1.xml><?xml version="1.0" encoding="utf-8"?>
<a:theme xmlns:a="http://schemas.openxmlformats.org/drawingml/2006/main" name="CDC PPT master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DC PPT master theme" id="{54717623-23ED-4358-9C73-6518671C19EC}" vid="{8348790F-27F1-4F39-885D-2376FA45C8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-US</Template>
  <TotalTime>4093</TotalTime>
  <Words>3578</Words>
  <Application>Microsoft Office PowerPoint</Application>
  <PresentationFormat>On-screen Show (4:3)</PresentationFormat>
  <Paragraphs>365</Paragraphs>
  <Slides>28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Courier New</vt:lpstr>
      <vt:lpstr>CDC PPT master theme</vt:lpstr>
      <vt:lpstr>PowerPoint Presentation</vt:lpstr>
      <vt:lpstr>Chapter 1</vt:lpstr>
      <vt:lpstr>Learning Objectives (1 of 2) </vt:lpstr>
      <vt:lpstr>Learning Objectives (2 of 2) </vt:lpstr>
      <vt:lpstr>   What Is the Criminal Justice System? (1 of 6)</vt:lpstr>
      <vt:lpstr>   What Is the Criminal Justice System? (2 of 6)</vt:lpstr>
      <vt:lpstr> What Is the Criminal Justice System? (3 of 6)</vt:lpstr>
      <vt:lpstr> What Is the Criminal Justice System? (4 of 6)</vt:lpstr>
      <vt:lpstr> What Is the Criminal Justice System? (5 of 6)</vt:lpstr>
      <vt:lpstr> What Is the Criminal Justice System? (6 of 6)</vt:lpstr>
      <vt:lpstr>How Does the Criminal Justice System Work? (1 of 6)</vt:lpstr>
      <vt:lpstr>How Does the Criminal Justice System Work? (2 of 6)</vt:lpstr>
      <vt:lpstr>How Does the Criminal Justice System Work? (3 of 6)</vt:lpstr>
      <vt:lpstr>How Does the Criminal Justice System Work? (4 of 6)</vt:lpstr>
      <vt:lpstr>How Does the Criminal Justice System Work? (5 of 6)</vt:lpstr>
      <vt:lpstr>How Does the Criminal Justice System Work? (6 of 6)</vt:lpstr>
      <vt:lpstr>What Is a Crime? (1 of 2)</vt:lpstr>
      <vt:lpstr>What Is a Crime? (2 of 2)</vt:lpstr>
      <vt:lpstr>Crime Definitions Change Over Time (1 of 3)</vt:lpstr>
      <vt:lpstr>Crime Definitions Change Over Time (2 of 3)</vt:lpstr>
      <vt:lpstr>Crime Definitions Change Over Time (3 of 3)</vt:lpstr>
      <vt:lpstr> CJS: Purposes and Perspectives (1 of 2)</vt:lpstr>
      <vt:lpstr> CJS: Purposes and Perspectives (2 of 2)</vt:lpstr>
      <vt:lpstr>Criminal Justice and Public Policy</vt:lpstr>
      <vt:lpstr>Crime and the Media (1 of 3)</vt:lpstr>
      <vt:lpstr>Crime and the Media (2 of 3)</vt:lpstr>
      <vt:lpstr>Crime and the Media (3 of 3)</vt:lpstr>
      <vt:lpstr>Criminal Justice Versus Criminology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klowry</dc:creator>
  <cp:lastModifiedBy>REJANE ALVES</cp:lastModifiedBy>
  <cp:revision>122</cp:revision>
  <dcterms:created xsi:type="dcterms:W3CDTF">2014-09-22T20:17:34Z</dcterms:created>
  <dcterms:modified xsi:type="dcterms:W3CDTF">2021-05-29T15:58:45Z</dcterms:modified>
</cp:coreProperties>
</file>