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6"/>
  </p:notesMasterIdLst>
  <p:handoutMasterIdLst>
    <p:handoutMasterId r:id="rId27"/>
  </p:handoutMasterIdLst>
  <p:sldIdLst>
    <p:sldId id="292" r:id="rId2"/>
    <p:sldId id="297" r:id="rId3"/>
    <p:sldId id="257" r:id="rId4"/>
    <p:sldId id="294" r:id="rId5"/>
    <p:sldId id="283" r:id="rId6"/>
    <p:sldId id="295" r:id="rId7"/>
    <p:sldId id="265" r:id="rId8"/>
    <p:sldId id="271" r:id="rId9"/>
    <p:sldId id="270" r:id="rId10"/>
    <p:sldId id="289" r:id="rId11"/>
    <p:sldId id="269" r:id="rId12"/>
    <p:sldId id="268" r:id="rId13"/>
    <p:sldId id="267" r:id="rId14"/>
    <p:sldId id="296" r:id="rId15"/>
    <p:sldId id="272" r:id="rId16"/>
    <p:sldId id="275" r:id="rId17"/>
    <p:sldId id="274" r:id="rId18"/>
    <p:sldId id="273" r:id="rId19"/>
    <p:sldId id="266" r:id="rId20"/>
    <p:sldId id="281" r:id="rId21"/>
    <p:sldId id="263" r:id="rId22"/>
    <p:sldId id="276" r:id="rId23"/>
    <p:sldId id="277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526"/>
    <a:srgbClr val="A88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943" autoAdjust="0"/>
  </p:normalViewPr>
  <p:slideViewPr>
    <p:cSldViewPr>
      <p:cViewPr varScale="1">
        <p:scale>
          <a:sx n="66" d="100"/>
          <a:sy n="66" d="100"/>
        </p:scale>
        <p:origin x="48" y="4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9EE35-CC23-704E-8D0D-38D767F74E3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B7506-D58B-FC48-964D-339C0E2F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50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35F54-9A57-B147-A87E-6BA96B528B0B}" type="datetimeFigureOut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F1073-BCA7-EA43-AB4D-6649B4A3BB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763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F1073-BCA7-EA43-AB4D-6649B4A3BB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6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F1073-BCA7-EA43-AB4D-6649B4A3BB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5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UCR: </a:t>
            </a:r>
            <a:r>
              <a:rPr lang="en-US" i="1" dirty="0"/>
              <a:t>oldest national crime data collection effort</a:t>
            </a:r>
          </a:p>
          <a:p>
            <a:pPr lvl="1"/>
            <a:r>
              <a:rPr lang="en-US" dirty="0"/>
              <a:t>In 1927, the International Association of Chiefs of Police (IACP) established a Committee on the Uniform Crime Records to develop a program as well as procedures for uniformly collecting information about crime across jurisdictions.</a:t>
            </a:r>
          </a:p>
          <a:p>
            <a:pPr lvl="1"/>
            <a:endParaRPr lang="en-US" dirty="0"/>
          </a:p>
          <a:p>
            <a:r>
              <a:rPr lang="en-US" dirty="0"/>
              <a:t>SRS:</a:t>
            </a:r>
          </a:p>
          <a:p>
            <a:pPr lvl="1"/>
            <a:r>
              <a:rPr lang="en-US" dirty="0"/>
              <a:t>Primarily offers </a:t>
            </a:r>
            <a:r>
              <a:rPr lang="en-US" i="1" dirty="0"/>
              <a:t>counts</a:t>
            </a:r>
            <a:r>
              <a:rPr lang="en-US" dirty="0"/>
              <a:t> of each type of crime </a:t>
            </a:r>
          </a:p>
          <a:p>
            <a:pPr lvl="1"/>
            <a:r>
              <a:rPr lang="en-US" dirty="0"/>
              <a:t>For example: whether a rape was completed or attempted or whether a burglary involved forcible entry</a:t>
            </a:r>
          </a:p>
          <a:p>
            <a:pPr lvl="1"/>
            <a:r>
              <a:rPr lang="en-US" dirty="0"/>
              <a:t>Benefits to SRS:</a:t>
            </a:r>
          </a:p>
          <a:p>
            <a:pPr lvl="2"/>
            <a:r>
              <a:rPr lang="en-US" dirty="0"/>
              <a:t>A stable methodology of trend analysis</a:t>
            </a:r>
          </a:p>
          <a:p>
            <a:pPr lvl="2"/>
            <a:r>
              <a:rPr lang="en-US" dirty="0"/>
              <a:t>Analyzes many levels of geography including cities, regions, and the nation </a:t>
            </a:r>
          </a:p>
          <a:p>
            <a:pPr lvl="2"/>
            <a:r>
              <a:rPr lang="en-US" dirty="0"/>
              <a:t>Offers information on crimes of a broad range of offenses</a:t>
            </a:r>
          </a:p>
          <a:p>
            <a:pPr lvl="2"/>
            <a:r>
              <a:rPr lang="en-US" dirty="0"/>
              <a:t>Covers law enforcement agencies of all 50 states</a:t>
            </a:r>
          </a:p>
          <a:p>
            <a:pPr lvl="2"/>
            <a:r>
              <a:rPr lang="en-US" dirty="0"/>
              <a:t>Collects crime regardless of age of the victim or offender </a:t>
            </a:r>
          </a:p>
          <a:p>
            <a:r>
              <a:rPr lang="en-US" dirty="0"/>
              <a:t>SHR:</a:t>
            </a:r>
          </a:p>
          <a:p>
            <a:pPr lvl="1"/>
            <a:r>
              <a:rPr lang="en-US" dirty="0"/>
              <a:t>Data from this program have been archived since 1976.</a:t>
            </a:r>
          </a:p>
          <a:p>
            <a:pPr lvl="1"/>
            <a:r>
              <a:rPr lang="en-US" dirty="0"/>
              <a:t>Detailed information on homicides involves:</a:t>
            </a:r>
          </a:p>
          <a:p>
            <a:pPr lvl="2"/>
            <a:r>
              <a:rPr lang="en-US" dirty="0"/>
              <a:t>Victim’s age, sex, and race.</a:t>
            </a:r>
          </a:p>
          <a:p>
            <a:pPr lvl="2"/>
            <a:r>
              <a:rPr lang="en-US" dirty="0"/>
              <a:t>Offender’s age, sex, and race.</a:t>
            </a:r>
          </a:p>
          <a:p>
            <a:pPr lvl="2"/>
            <a:r>
              <a:rPr lang="en-US" dirty="0"/>
              <a:t>Weapon type.</a:t>
            </a:r>
          </a:p>
          <a:p>
            <a:pPr lvl="2"/>
            <a:r>
              <a:rPr lang="en-US" dirty="0"/>
              <a:t>Victim/offender relationship.</a:t>
            </a:r>
          </a:p>
          <a:p>
            <a:pPr lvl="2"/>
            <a:r>
              <a:rPr lang="en-US" dirty="0"/>
              <a:t>Circumstances that led to the homicide.</a:t>
            </a:r>
          </a:p>
          <a:p>
            <a:pPr lvl="2"/>
            <a:endParaRPr lang="en-US" dirty="0"/>
          </a:p>
          <a:p>
            <a:r>
              <a:rPr lang="en-US" dirty="0"/>
              <a:t>NIBRS:</a:t>
            </a:r>
          </a:p>
          <a:p>
            <a:pPr lvl="1"/>
            <a:r>
              <a:rPr lang="en-US" dirty="0"/>
              <a:t>Detailed information about crime including nature and types of crimes committed during each incident, victim/offender characteristics, type and value of stolen and recovered property, characteristics of arrested individuals.</a:t>
            </a:r>
          </a:p>
          <a:p>
            <a:pPr lvl="1"/>
            <a:r>
              <a:rPr lang="en-US" dirty="0"/>
              <a:t>Reports are voluntary.</a:t>
            </a:r>
          </a:p>
          <a:p>
            <a:pPr lvl="1"/>
            <a:r>
              <a:rPr lang="en-US" dirty="0"/>
              <a:t>Hierarchy rule: </a:t>
            </a:r>
            <a:r>
              <a:rPr lang="en-US" i="1" dirty="0"/>
              <a:t>UCR only the most serious crime committed during a criminal event is reported to the FBI, NIBRS allows for all to be included.</a:t>
            </a:r>
          </a:p>
          <a:p>
            <a:r>
              <a:rPr lang="en-US" dirty="0"/>
              <a:t>Classes of Offenses in NIBRS:</a:t>
            </a:r>
          </a:p>
          <a:p>
            <a:pPr lvl="1"/>
            <a:r>
              <a:rPr lang="en-US" dirty="0"/>
              <a:t>Group A offenses are more serious and frequently occurring offenses; most likely come to attention of law enforcement </a:t>
            </a:r>
          </a:p>
          <a:p>
            <a:pPr lvl="2"/>
            <a:r>
              <a:rPr lang="en-US" dirty="0"/>
              <a:t>Of the 24 categories, there are 52 offenses. </a:t>
            </a:r>
          </a:p>
          <a:p>
            <a:pPr lvl="2"/>
            <a:r>
              <a:rPr lang="en-US" dirty="0"/>
              <a:t>Examples include; animal cruelty, arson, bribery, abduction</a:t>
            </a:r>
          </a:p>
          <a:p>
            <a:pPr lvl="1"/>
            <a:r>
              <a:rPr lang="en-US" dirty="0"/>
              <a:t>Group B offenses only collect arrest data and consist of 10 offenses. </a:t>
            </a:r>
          </a:p>
          <a:p>
            <a:pPr lvl="2"/>
            <a:r>
              <a:rPr lang="en-US" dirty="0"/>
              <a:t>Examples include; disorderly conduct, gambling, trespassing, and curfew violations </a:t>
            </a:r>
          </a:p>
          <a:p>
            <a:pPr lvl="2"/>
            <a:endParaRPr lang="en-US" dirty="0"/>
          </a:p>
          <a:p>
            <a:r>
              <a:rPr lang="en-US" dirty="0"/>
              <a:t>Advantages of NIBRS over UCR:</a:t>
            </a:r>
          </a:p>
          <a:p>
            <a:pPr lvl="1"/>
            <a:r>
              <a:rPr lang="en-US" dirty="0"/>
              <a:t>Offers information on all reported crimes occurring within an incident and not just most serious.</a:t>
            </a:r>
          </a:p>
          <a:p>
            <a:pPr lvl="1"/>
            <a:r>
              <a:rPr lang="en-US" dirty="0"/>
              <a:t>Ability to disaggregate data by multiple victim, offender, and incident characteristics.</a:t>
            </a:r>
          </a:p>
          <a:p>
            <a:r>
              <a:rPr lang="en-US" dirty="0"/>
              <a:t>Disadvantages of NIBRS over UCR:</a:t>
            </a:r>
          </a:p>
          <a:p>
            <a:pPr lvl="1"/>
            <a:r>
              <a:rPr lang="en-US" dirty="0"/>
              <a:t>Reflect only crimes known to the police.</a:t>
            </a:r>
          </a:p>
          <a:p>
            <a:pPr lvl="1"/>
            <a:r>
              <a:rPr lang="en-US" dirty="0"/>
              <a:t>Since it is voluntary, lack of reporting or incomplete reporting.</a:t>
            </a:r>
          </a:p>
          <a:p>
            <a:pPr lvl="1"/>
            <a:r>
              <a:rPr lang="en-US" dirty="0"/>
              <a:t>Data can be manipulated for political or other purposes.</a:t>
            </a:r>
          </a:p>
          <a:p>
            <a:endParaRPr lang="en-US" dirty="0"/>
          </a:p>
          <a:p>
            <a:r>
              <a:rPr lang="en-US" dirty="0"/>
              <a:t>National Crime Statistics Exchange (NCS-X): </a:t>
            </a:r>
            <a:r>
              <a:rPr lang="en-US" i="1" dirty="0"/>
              <a:t>nationally representative incident-based statistics on crimes using data reported to law enforcement agencies (NIBRS) and a sample</a:t>
            </a:r>
          </a:p>
          <a:p>
            <a:pPr lvl="1"/>
            <a:r>
              <a:rPr lang="en-US" dirty="0"/>
              <a:t>Will recruit a sample from 400 agencies to supplement NIBRS data </a:t>
            </a:r>
          </a:p>
          <a:p>
            <a:pPr lvl="1"/>
            <a:r>
              <a:rPr lang="en-US" dirty="0"/>
              <a:t>Intended to increase our nation’s ability to monitor, respond to, and prevent crime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F1073-BCA7-EA43-AB4D-6649B4A3BB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8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Crime Panel changed its name to National Crime Victimization Survey (NCVS) in 1991.</a:t>
            </a:r>
          </a:p>
          <a:p>
            <a:pPr lvl="1"/>
            <a:r>
              <a:rPr lang="en-US" dirty="0"/>
              <a:t>Today’s primary source of information about the frequency, characteristics, and consequences of violent victimizations against persons 12 and older, and property victimizations against U.S. households.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F1073-BCA7-EA43-AB4D-6649B4A3BB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6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Victims (i.e. age, gender, race, ethnicity, marital status, SES)</a:t>
            </a:r>
          </a:p>
          <a:p>
            <a:pPr lvl="2"/>
            <a:r>
              <a:rPr lang="en-US" dirty="0"/>
              <a:t>Criminal Offenders (i.e. gender, race, age, drug and alcohol use, and victim-offender relationship)</a:t>
            </a:r>
          </a:p>
          <a:p>
            <a:pPr lvl="2"/>
            <a:r>
              <a:rPr lang="en-US" dirty="0"/>
              <a:t>Context of the crime (i.e. time and place of occurrence, weapons, injury, and economic consequences).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F1073-BCA7-EA43-AB4D-6649B4A3BB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1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design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47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5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2750" y="6356351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4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0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78120"/>
            <a:ext cx="3886200" cy="4163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78119"/>
            <a:ext cx="3886200" cy="4163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0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6581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0240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37339"/>
            <a:ext cx="3868340" cy="3406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10239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37327"/>
            <a:ext cx="3887391" cy="34064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8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0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658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78121"/>
            <a:ext cx="7886700" cy="4152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B332-AB5D-4C1E-A403-37E314B33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0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873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88925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4263" indent="-279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873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45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Violent and Property Crime (4 of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Criminal Offenses Measured in </a:t>
            </a:r>
            <a:r>
              <a:rPr lang="en-US" dirty="0" err="1"/>
              <a:t>NCVS</a:t>
            </a:r>
            <a:endParaRPr lang="en-US" dirty="0"/>
          </a:p>
          <a:p>
            <a:pPr lvl="1"/>
            <a:r>
              <a:rPr lang="en-US" dirty="0"/>
              <a:t>Rape </a:t>
            </a:r>
          </a:p>
          <a:p>
            <a:pPr lvl="1"/>
            <a:r>
              <a:rPr lang="en-US" dirty="0"/>
              <a:t>Sexual assault</a:t>
            </a:r>
          </a:p>
          <a:p>
            <a:pPr lvl="1"/>
            <a:r>
              <a:rPr lang="en-US" dirty="0"/>
              <a:t>Robbery </a:t>
            </a:r>
          </a:p>
          <a:p>
            <a:pPr lvl="1"/>
            <a:r>
              <a:rPr lang="en-US" dirty="0"/>
              <a:t>Aggravated assault</a:t>
            </a:r>
          </a:p>
          <a:p>
            <a:pPr lvl="1"/>
            <a:r>
              <a:rPr lang="en-US" dirty="0"/>
              <a:t>Simple assault</a:t>
            </a:r>
          </a:p>
          <a:p>
            <a:pPr lvl="1"/>
            <a:r>
              <a:rPr lang="en-US" dirty="0"/>
              <a:t>Pocket-picking and purse-snatching</a:t>
            </a:r>
          </a:p>
          <a:p>
            <a:pPr lvl="1"/>
            <a:r>
              <a:rPr lang="en-US" dirty="0"/>
              <a:t>Burglary</a:t>
            </a:r>
          </a:p>
          <a:p>
            <a:pPr lvl="1"/>
            <a:r>
              <a:rPr lang="en-US" dirty="0"/>
              <a:t>Motor vehicle theft</a:t>
            </a:r>
          </a:p>
          <a:p>
            <a:pPr lvl="1"/>
            <a:r>
              <a:rPr lang="en-US" dirty="0"/>
              <a:t>Property theft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461781-9FFB-4C6C-9194-28130104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6C022E5-2891-4806-85BF-A16E74B2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428045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Violent and Property Crime (5 of 6)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NCVS</a:t>
            </a:r>
            <a:r>
              <a:rPr lang="en-US" dirty="0"/>
              <a:t> advantages:</a:t>
            </a:r>
          </a:p>
          <a:p>
            <a:pPr lvl="1"/>
            <a:r>
              <a:rPr lang="en-US" dirty="0"/>
              <a:t>Provides data on reported and unreported crime</a:t>
            </a:r>
          </a:p>
          <a:p>
            <a:pPr lvl="1"/>
            <a:r>
              <a:rPr lang="en-US" dirty="0"/>
              <a:t>Offers a wide range of details on the victim, offender, and context of crimes</a:t>
            </a:r>
          </a:p>
          <a:p>
            <a:pPr lvl="1"/>
            <a:r>
              <a:rPr lang="en-US" dirty="0"/>
              <a:t>High survey response rate</a:t>
            </a:r>
          </a:p>
          <a:p>
            <a:pPr lvl="1"/>
            <a:r>
              <a:rPr lang="en-US" dirty="0"/>
              <a:t>Meaningful long-term trend analysis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FF6A34-FCFD-4DAD-8723-2C79D1C5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2BDC0FE-DD6F-497A-A7DA-A23C6BCF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45230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Violent and Property Crime (6 of 6)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NCVS</a:t>
            </a:r>
            <a:r>
              <a:rPr lang="en-US" dirty="0"/>
              <a:t> limitations:</a:t>
            </a:r>
          </a:p>
          <a:p>
            <a:pPr lvl="1"/>
            <a:r>
              <a:rPr lang="en-US" dirty="0"/>
              <a:t>Designed to generate estimates of victimization, but cannot be used to estimate crime at state, local, or county levels</a:t>
            </a:r>
          </a:p>
          <a:p>
            <a:pPr lvl="1"/>
            <a:r>
              <a:rPr lang="en-US" dirty="0"/>
              <a:t>Limited coverage (respondents must be 12 or older)</a:t>
            </a:r>
          </a:p>
          <a:p>
            <a:pPr lvl="1"/>
            <a:r>
              <a:rPr lang="en-US" dirty="0"/>
              <a:t>Limited population coverage (must live in a housing unit or group quarters)</a:t>
            </a:r>
          </a:p>
          <a:p>
            <a:pPr lvl="1"/>
            <a:r>
              <a:rPr lang="en-US" dirty="0"/>
              <a:t>Limited crime coverage</a:t>
            </a:r>
          </a:p>
          <a:p>
            <a:pPr lvl="1"/>
            <a:r>
              <a:rPr lang="en-US" dirty="0"/>
              <a:t>Series victimization: six or more similar but separate victimizations that a victim is unable to recall individually or describe in detail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1FA4FD-1255-4CA2-AA7F-E24A1B90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BC54E9B-FB8D-462F-B614-E24A4C06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399807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Violent and Property Crime Rates and Trends (1 of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U.S. crime rate has been declining since the </a:t>
            </a:r>
            <a:r>
              <a:rPr lang="en-US" dirty="0" err="1"/>
              <a:t>1990s</a:t>
            </a:r>
            <a:endParaRPr lang="en-US" dirty="0"/>
          </a:p>
          <a:p>
            <a:r>
              <a:rPr lang="en-US" dirty="0"/>
              <a:t>Crime and demographic correlations</a:t>
            </a:r>
          </a:p>
          <a:p>
            <a:pPr lvl="1"/>
            <a:r>
              <a:rPr lang="en-US" dirty="0"/>
              <a:t>Particular personal characteristics are associated with higher rates of murder</a:t>
            </a:r>
          </a:p>
          <a:p>
            <a:pPr lvl="2"/>
            <a:r>
              <a:rPr lang="en-US" dirty="0"/>
              <a:t>Males are murdered at a greater rate than females</a:t>
            </a:r>
          </a:p>
          <a:p>
            <a:pPr lvl="2"/>
            <a:r>
              <a:rPr lang="en-US" dirty="0"/>
              <a:t>Whites are murdered at lower rates than Blacks</a:t>
            </a:r>
          </a:p>
          <a:p>
            <a:pPr lvl="2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80F5B7-83F0-467C-A2F1-B2F12774C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BB5FF25-473C-4818-BD37-3A7119DC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352936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Violent and Property Crime Rates and Trends (2 of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Murder tends to involve particular characteristics:</a:t>
            </a:r>
          </a:p>
          <a:p>
            <a:pPr lvl="2"/>
            <a:r>
              <a:rPr lang="en-US" dirty="0"/>
              <a:t>More than three-fourth murder victims were male</a:t>
            </a:r>
          </a:p>
          <a:p>
            <a:pPr lvl="2"/>
            <a:r>
              <a:rPr lang="en-US" dirty="0"/>
              <a:t>Primarily intra-racial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6782E-C67E-4F6C-8364-DBFDD459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6BAAAE-92D5-4141-835E-40E0BDD8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158299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Violent and Property Crime Rates and Trends (3 of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Nonfatal violence:</a:t>
            </a:r>
          </a:p>
          <a:p>
            <a:pPr lvl="1"/>
            <a:r>
              <a:rPr lang="en-US" dirty="0"/>
              <a:t>2016 NCVS indicates that 21.1 per 1,000 persons were victims of nonfatal violence</a:t>
            </a:r>
          </a:p>
          <a:p>
            <a:pPr lvl="2"/>
            <a:r>
              <a:rPr lang="en-US" dirty="0"/>
              <a:t>This represents a 5% increase from the 2014 rate</a:t>
            </a:r>
          </a:p>
          <a:p>
            <a:pPr lvl="2"/>
            <a:r>
              <a:rPr lang="en-US" dirty="0"/>
              <a:t>Rape, sexual assault, robbery, aggravated assault, and simple assault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02A769-4AED-456A-9E73-BB8C17CF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94FC37C-A7FE-4EF1-8C69-A7BF50EB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230748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Violent and Property Crime Rates and Trends (4 of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Findings from the NCVS show that characteristics of violent crime are not uniform in the population:</a:t>
            </a:r>
          </a:p>
          <a:p>
            <a:pPr lvl="1"/>
            <a:r>
              <a:rPr lang="en-US" dirty="0"/>
              <a:t>Relationship between victim and offender varies by gender of victim</a:t>
            </a:r>
          </a:p>
          <a:p>
            <a:pPr lvl="1"/>
            <a:r>
              <a:rPr lang="en-US" dirty="0"/>
              <a:t>Less than half of all nonfatal violent victimizations against males were committed by strangers</a:t>
            </a:r>
          </a:p>
          <a:p>
            <a:pPr lvl="1"/>
            <a:r>
              <a:rPr lang="en-US" dirty="0"/>
              <a:t>Females are more likely to be violently victimized by someone they know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C6694-C304-4D99-A98A-7A7D025F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66F0ACD-EB5C-41E5-8BA1-F5BE5D27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324269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Violent and Property Crime Rates and Trends (5 of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NCVS gathers information on three types of property crimes:</a:t>
            </a:r>
          </a:p>
          <a:p>
            <a:pPr lvl="1"/>
            <a:r>
              <a:rPr lang="en-US" dirty="0"/>
              <a:t>Burglary, motor vehicle theft, and property theft</a:t>
            </a:r>
          </a:p>
          <a:p>
            <a:r>
              <a:rPr lang="en-US" dirty="0"/>
              <a:t>Most common form of property crime is property theft</a:t>
            </a:r>
          </a:p>
          <a:p>
            <a:pPr lvl="1"/>
            <a:r>
              <a:rPr lang="en-US" dirty="0"/>
              <a:t>A rate of 90.3 per 1,000 households in 2016</a:t>
            </a:r>
          </a:p>
          <a:p>
            <a:r>
              <a:rPr lang="en-US" dirty="0"/>
              <a:t>Second most common is burglary</a:t>
            </a:r>
          </a:p>
          <a:p>
            <a:pPr lvl="1"/>
            <a:r>
              <a:rPr lang="en-US" dirty="0"/>
              <a:t>A rate of 24.7 per 1,000 households in 2016</a:t>
            </a:r>
          </a:p>
          <a:p>
            <a:r>
              <a:rPr lang="en-US" dirty="0"/>
              <a:t>Motor vehicle theft is the least common</a:t>
            </a:r>
          </a:p>
          <a:p>
            <a:pPr lvl="1"/>
            <a:r>
              <a:rPr lang="en-US" dirty="0"/>
              <a:t>A rate of 4.4 per 1,000 households in 2016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29DDA0-963C-487A-A912-7C8EB397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0E52788-B95A-4B26-B3E1-E2FD8C3C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3281077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Cybercrime, Terrorism, and White-Collar Crime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Cybercrime: </a:t>
            </a:r>
          </a:p>
          <a:p>
            <a:pPr lvl="1"/>
            <a:r>
              <a:rPr lang="en-US" dirty="0"/>
              <a:t>Measuring is difficult and relatively fragmented; has many forms</a:t>
            </a:r>
          </a:p>
          <a:p>
            <a:r>
              <a:rPr lang="en-US" dirty="0"/>
              <a:t>Terrorism:</a:t>
            </a:r>
          </a:p>
          <a:p>
            <a:pPr lvl="1"/>
            <a:r>
              <a:rPr lang="en-US" dirty="0"/>
              <a:t>Changes based on shifting goals, strategies, and schemes</a:t>
            </a:r>
          </a:p>
          <a:p>
            <a:pPr lvl="1"/>
            <a:r>
              <a:rPr lang="en-US" dirty="0"/>
              <a:t>Global Terrorism Database: 1970 to present</a:t>
            </a:r>
          </a:p>
          <a:p>
            <a:pPr lvl="2"/>
            <a:r>
              <a:rPr lang="en-US" dirty="0"/>
              <a:t>Terrorism information on threatened, failed, and successful terrorist attacks</a:t>
            </a:r>
          </a:p>
          <a:p>
            <a:pPr lvl="1"/>
            <a:r>
              <a:rPr lang="en-US" dirty="0"/>
              <a:t>None of the national data collection efforts identifies an offender as a terrorist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2AB5FA-4D27-4592-B8BE-068F246F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ADD0DCA-8714-436D-9F35-DC4C2D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337040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Cybercrime, Terrorism, and White-Collar Crime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White-collar crime:</a:t>
            </a:r>
          </a:p>
          <a:p>
            <a:pPr lvl="1"/>
            <a:r>
              <a:rPr lang="en-US" dirty="0"/>
              <a:t>Data specific to corporate and occupational crimes are rare</a:t>
            </a:r>
          </a:p>
          <a:p>
            <a:pPr lvl="1"/>
            <a:r>
              <a:rPr lang="en-US" dirty="0"/>
              <a:t>UCR offers little more than counts by types of crime:</a:t>
            </a:r>
          </a:p>
          <a:p>
            <a:pPr lvl="2"/>
            <a:r>
              <a:rPr lang="en-US" dirty="0"/>
              <a:t>Reported as fraud, forgery/counterfeiting, embezzlement</a:t>
            </a:r>
          </a:p>
          <a:p>
            <a:pPr lvl="1"/>
            <a:r>
              <a:rPr lang="en-US" dirty="0"/>
              <a:t>NIBRS includes a wider variety of behaviors:</a:t>
            </a:r>
          </a:p>
          <a:p>
            <a:pPr lvl="2"/>
            <a:r>
              <a:rPr lang="en-US" dirty="0"/>
              <a:t>General offense categories of fraud, bad checks, counterfeiting or forgery, and embezzlement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C10C00-CFD6-443E-9404-7F22B474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7299552-AF19-4B83-A781-10C484C9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277811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AE96-9E54-CA4E-B00A-2E5E62C4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51037"/>
            <a:ext cx="7886700" cy="1325563"/>
          </a:xfrm>
        </p:spPr>
        <p:txBody>
          <a:bodyPr/>
          <a:lstStyle/>
          <a:p>
            <a:r>
              <a:rPr lang="en-US" b="1" dirty="0"/>
              <a:t>Chapter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881F5-E80B-B046-BDC7-2890D3F92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3244921"/>
            <a:ext cx="6838950" cy="186047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prstClr val="black"/>
                </a:solidFill>
              </a:rPr>
              <a:t>The Nature and Extent of Crime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1EABF-B625-2E47-B977-FB55DC14E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ECD6F-8F91-8A40-A368-298AB28C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Rennison, </a:t>
            </a:r>
            <a:r>
              <a:rPr lang="en-US" i="1"/>
              <a:t>Introduction to Criminal Justice, 3e</a:t>
            </a:r>
          </a:p>
          <a:p>
            <a:r>
              <a:rPr lang="en-US"/>
              <a:t>SAGE Publishing,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7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Fear and Risk of Victimization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Paradox between actual risk and fear of victimization</a:t>
            </a:r>
          </a:p>
          <a:p>
            <a:pPr lvl="1"/>
            <a:r>
              <a:rPr lang="en-US" dirty="0"/>
              <a:t>Females are more fearful of victimization than are males</a:t>
            </a:r>
          </a:p>
          <a:p>
            <a:pPr lvl="1"/>
            <a:r>
              <a:rPr lang="en-US" dirty="0"/>
              <a:t>Risk of victimization is higher for males than females</a:t>
            </a:r>
          </a:p>
          <a:p>
            <a:pPr lvl="1"/>
            <a:r>
              <a:rPr lang="en-US" dirty="0"/>
              <a:t>Differences in fear and risk based on income (poorer being more fearful) and age (older being more fearful)</a:t>
            </a:r>
          </a:p>
          <a:p>
            <a:pPr lvl="1"/>
            <a:r>
              <a:rPr lang="en-US" dirty="0"/>
              <a:t>Individual fear of crime increased following 9/11</a:t>
            </a:r>
          </a:p>
          <a:p>
            <a:pPr lvl="1"/>
            <a:r>
              <a:rPr lang="en-US" dirty="0"/>
              <a:t>Hearing about crime increases fear (crime multiplier)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CE579A-2458-4C98-8D40-59546D8F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248B47F-22CA-4D1A-8192-903EEE5F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2068588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in Criminal Justice (1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is tied to data</a:t>
            </a:r>
          </a:p>
          <a:p>
            <a:r>
              <a:rPr lang="en-US" dirty="0"/>
              <a:t>Use data to test theory/build theory</a:t>
            </a:r>
          </a:p>
          <a:p>
            <a:r>
              <a:rPr lang="en-US" dirty="0"/>
              <a:t>Theory is fundamental in understanding criminal justice</a:t>
            </a:r>
          </a:p>
          <a:p>
            <a:r>
              <a:rPr lang="en-US" dirty="0"/>
              <a:t>Many theories are biological and psychological</a:t>
            </a:r>
          </a:p>
          <a:p>
            <a:pPr lvl="1"/>
            <a:r>
              <a:rPr lang="en-US" dirty="0"/>
              <a:t>Forces beyond a person’s control drive individual offending</a:t>
            </a:r>
          </a:p>
          <a:p>
            <a:pPr lvl="1"/>
            <a:r>
              <a:rPr lang="en-US" dirty="0"/>
              <a:t>Criminality may be caused by neurological or psychological abnormalities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0AD85D-2694-43EC-872B-6217D9AB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E1B56BE-2E63-41AD-8B46-087A535D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2928210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in Criminal Justice (2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8884"/>
            <a:ext cx="8058150" cy="429887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Differential association theory points to </a:t>
            </a:r>
            <a:r>
              <a:rPr lang="en-US" i="1" dirty="0"/>
              <a:t>criminal behavior that is learned primarily from parents peer groups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Social bond theory argues that </a:t>
            </a:r>
            <a:r>
              <a:rPr lang="en-US" i="1" dirty="0"/>
              <a:t>a person’s lack of attachment, commitment, belief, and involvement results in crime</a:t>
            </a:r>
            <a:endParaRPr lang="en-US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Rational Choice theories view </a:t>
            </a:r>
            <a:r>
              <a:rPr lang="en-US" i="1" dirty="0"/>
              <a:t>temptation and opportunity as keys to understanding criminality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Criminals are goal-oriented individuals who offend based upon the expected effort and reward of committing a crime compared to the chances of being caught and punished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ABB1B-2AC9-43FD-B5DB-4B1F8335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E55C054-9771-41E6-AEF2-F1EB9A60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1261578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in Criminal Justice (3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course theories and general theories of crime are more popular than data-gathering techniques</a:t>
            </a:r>
          </a:p>
          <a:p>
            <a:pPr lvl="1"/>
            <a:r>
              <a:rPr lang="en-US" dirty="0"/>
              <a:t>Popular life course theories explore transitions, trajectories, and turning points that decrease social capital, which may result in illegal behavior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FF628A-8A4E-448B-885E-BD195E04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765ADD4-90FF-49D0-9D04-44F9A65F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535569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B3699B-BE60-9A47-B28D-D1C41708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in Criminal Justice (4 of 4)</a:t>
            </a:r>
          </a:p>
        </p:txBody>
      </p:sp>
      <p:pic>
        <p:nvPicPr>
          <p:cNvPr id="7" name="Content Placeholder 6" descr="Theory: Classical&#10;Brief description: Crime occurs when the benefits outweigh the cost; crime is a free-willed choice.&#10;&#10;Theory: Positivist&#10;Brief description: Crime is caused or determined.&#10;&#10;Theory: Individual trait&#10;Brief description: Criminals differ from noncriminals on a number of biological and psychological traits.&#10;&#10;Theory: Social disorganization&#10;Brief description: Crime occurs in the city zone (zone of transition) that has high levels of poverty, heterogeneity, and&#10;residential mobility (related to the Chicago School).&#10;&#10;Theory: Differential association, social learning subcultural&#10;Brief description: Crime is learned through associations with criminal definitions that approve of criminal conduct or&#10;neutralizations that justify criminal conduct.&#10;&#10;Theory: Anomie institutional-anomie&#10;Brief description: The gap between the American dream’s goal of economic success and the opportunity to obtain this&#10;goal creates structural strain.&#10;&#10;Theory: Strain general strain&#10;Brief description: When individuals cannot obtain success goals such as money or status, they experience strain or&#10;pressure. People under strain adapt accordingly by either accepting or rejecting the goals and means&#10;to obtain what society values. A society that lacks common goals and means may experience anomie&#10;(normlessness).&#10;&#10;Theory: Control&#10;Brief description: The key factor in crime causation is the presence or absence of social control that emphasizes&#10;relationships.&#10;&#10;Theory: Rational choice deterrence&#10;Brief description: Crime is seen as a choice that is influenced by its costs and benefits; crime is a rational choice.&#10;&#10;Theory: Routine activity&#10;Brief description: People’s daily routine activities affect the likelihood they will be attractive targets who encounter&#10;offenders in situations in which no effective guardianship is present.&#10;&#10;Theory: Labeling shaming&#10;Brief description: People become stabilized in criminal roles when they are labeled as criminals, develop criminal&#10;identities, are sent to prison, and are excluded from conventional roles.&#10;&#10;Theory: Critical Marxist&#10;Brief description: Inequality in power and material well-being create conditions that lead to street crime and corporate&#10;crime. The ruling class exploits the working class through labor and laws.&#10;&#10;Theory: Peacemaking&#10;Brief description: Crime is caused by suffering that is linked to injustice rooted in inequality and daily personal acts of&#10;harm.&#10;&#10;Theory: Feminist&#10;Brief description: Crime cannot be understood without considering gender. Crime is shaped by the different social&#10;experiences of and power exercised by men and women.&#10;&#10;Theory: Developmental life course&#10;Brief description: Crime causation is a developmental process that starts before birth and continues through the life&#10;course.&#10;&#10;Theory: Integrated&#10;Brief description: Crime is caused by components described in a variety of theories." title="Theories of crime summary">
            <a:extLst>
              <a:ext uri="{FF2B5EF4-FFF2-40B4-BE49-F238E27FC236}">
                <a16:creationId xmlns:a16="http://schemas.microsoft.com/office/drawing/2014/main" id="{36CFBF41-859F-0744-9B76-0C22056B8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91282"/>
            <a:ext cx="6553200" cy="543966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36453-E3A7-CA4B-BD18-ACD833E1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E413F-94BE-F647-AD74-2707E5D9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Rennison, </a:t>
            </a:r>
            <a:r>
              <a:rPr lang="en-US" i="1"/>
              <a:t>Introduction to Criminal Justice, 3e</a:t>
            </a:r>
          </a:p>
          <a:p>
            <a:r>
              <a:rPr lang="en-US"/>
              <a:t>SAGE Publishing,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4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how crime is measured in the U.S.</a:t>
            </a:r>
          </a:p>
          <a:p>
            <a:r>
              <a:rPr lang="en-US" dirty="0"/>
              <a:t>Identify and criticize the major sources of national crime data in the U.S.</a:t>
            </a:r>
          </a:p>
          <a:p>
            <a:r>
              <a:rPr lang="en-US" dirty="0"/>
              <a:t>Summarize the nature and extent of violent and property crime in the U.S.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FE66EE-8FEC-4A30-A641-06E52804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the difficulties inherent in recognizing and measuring cybercrime, terrorism, and white-color crime</a:t>
            </a:r>
          </a:p>
          <a:p>
            <a:r>
              <a:rPr lang="en-US" dirty="0"/>
              <a:t>Distinguish how the fear of crime and actual risk of being victimized are often misinterpreted by the public</a:t>
            </a:r>
          </a:p>
          <a:p>
            <a:r>
              <a:rPr lang="en-US" dirty="0"/>
              <a:t>Demonstrate an understanding of criminological theories used to explain crime and criminality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26C60-05CB-4494-8074-AE064225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38911D2-5DAF-44F8-9008-3832E4ED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289134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and How Is Crime Measured?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Reveals the extent and nature of crime</a:t>
            </a:r>
          </a:p>
          <a:p>
            <a:r>
              <a:rPr lang="en-US" dirty="0"/>
              <a:t>Used to evaluate the benefits of policy</a:t>
            </a:r>
          </a:p>
          <a:p>
            <a:r>
              <a:rPr lang="en-US" dirty="0"/>
              <a:t>Helps identify groups that are suffering disproportionate amounts of victimization</a:t>
            </a:r>
          </a:p>
          <a:p>
            <a:r>
              <a:rPr lang="en-US" dirty="0"/>
              <a:t>Allows efficient and targeted assistance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A3450BD-8D91-41EF-8C7D-A444CE27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F621A04-847D-4FA4-B972-DD94F5A0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242612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and How Is Crime Measured?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Bureau of Investigation (FBI) estimates crime by the </a:t>
            </a:r>
            <a:r>
              <a:rPr lang="en-US" i="1" dirty="0"/>
              <a:t>Uniform Crime Reports</a:t>
            </a:r>
            <a:r>
              <a:rPr lang="en-US" dirty="0"/>
              <a:t> (UCR), </a:t>
            </a:r>
            <a:r>
              <a:rPr lang="en-US" i="1" dirty="0"/>
              <a:t>Supplemental Homicide Report</a:t>
            </a:r>
            <a:r>
              <a:rPr lang="en-US" dirty="0"/>
              <a:t> (SHR), and </a:t>
            </a:r>
            <a:r>
              <a:rPr lang="en-US" i="1" dirty="0"/>
              <a:t>National Incident-Based Reporting System</a:t>
            </a:r>
            <a:r>
              <a:rPr lang="en-US" dirty="0"/>
              <a:t> (</a:t>
            </a:r>
            <a:r>
              <a:rPr lang="en-US" dirty="0" err="1"/>
              <a:t>NIBRS</a:t>
            </a:r>
            <a:r>
              <a:rPr lang="en-US" dirty="0"/>
              <a:t>)</a:t>
            </a:r>
          </a:p>
          <a:p>
            <a:r>
              <a:rPr lang="en-US" dirty="0"/>
              <a:t>Bureau of Justice Statistics (BJS) focuses on victimization with the </a:t>
            </a:r>
            <a:r>
              <a:rPr lang="en-US" i="1" dirty="0"/>
              <a:t>National Crime Victimization Survey</a:t>
            </a:r>
            <a:r>
              <a:rPr lang="en-US" dirty="0"/>
              <a:t> (</a:t>
            </a:r>
            <a:r>
              <a:rPr lang="en-US" dirty="0" err="1"/>
              <a:t>NCVS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88874-1A00-4E19-8018-811B4F94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89F71A2-BA4E-4E51-BE73-778C7DEE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250655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Violent and Property Crime (1 of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FBI Measurement of Crime</a:t>
            </a:r>
          </a:p>
          <a:p>
            <a:pPr lvl="1"/>
            <a:r>
              <a:rPr lang="en-US" dirty="0"/>
              <a:t>Uniform Crime Report (UCR) Program: collecting data since 1927 about crime across jurisdictions</a:t>
            </a:r>
          </a:p>
          <a:p>
            <a:pPr lvl="1"/>
            <a:r>
              <a:rPr lang="en-US" dirty="0"/>
              <a:t>Summary Reporting System (SRS)</a:t>
            </a:r>
          </a:p>
          <a:p>
            <a:pPr lvl="1"/>
            <a:r>
              <a:rPr lang="en-US" dirty="0"/>
              <a:t>Supplementary Homicide Reports (SHR)</a:t>
            </a:r>
          </a:p>
          <a:p>
            <a:pPr lvl="1"/>
            <a:r>
              <a:rPr lang="en-US" dirty="0"/>
              <a:t>National Incident Based Reporting System (NIBRS)</a:t>
            </a:r>
          </a:p>
          <a:p>
            <a:pPr lvl="1"/>
            <a:r>
              <a:rPr lang="en-US" dirty="0"/>
              <a:t>National Crime Statistics Exchange (NCS-X)</a:t>
            </a:r>
          </a:p>
          <a:p>
            <a:r>
              <a:rPr lang="en-US" dirty="0"/>
              <a:t>Bureau of Justice Statistics</a:t>
            </a:r>
          </a:p>
          <a:p>
            <a:pPr lvl="1"/>
            <a:r>
              <a:rPr lang="en-US" dirty="0"/>
              <a:t>National Crime Victimization Survey (NCVS)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E39A28-4A08-49F9-8FF9-DB394E18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4415AAF-2FDD-4F10-8A43-81EF6A5B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328257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Violent and Property Crime (2 of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Crime Panel: commission by President Johnson to identify causes and characteristics of crime</a:t>
            </a:r>
          </a:p>
          <a:p>
            <a:pPr lvl="1"/>
            <a:r>
              <a:rPr lang="en-US" dirty="0"/>
              <a:t>Commission concluded that even with UCR, there was inadequate data available </a:t>
            </a:r>
          </a:p>
          <a:p>
            <a:pPr lvl="1"/>
            <a:r>
              <a:rPr lang="en-US" dirty="0"/>
              <a:t>Dark figure of crime: </a:t>
            </a:r>
            <a:r>
              <a:rPr lang="en-US" i="1" dirty="0"/>
              <a:t>crime unknown to the police</a:t>
            </a:r>
          </a:p>
          <a:p>
            <a:pPr lvl="1"/>
            <a:r>
              <a:rPr lang="en-US" dirty="0"/>
              <a:t>National Crime Survey</a:t>
            </a:r>
          </a:p>
          <a:p>
            <a:pPr lvl="1"/>
            <a:r>
              <a:rPr lang="en-US" dirty="0"/>
              <a:t>Commercial Victimization Survey</a:t>
            </a:r>
          </a:p>
          <a:p>
            <a:pPr lvl="1"/>
            <a:r>
              <a:rPr lang="en-US" dirty="0"/>
              <a:t>In 1991 the National Crime Panel became the </a:t>
            </a:r>
            <a:r>
              <a:rPr lang="en-US" dirty="0" err="1"/>
              <a:t>NCVS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03B792-1864-4992-87E5-C4BD3976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5AA8097-24A7-46DD-A691-7A839446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150424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Violent and Property Crime (3 of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NCVS:</a:t>
            </a:r>
          </a:p>
          <a:p>
            <a:pPr lvl="1"/>
            <a:r>
              <a:rPr lang="en-US" dirty="0"/>
              <a:t>Survey administered throughout the year in person and over the phone</a:t>
            </a:r>
          </a:p>
          <a:p>
            <a:pPr lvl="1"/>
            <a:r>
              <a:rPr lang="en-US" dirty="0"/>
              <a:t>Households selected via a stratified, multistage cluster sample</a:t>
            </a:r>
          </a:p>
          <a:p>
            <a:pPr lvl="1"/>
            <a:r>
              <a:rPr lang="en-US" dirty="0"/>
              <a:t>Rotating panel design in which persons were interviewed every 6 months for a total of 7 interviews</a:t>
            </a:r>
          </a:p>
          <a:p>
            <a:pPr lvl="1"/>
            <a:r>
              <a:rPr lang="en-US" dirty="0"/>
              <a:t>Large sample size, 158,090 persons aged 12 or older in 90,390 households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10AB31-546A-4E5E-BA70-D31E58D0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B332-AB5D-4C1E-A403-37E314B33FA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EA89826-7417-40DA-8E2B-51909009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6075" y="6356350"/>
            <a:ext cx="3371850" cy="365125"/>
          </a:xfrm>
        </p:spPr>
        <p:txBody>
          <a:bodyPr/>
          <a:lstStyle/>
          <a:p>
            <a:r>
              <a:rPr lang="en-US" dirty="0" err="1"/>
              <a:t>Rennison</a:t>
            </a:r>
            <a:r>
              <a:rPr lang="en-US" dirty="0"/>
              <a:t>, </a:t>
            </a:r>
            <a:r>
              <a:rPr lang="en-US" i="1" dirty="0"/>
              <a:t>Introduction to Criminal Justice, 3e</a:t>
            </a:r>
          </a:p>
          <a:p>
            <a:r>
              <a:rPr lang="en-US" dirty="0"/>
              <a:t>SAGE Publishing, 2020</a:t>
            </a:r>
          </a:p>
        </p:txBody>
      </p:sp>
    </p:spTree>
    <p:extLst>
      <p:ext uri="{BB962C8B-B14F-4D97-AF65-F5344CB8AC3E}">
        <p14:creationId xmlns:p14="http://schemas.microsoft.com/office/powerpoint/2010/main" val="161889911"/>
      </p:ext>
    </p:extLst>
  </p:cSld>
  <p:clrMapOvr>
    <a:masterClrMapping/>
  </p:clrMapOvr>
</p:sld>
</file>

<file path=ppt/theme/theme1.xml><?xml version="1.0" encoding="utf-8"?>
<a:theme xmlns:a="http://schemas.openxmlformats.org/drawingml/2006/main" name="CDC PPT master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C PPT master theme" id="{54717623-23ED-4358-9C73-6518671C19EC}" vid="{8348790F-27F1-4F39-885D-2376FA45C8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-US</Template>
  <TotalTime>427</TotalTime>
  <Words>2092</Words>
  <Application>Microsoft Office PowerPoint</Application>
  <PresentationFormat>On-screen Show (4:3)</PresentationFormat>
  <Paragraphs>253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Courier New</vt:lpstr>
      <vt:lpstr>CDC PPT master theme</vt:lpstr>
      <vt:lpstr>PowerPoint Presentation</vt:lpstr>
      <vt:lpstr>Chapter 2</vt:lpstr>
      <vt:lpstr>Learning Objectives (1 of 2)</vt:lpstr>
      <vt:lpstr>Learning Objectives (2 of 2)</vt:lpstr>
      <vt:lpstr>Why and How Is Crime Measured? (1 of 2)</vt:lpstr>
      <vt:lpstr>Why and How Is Crime Measured? (2 of 2)</vt:lpstr>
      <vt:lpstr>Measuring Violent and Property Crime (1 of 6)</vt:lpstr>
      <vt:lpstr>Measuring Violent and Property Crime (2 of 6)</vt:lpstr>
      <vt:lpstr>Measuring Violent and Property Crime (3 of 6)</vt:lpstr>
      <vt:lpstr>Measuring Violent and Property Crime (4 of 6)</vt:lpstr>
      <vt:lpstr>Measuring Violent and Property Crime (5 of 6) </vt:lpstr>
      <vt:lpstr>Measuring Violent and Property Crime (6 of 6) </vt:lpstr>
      <vt:lpstr>Violent and Property Crime Rates and Trends (1 of 5)</vt:lpstr>
      <vt:lpstr>Violent and Property Crime Rates and Trends (2 of 5)</vt:lpstr>
      <vt:lpstr>Violent and Property Crime Rates and Trends (3 of 5)</vt:lpstr>
      <vt:lpstr>Violent and Property Crime Rates and Trends (4 of 5)</vt:lpstr>
      <vt:lpstr>Violent and Property Crime Rates and Trends (5 of 5)</vt:lpstr>
      <vt:lpstr>Measuring Cybercrime, Terrorism, and White-Collar Crime (1 of 2)</vt:lpstr>
      <vt:lpstr>Measuring Cybercrime, Terrorism, and White-Collar Crime (2 of 2)</vt:lpstr>
      <vt:lpstr>Fear and Risk of Victimization</vt:lpstr>
      <vt:lpstr>Theory in Criminal Justice (1 of 4)</vt:lpstr>
      <vt:lpstr>Theory in Criminal Justice (2 of 4)</vt:lpstr>
      <vt:lpstr>Theory in Criminal Justice (3 of 4)</vt:lpstr>
      <vt:lpstr>Theory in Criminal Justice (4 of 4)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klowry</dc:creator>
  <cp:lastModifiedBy>REJANE ALVES</cp:lastModifiedBy>
  <cp:revision>66</cp:revision>
  <dcterms:created xsi:type="dcterms:W3CDTF">2014-09-22T20:17:34Z</dcterms:created>
  <dcterms:modified xsi:type="dcterms:W3CDTF">2021-05-29T16:00:58Z</dcterms:modified>
</cp:coreProperties>
</file>