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4" r:id="rId1"/>
  </p:sldMasterIdLst>
  <p:notesMasterIdLst>
    <p:notesMasterId r:id="rId24"/>
  </p:notesMasterIdLst>
  <p:handoutMasterIdLst>
    <p:handoutMasterId r:id="rId25"/>
  </p:handoutMasterIdLst>
  <p:sldIdLst>
    <p:sldId id="304" r:id="rId2"/>
    <p:sldId id="309" r:id="rId3"/>
    <p:sldId id="257" r:id="rId4"/>
    <p:sldId id="288" r:id="rId5"/>
    <p:sldId id="291" r:id="rId6"/>
    <p:sldId id="265" r:id="rId7"/>
    <p:sldId id="259" r:id="rId8"/>
    <p:sldId id="261" r:id="rId9"/>
    <p:sldId id="262" r:id="rId10"/>
    <p:sldId id="303" r:id="rId11"/>
    <p:sldId id="266" r:id="rId12"/>
    <p:sldId id="267" r:id="rId13"/>
    <p:sldId id="269" r:id="rId14"/>
    <p:sldId id="277" r:id="rId15"/>
    <p:sldId id="270" r:id="rId16"/>
    <p:sldId id="307" r:id="rId17"/>
    <p:sldId id="292" r:id="rId18"/>
    <p:sldId id="306" r:id="rId19"/>
    <p:sldId id="296" r:id="rId20"/>
    <p:sldId id="285" r:id="rId21"/>
    <p:sldId id="280" r:id="rId22"/>
    <p:sldId id="308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eline Wilson" initials="AW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6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52"/>
    <p:restoredTop sz="94674"/>
  </p:normalViewPr>
  <p:slideViewPr>
    <p:cSldViewPr>
      <p:cViewPr varScale="1">
        <p:scale>
          <a:sx n="81" d="100"/>
          <a:sy n="81" d="100"/>
        </p:scale>
        <p:origin x="139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54DD5-6D3A-9941-83AE-F7C83D628ACD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D1C0FA-15EA-CD45-9BE9-26BDD5A09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845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39CFB-6629-4B2B-945C-8A0CA3C97DF0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A2DEDB-4BF8-4C7F-8277-6C4CDC60E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9115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993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3.4</a:t>
            </a:r>
            <a:r>
              <a:rPr lang="en-US" dirty="0"/>
              <a:t> Explain the differences between the different types of law.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Procedural law: Bill of Rights guides procedural law such as arrests, warrants, search/seizure, and trial</a:t>
            </a:r>
          </a:p>
          <a:p>
            <a:r>
              <a:rPr lang="en-US" dirty="0"/>
              <a:t>Substantive law: defines what constitutes first-degree</a:t>
            </a:r>
            <a:r>
              <a:rPr lang="en-US" baseline="0" dirty="0"/>
              <a:t> homicide as opposed to manslaughter. Designed to put people on notice of what types of conduct can be charged criminally.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774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3.4</a:t>
            </a:r>
            <a:r>
              <a:rPr lang="en-US" dirty="0"/>
              <a:t> Explain the differences between the different types of law.</a:t>
            </a:r>
          </a:p>
          <a:p>
            <a:r>
              <a:rPr lang="en-US" dirty="0"/>
              <a:t>Civil law deals with disputes between individuals or organizations and typically seeks some type of compensation for the harmed party</a:t>
            </a:r>
          </a:p>
          <a:p>
            <a:endParaRPr lang="en-US" dirty="0"/>
          </a:p>
          <a:p>
            <a:pPr lvl="1"/>
            <a:r>
              <a:rPr lang="en-US" dirty="0"/>
              <a:t>Compensatory damages are awarded to replace the loss suffered by the victim</a:t>
            </a:r>
          </a:p>
          <a:p>
            <a:pPr lvl="1"/>
            <a:r>
              <a:rPr lang="en-US" dirty="0"/>
              <a:t>Punitive damages are punishment for the wrongful action</a:t>
            </a:r>
          </a:p>
          <a:p>
            <a:pPr lvl="1"/>
            <a:r>
              <a:rPr lang="en-US" dirty="0"/>
              <a:t>Class action lawsuits are civil cases involving a large number of victims</a:t>
            </a:r>
          </a:p>
          <a:p>
            <a:r>
              <a:rPr lang="en-US" dirty="0"/>
              <a:t>Problems with pursuing civil cases:</a:t>
            </a:r>
          </a:p>
          <a:p>
            <a:pPr lvl="1"/>
            <a:r>
              <a:rPr lang="en-US" dirty="0"/>
              <a:t>High cost of legal representation</a:t>
            </a:r>
          </a:p>
          <a:p>
            <a:pPr lvl="1"/>
            <a:r>
              <a:rPr lang="en-US" dirty="0"/>
              <a:t>Investment of time away from work and family</a:t>
            </a:r>
          </a:p>
          <a:p>
            <a:pPr lvl="1"/>
            <a:r>
              <a:rPr lang="en-US" dirty="0"/>
              <a:t>The idea that class-action lawsuits will result in adequate compensation for losses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6266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3.4</a:t>
            </a:r>
            <a:r>
              <a:rPr lang="en-US" dirty="0"/>
              <a:t> Explain the differences between the different types of law.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140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3.5</a:t>
            </a:r>
            <a:r>
              <a:rPr lang="en-US" b="0" dirty="0"/>
              <a:t> Define the elements of a crime and two main classifications of crime.</a:t>
            </a:r>
          </a:p>
          <a:p>
            <a:endParaRPr lang="en-US" b="0" dirty="0"/>
          </a:p>
          <a:p>
            <a:r>
              <a:rPr lang="en-US" b="1" dirty="0"/>
              <a:t>All</a:t>
            </a:r>
            <a:r>
              <a:rPr lang="en-US" b="1" baseline="0" dirty="0"/>
              <a:t> 3 e</a:t>
            </a:r>
            <a:r>
              <a:rPr lang="en-US" b="1" dirty="0"/>
              <a:t>lements of a crime must be proven by the prosecution beyond a reasonable doubt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548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3.5</a:t>
            </a:r>
            <a:r>
              <a:rPr lang="en-US" b="0" dirty="0"/>
              <a:t> Define the elements of a crime and two main classifications of crime.</a:t>
            </a:r>
          </a:p>
          <a:p>
            <a:endParaRPr lang="en-US" b="0" dirty="0"/>
          </a:p>
          <a:p>
            <a:r>
              <a:rPr lang="en-US" b="1" dirty="0"/>
              <a:t>All</a:t>
            </a:r>
            <a:r>
              <a:rPr lang="en-US" b="1" baseline="0" dirty="0"/>
              <a:t> 3 e</a:t>
            </a:r>
            <a:r>
              <a:rPr lang="en-US" b="1" dirty="0"/>
              <a:t>lements of a crime must be proven by the prosecution beyond a reasonable doubt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580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3.6 </a:t>
            </a:r>
            <a:r>
              <a:rPr lang="en-US" b="0" dirty="0"/>
              <a:t>Review the types of criminal defenses available to defendants.</a:t>
            </a:r>
            <a:endParaRPr lang="en-US" b="1" dirty="0"/>
          </a:p>
          <a:p>
            <a:r>
              <a:rPr lang="en-US" dirty="0"/>
              <a:t>Legal Defenses: </a:t>
            </a:r>
          </a:p>
          <a:p>
            <a:r>
              <a:rPr lang="en-US" dirty="0"/>
              <a:t>In a criminal trial a defendant may present an excuse or justification for committing a crime</a:t>
            </a:r>
          </a:p>
          <a:p>
            <a:r>
              <a:rPr lang="en-US" dirty="0"/>
              <a:t>Excuse provides mitigating factors that explain why a person engaged in criminal activity and relates to the status or capacity of the accused</a:t>
            </a:r>
          </a:p>
          <a:p>
            <a:r>
              <a:rPr lang="en-US" dirty="0"/>
              <a:t>Justification refers to the quality of the act</a:t>
            </a:r>
          </a:p>
          <a:p>
            <a:endParaRPr lang="en-US" dirty="0"/>
          </a:p>
          <a:p>
            <a:r>
              <a:rPr lang="en-US" dirty="0"/>
              <a:t>Infancy is a defense for children who unable to grasp the consequences of their actions, usually under the age of seven</a:t>
            </a:r>
          </a:p>
          <a:p>
            <a:r>
              <a:rPr lang="en-US" dirty="0"/>
              <a:t>Children are incapable of forming </a:t>
            </a:r>
            <a:r>
              <a:rPr lang="en-US" dirty="0" err="1"/>
              <a:t>mens</a:t>
            </a:r>
            <a:r>
              <a:rPr lang="en-US" dirty="0"/>
              <a:t> </a:t>
            </a:r>
            <a:r>
              <a:rPr lang="en-US" dirty="0" err="1"/>
              <a:t>rea</a:t>
            </a:r>
            <a:endParaRPr lang="en-US" dirty="0"/>
          </a:p>
          <a:p>
            <a:r>
              <a:rPr lang="en-US" dirty="0"/>
              <a:t>Age limits vary by jurisdiction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348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3.6 </a:t>
            </a:r>
            <a:r>
              <a:rPr lang="en-US" b="0" dirty="0"/>
              <a:t>Review the types of criminal defenses available to defendants.</a:t>
            </a:r>
            <a:endParaRPr lang="en-US" b="1" dirty="0"/>
          </a:p>
          <a:p>
            <a:r>
              <a:rPr lang="en-US" dirty="0"/>
              <a:t>Legal Defenses: </a:t>
            </a:r>
          </a:p>
          <a:p>
            <a:r>
              <a:rPr lang="en-US" dirty="0"/>
              <a:t>In a criminal trial a defendant may present an excuse or justification for committing a crime</a:t>
            </a:r>
          </a:p>
          <a:p>
            <a:r>
              <a:rPr lang="en-US" dirty="0"/>
              <a:t>Excuse provides mitigating factors that explain why a person engaged in criminal activity and relates to the status or capacity of the accused</a:t>
            </a:r>
          </a:p>
          <a:p>
            <a:r>
              <a:rPr lang="en-US" dirty="0"/>
              <a:t>Justification refers to the quality of the act</a:t>
            </a:r>
          </a:p>
          <a:p>
            <a:endParaRPr lang="en-US" dirty="0"/>
          </a:p>
          <a:p>
            <a:r>
              <a:rPr lang="en-US" dirty="0"/>
              <a:t>Infancy is a defense for children who unable to grasp the consequences of their actions, usually under the age of seven</a:t>
            </a:r>
          </a:p>
          <a:p>
            <a:r>
              <a:rPr lang="en-US" dirty="0"/>
              <a:t>Children are incapable of forming </a:t>
            </a:r>
            <a:r>
              <a:rPr lang="en-US" dirty="0" err="1"/>
              <a:t>mens</a:t>
            </a:r>
            <a:r>
              <a:rPr lang="en-US" dirty="0"/>
              <a:t> </a:t>
            </a:r>
            <a:r>
              <a:rPr lang="en-US" dirty="0" err="1"/>
              <a:t>rea</a:t>
            </a:r>
            <a:endParaRPr lang="en-US" dirty="0"/>
          </a:p>
          <a:p>
            <a:r>
              <a:rPr lang="en-US" dirty="0"/>
              <a:t>Age limits vary by jurisdiction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393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3.6 </a:t>
            </a:r>
            <a:r>
              <a:rPr lang="en-US" b="0" dirty="0"/>
              <a:t>Review the types of criminal defenses available to defendants.</a:t>
            </a:r>
            <a:endParaRPr lang="en-US" b="1" dirty="0"/>
          </a:p>
          <a:p>
            <a:r>
              <a:rPr lang="en-US" dirty="0" err="1"/>
              <a:t>M’Naghten</a:t>
            </a:r>
            <a:r>
              <a:rPr lang="en-US" dirty="0"/>
              <a:t> standard</a:t>
            </a:r>
          </a:p>
          <a:p>
            <a:pPr lvl="1"/>
            <a:r>
              <a:rPr lang="en-US" dirty="0"/>
              <a:t>The right-wrong test requires the jury to consider: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Did the defendant understand what he was doing when he committed the crime?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Did the defendant know that his actions were wrong?</a:t>
            </a:r>
          </a:p>
          <a:p>
            <a:r>
              <a:rPr lang="en-US" dirty="0" err="1"/>
              <a:t>Brawner</a:t>
            </a:r>
            <a:r>
              <a:rPr lang="en-US" dirty="0"/>
              <a:t> rule</a:t>
            </a:r>
          </a:p>
          <a:p>
            <a:pPr lvl="1"/>
            <a:r>
              <a:rPr lang="en-US" i="1" dirty="0"/>
              <a:t>It reduced knowing right from wrong to the capacity to appreciate the difference between the two. </a:t>
            </a:r>
          </a:p>
          <a:p>
            <a:pPr lvl="2"/>
            <a:r>
              <a:rPr lang="en-US" dirty="0"/>
              <a:t>Defendant must possess an understanding of his conduct and be able to control his actions.</a:t>
            </a:r>
          </a:p>
          <a:p>
            <a:pPr lvl="2"/>
            <a:r>
              <a:rPr lang="en-US" dirty="0"/>
              <a:t>Also known as the American Law Institute (ALI) test</a:t>
            </a:r>
          </a:p>
          <a:p>
            <a:r>
              <a:rPr lang="en-US" dirty="0"/>
              <a:t>Durham test</a:t>
            </a:r>
          </a:p>
          <a:p>
            <a:pPr lvl="1"/>
            <a:r>
              <a:rPr lang="en-US" i="1" dirty="0"/>
              <a:t>A person cannot be held criminally responsible if the unlawful act was a product of mental disease or defect.</a:t>
            </a:r>
          </a:p>
          <a:p>
            <a:r>
              <a:rPr lang="en-US" dirty="0"/>
              <a:t>Irresistible impulse test</a:t>
            </a:r>
          </a:p>
          <a:p>
            <a:pPr lvl="1"/>
            <a:r>
              <a:rPr lang="en-US" dirty="0"/>
              <a:t> </a:t>
            </a:r>
            <a:r>
              <a:rPr lang="en-US" i="1" dirty="0"/>
              <a:t>A person is not criminally responsible if mental disease prevents the person   from controlling his or her behavior.</a:t>
            </a:r>
          </a:p>
          <a:p>
            <a:r>
              <a:rPr lang="en-US" dirty="0"/>
              <a:t>Battered Woman Syndrome (BWS)</a:t>
            </a:r>
          </a:p>
          <a:p>
            <a:pPr lvl="1"/>
            <a:r>
              <a:rPr lang="en-US" i="1" dirty="0"/>
              <a:t>An excuse that mitigates the actions of women who kill their abusers in cases of domestic violence.</a:t>
            </a:r>
          </a:p>
          <a:p>
            <a:pPr lvl="2"/>
            <a:r>
              <a:rPr lang="en-US" dirty="0"/>
              <a:t>Introduced in the 1970s.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25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3.7</a:t>
            </a:r>
            <a:r>
              <a:rPr lang="en-US" b="0" dirty="0"/>
              <a:t> Discuss how legal standards and practices have evolved in recent history.</a:t>
            </a:r>
          </a:p>
          <a:p>
            <a:r>
              <a:rPr lang="en-US" dirty="0"/>
              <a:t>Technology</a:t>
            </a:r>
          </a:p>
          <a:p>
            <a:pPr lvl="1"/>
            <a:r>
              <a:rPr lang="en-US" i="1" dirty="0"/>
              <a:t>Laws change and evolve sometimes at a slow pace compared to societal expectations and technological advances</a:t>
            </a:r>
          </a:p>
          <a:p>
            <a:pPr lvl="1"/>
            <a:r>
              <a:rPr lang="en-US" dirty="0"/>
              <a:t>Often laws concerning technology crimes are unclear or ill defined</a:t>
            </a:r>
          </a:p>
          <a:p>
            <a:r>
              <a:rPr lang="en-US" b="0" dirty="0"/>
              <a:t>Ex post facto laws</a:t>
            </a:r>
          </a:p>
          <a:p>
            <a:r>
              <a:rPr lang="en-US" b="0" dirty="0"/>
              <a:t>Laws change the legal consequences of behaviors occurring prior to the enactment of the law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146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3.8</a:t>
            </a:r>
            <a:r>
              <a:rPr lang="en-US" b="0" dirty="0"/>
              <a:t> Distinguish the importance of victim rights and their role in the criminal justice system.</a:t>
            </a:r>
            <a:endParaRPr lang="en-US" b="1" dirty="0"/>
          </a:p>
          <a:p>
            <a:r>
              <a:rPr lang="en-US" dirty="0"/>
              <a:t>More recent legal trends have moved toward including victims’ rights</a:t>
            </a:r>
          </a:p>
          <a:p>
            <a:r>
              <a:rPr lang="en-US" dirty="0"/>
              <a:t>Most states have created statutes defining basic rights and protections for crime victims</a:t>
            </a:r>
          </a:p>
          <a:p>
            <a:r>
              <a:rPr lang="en-US" dirty="0"/>
              <a:t>In 2013, House of Representative’s Committee on the Judiciary held a hearing on proposed Victims’ Rights Amendment (VRA)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44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3.1</a:t>
            </a:r>
            <a:r>
              <a:rPr lang="en-US" sz="1200" b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Summarize the historical development of the law and explain the reforms introduced by the Classical School.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115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3.8</a:t>
            </a:r>
            <a:r>
              <a:rPr lang="en-US" b="0" dirty="0"/>
              <a:t> Distinguish the importance of victim rights and their role in the criminal justice system.</a:t>
            </a:r>
            <a:endParaRPr lang="en-US" b="1" dirty="0"/>
          </a:p>
          <a:p>
            <a:r>
              <a:rPr lang="en-US" dirty="0"/>
              <a:t>More recent legal trends have moved toward including victims’ rights</a:t>
            </a:r>
          </a:p>
          <a:p>
            <a:r>
              <a:rPr lang="en-US" dirty="0"/>
              <a:t>Most states have created statutes defining basic rights and protections for crime victims</a:t>
            </a:r>
          </a:p>
          <a:p>
            <a:r>
              <a:rPr lang="en-US" dirty="0"/>
              <a:t>In 2013, House of Representative’s Committee on the Judiciary held a hearing on proposed Victims’ Rights Amendment (VRA)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494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3.1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 Summarize the historical development of the law and explain the reforms introduced by the Classical School.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0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3.1</a:t>
            </a:r>
            <a:r>
              <a:rPr lang="en-US" sz="1200" b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Summarize the historical development of the law and explain the reforms introduced by the Classical School.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021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3.1</a:t>
            </a:r>
            <a:r>
              <a:rPr lang="en-US" sz="1200" b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Summarize the historical development of the law and explain the reforms introduced by the Classical School.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47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3.1</a:t>
            </a:r>
            <a:r>
              <a:rPr lang="en-US" sz="1200" b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Summarize the historical development of the law and explain the reforms introduced by the Classical School.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0907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3.2</a:t>
            </a:r>
            <a:r>
              <a:rPr lang="en-US" dirty="0"/>
              <a:t> Identify the basic principles and goals associated with the rule of law.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5643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3.2</a:t>
            </a:r>
            <a:r>
              <a:rPr lang="en-US" dirty="0"/>
              <a:t> Identify the basic principles and goals associated with the rule of law.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1671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3.3</a:t>
            </a:r>
            <a:r>
              <a:rPr lang="en-US" dirty="0"/>
              <a:t> Compare the two main sources of criminal law: common law and constitutional law.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2DEDB-4BF8-4C7F-8277-6C4CDC60EF6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647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_design backgrou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4176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_no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84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88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312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178120"/>
            <a:ext cx="3886200" cy="41632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178119"/>
            <a:ext cx="3886200" cy="41632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154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6581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10240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937339"/>
            <a:ext cx="3868340" cy="34064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2102398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37327"/>
            <a:ext cx="3887391" cy="34064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903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90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387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76581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178121"/>
            <a:ext cx="7886700" cy="41529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6B332-AB5D-4C1E-A403-37E314B33F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023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5938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4863" indent="-288925" algn="l" defTabSz="914400" rtl="0" eaLnBrk="1" latinLnBrk="0" hangingPunct="1">
        <a:lnSpc>
          <a:spcPct val="100000"/>
        </a:lnSpc>
        <a:spcBef>
          <a:spcPts val="500"/>
        </a:spcBef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84263" indent="-2794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1629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1EB277E-93E9-B046-A1A9-DA9AA52AF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and Purpose of Law (2 of 2)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7E0998-D3EA-CA4A-BB14-0604971D4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Goals of the law: </a:t>
            </a:r>
          </a:p>
          <a:p>
            <a:pPr lvl="1"/>
            <a:r>
              <a:rPr lang="en-US" i="1" dirty="0"/>
              <a:t>Deterrence</a:t>
            </a:r>
            <a:r>
              <a:rPr lang="en-US" dirty="0"/>
              <a:t>: law is created to deter people from committing crimes using the threat of punishment</a:t>
            </a:r>
          </a:p>
          <a:p>
            <a:pPr lvl="1"/>
            <a:r>
              <a:rPr lang="en-US" i="1" dirty="0"/>
              <a:t>Retribution</a:t>
            </a:r>
            <a:r>
              <a:rPr lang="en-US" dirty="0"/>
              <a:t>: offenders deserve to be punished for criminal behavior</a:t>
            </a:r>
          </a:p>
          <a:p>
            <a:pPr lvl="1"/>
            <a:r>
              <a:rPr lang="en-US" i="1" dirty="0"/>
              <a:t>Restitution</a:t>
            </a:r>
            <a:r>
              <a:rPr lang="en-US" dirty="0"/>
              <a:t>: repayment as part of a punishment for injury or loss</a:t>
            </a:r>
          </a:p>
          <a:p>
            <a:pPr lvl="1"/>
            <a:r>
              <a:rPr lang="en-US" i="1" dirty="0"/>
              <a:t>Rehabilitation</a:t>
            </a:r>
            <a:r>
              <a:rPr lang="en-US" dirty="0"/>
              <a:t>: means of providing education and treatment for offenders</a:t>
            </a:r>
          </a:p>
          <a:p>
            <a:pPr lvl="1"/>
            <a:r>
              <a:rPr lang="en-US" i="1" dirty="0"/>
              <a:t>Incapacitation</a:t>
            </a:r>
            <a:r>
              <a:rPr lang="en-US" dirty="0"/>
              <a:t>: isolates the offender from the public to protect the public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607EFB0-3198-40D0-80DE-619465EC3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ABD2B54-F826-4E23-8085-A1232AAAD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31892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Criminal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Common law</a:t>
            </a:r>
            <a:r>
              <a:rPr lang="en-US" dirty="0"/>
              <a:t>: developed by case law from court decisions and opinions that are applied to subsequent similar cases</a:t>
            </a:r>
          </a:p>
          <a:p>
            <a:r>
              <a:rPr lang="en-US" i="1" dirty="0"/>
              <a:t>Constitutional law</a:t>
            </a:r>
            <a:r>
              <a:rPr lang="en-US" dirty="0"/>
              <a:t>: the basis of all laws in the U.S. It establishes the fundamental rules and relationships between judiciary, legislative, and executive branches at state and federal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39A3365-429A-48D8-938F-62B1EE885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DB6FA27-D22D-44A9-8534-9336DD9BF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26951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Law (1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Criminal law</a:t>
            </a:r>
          </a:p>
          <a:p>
            <a:pPr lvl="1"/>
            <a:r>
              <a:rPr lang="en-US" i="1" dirty="0"/>
              <a:t>Procedural law</a:t>
            </a:r>
            <a:r>
              <a:rPr lang="en-US" dirty="0"/>
              <a:t>: determines how people are treated in the system</a:t>
            </a:r>
          </a:p>
          <a:p>
            <a:pPr lvl="1"/>
            <a:r>
              <a:rPr lang="en-US" i="1" dirty="0"/>
              <a:t>Substantive law</a:t>
            </a:r>
            <a:r>
              <a:rPr lang="en-US" dirty="0"/>
              <a:t>: designates what conduct is considered criminal</a:t>
            </a:r>
          </a:p>
          <a:p>
            <a:pPr lvl="1"/>
            <a:r>
              <a:rPr lang="en-US" i="1" dirty="0"/>
              <a:t>Statutory law</a:t>
            </a:r>
            <a:r>
              <a:rPr lang="en-US" dirty="0"/>
              <a:t>: written and enacted by legislature</a:t>
            </a:r>
          </a:p>
          <a:p>
            <a:pPr lvl="1"/>
            <a:r>
              <a:rPr lang="en-US" i="1" dirty="0"/>
              <a:t>Case law</a:t>
            </a:r>
            <a:r>
              <a:rPr lang="en-US" dirty="0"/>
              <a:t>: based on previous court decisions, also known as precedent</a:t>
            </a:r>
          </a:p>
          <a:p>
            <a:pPr lvl="1"/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DBA3E9E-D21D-4175-B987-D114ED195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7AA7BCE-FAF8-4286-A8E1-6BAFA7EF9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3203068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Law (2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Civil law</a:t>
            </a:r>
          </a:p>
          <a:p>
            <a:pPr lvl="1"/>
            <a:r>
              <a:rPr lang="en-US" dirty="0"/>
              <a:t>Concerned with formal laws imposed by the state rather than moral laws</a:t>
            </a:r>
          </a:p>
          <a:p>
            <a:pPr lvl="1"/>
            <a:r>
              <a:rPr lang="en-US" dirty="0"/>
              <a:t>Addresses torts, estates, contracts, and property</a:t>
            </a:r>
          </a:p>
          <a:p>
            <a:pPr lvl="1"/>
            <a:r>
              <a:rPr lang="en-US" dirty="0"/>
              <a:t>Burden of proof is preponderance of the evidence</a:t>
            </a:r>
          </a:p>
          <a:p>
            <a:pPr lvl="1"/>
            <a:r>
              <a:rPr lang="en-US" i="1" dirty="0"/>
              <a:t>Compensatory damages</a:t>
            </a:r>
          </a:p>
          <a:p>
            <a:pPr lvl="1"/>
            <a:r>
              <a:rPr lang="en-US" i="1" dirty="0"/>
              <a:t>Punitive damages</a:t>
            </a:r>
          </a:p>
          <a:p>
            <a:pPr lvl="1"/>
            <a:r>
              <a:rPr lang="en-US" i="1" dirty="0"/>
              <a:t>Class action lawsuits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343DCCE-5258-446E-B726-5BAC703CE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181864E-AA61-4B87-B39C-807B1E463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989206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Law (3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Administrative law</a:t>
            </a:r>
          </a:p>
          <a:p>
            <a:pPr lvl="1"/>
            <a:r>
              <a:rPr lang="en-US" i="1" dirty="0"/>
              <a:t>Derives from a legislative body’s delegation of authority to commissions or boards to regulate activities controlled by written statutes</a:t>
            </a:r>
          </a:p>
          <a:p>
            <a:pPr lvl="2"/>
            <a:r>
              <a:rPr lang="en-US" dirty="0"/>
              <a:t>E.g., Workers Compensation Act</a:t>
            </a:r>
          </a:p>
          <a:p>
            <a:pPr lvl="2"/>
            <a:r>
              <a:rPr lang="en-US" dirty="0"/>
              <a:t>Federal organizations like the Food and Drug Administration are given authority to develop rules and regulations to ensure compliance with the law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8E7D6E2-0127-4882-90A5-CF4705104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B191746-FA12-4CA5-AF8F-3815EE573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837235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Definitions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Elements of a crime</a:t>
            </a:r>
          </a:p>
          <a:p>
            <a:pPr lvl="1"/>
            <a:r>
              <a:rPr lang="en-US" i="1" dirty="0"/>
              <a:t>Actus </a:t>
            </a:r>
            <a:r>
              <a:rPr lang="en-US" i="1" dirty="0" err="1"/>
              <a:t>reus</a:t>
            </a:r>
            <a:r>
              <a:rPr lang="en-US" dirty="0"/>
              <a:t> (the act)</a:t>
            </a:r>
          </a:p>
          <a:p>
            <a:pPr lvl="1"/>
            <a:r>
              <a:rPr lang="en-US" i="1" dirty="0" err="1"/>
              <a:t>Mens</a:t>
            </a:r>
            <a:r>
              <a:rPr lang="en-US" i="1" dirty="0"/>
              <a:t> rea</a:t>
            </a:r>
            <a:r>
              <a:rPr lang="en-US" dirty="0"/>
              <a:t> (the intent)</a:t>
            </a:r>
          </a:p>
          <a:p>
            <a:pPr lvl="1"/>
            <a:r>
              <a:rPr lang="en-US" dirty="0"/>
              <a:t>Causation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ACC4E26-4B9C-4DC5-8139-358B36389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F7F1544-56DF-49D3-BA35-9673954EB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412483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Definitions 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Classifying crimes</a:t>
            </a:r>
          </a:p>
          <a:p>
            <a:pPr lvl="1"/>
            <a:r>
              <a:rPr lang="en-US" i="1" dirty="0"/>
              <a:t>Misdemeanor</a:t>
            </a:r>
            <a:r>
              <a:rPr lang="en-US" dirty="0"/>
              <a:t>: less serious crimes punishable by fine, forfeiture, or short confinement</a:t>
            </a:r>
          </a:p>
          <a:p>
            <a:pPr lvl="1"/>
            <a:r>
              <a:rPr lang="en-US" i="1" dirty="0"/>
              <a:t>Wobblers</a:t>
            </a:r>
            <a:r>
              <a:rPr lang="en-US" dirty="0"/>
              <a:t>: felony crimes that may be reduced to a misdemeanor</a:t>
            </a:r>
          </a:p>
          <a:p>
            <a:pPr lvl="1"/>
            <a:r>
              <a:rPr lang="en-US" i="1" dirty="0"/>
              <a:t>Felony</a:t>
            </a:r>
            <a:r>
              <a:rPr lang="en-US" dirty="0"/>
              <a:t>: more serious and generally results in more severe punishment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072CCD-D72A-40D9-86C8-3AE484AE8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ED494E6-9AB0-4EA6-A7A8-2BA6E2834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35971002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ED5CAFA-D651-8048-9D35-742D0A510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Criminal Defenses (1 of 3)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0D350C-CBCE-BB44-B3A6-A866A75A2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Automatism</a:t>
            </a:r>
          </a:p>
          <a:p>
            <a:r>
              <a:rPr lang="en-US" dirty="0"/>
              <a:t>Consent</a:t>
            </a:r>
          </a:p>
          <a:p>
            <a:r>
              <a:rPr lang="en-US" dirty="0"/>
              <a:t>Double jeopardy</a:t>
            </a:r>
          </a:p>
          <a:p>
            <a:r>
              <a:rPr lang="en-US" dirty="0"/>
              <a:t>Duress</a:t>
            </a:r>
          </a:p>
          <a:p>
            <a:r>
              <a:rPr lang="en-US" dirty="0"/>
              <a:t>Alibi</a:t>
            </a:r>
          </a:p>
          <a:p>
            <a:r>
              <a:rPr lang="en-US" dirty="0"/>
              <a:t>Entrapment</a:t>
            </a:r>
          </a:p>
          <a:p>
            <a:r>
              <a:rPr lang="en-US" dirty="0"/>
              <a:t>Infancy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E96047A-0A98-4772-8F2A-DF79541EB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345BE41-43C7-48FA-B295-1E61A38FA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7192854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ED5CAFA-D651-8048-9D35-742D0A510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Criminal Defenses (2 of 3)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0D350C-CBCE-BB44-B3A6-A866A75A2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Insanity</a:t>
            </a:r>
          </a:p>
          <a:p>
            <a:r>
              <a:rPr lang="en-US" dirty="0"/>
              <a:t>Intoxication</a:t>
            </a:r>
          </a:p>
          <a:p>
            <a:r>
              <a:rPr lang="en-US" dirty="0"/>
              <a:t>Mistake of fact</a:t>
            </a:r>
          </a:p>
          <a:p>
            <a:r>
              <a:rPr lang="en-US" dirty="0"/>
              <a:t>Necessity</a:t>
            </a:r>
          </a:p>
          <a:p>
            <a:r>
              <a:rPr lang="en-US" dirty="0"/>
              <a:t>Restraint</a:t>
            </a:r>
          </a:p>
          <a:p>
            <a:r>
              <a:rPr lang="en-US" dirty="0"/>
              <a:t>Self-defense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2D28FE-0EBB-43CE-9674-053FE9CAE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E619F5-D6DD-43F2-80F2-E7637780A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858983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B4EC162-EC6E-684B-8E03-9FFFEE840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Criminal Defenses (3 of 3)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83C5-772A-4349-ACF3-B550DC860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Insanity defense standards:</a:t>
            </a:r>
          </a:p>
          <a:p>
            <a:pPr lvl="1"/>
            <a:r>
              <a:rPr lang="en-US" dirty="0"/>
              <a:t>M’Naghten standard</a:t>
            </a:r>
          </a:p>
          <a:p>
            <a:pPr lvl="1"/>
            <a:r>
              <a:rPr lang="en-US" dirty="0"/>
              <a:t>Durham test</a:t>
            </a:r>
          </a:p>
          <a:p>
            <a:pPr lvl="1"/>
            <a:r>
              <a:rPr lang="en-US" dirty="0"/>
              <a:t>Brawner rule</a:t>
            </a:r>
          </a:p>
          <a:p>
            <a:pPr lvl="1"/>
            <a:r>
              <a:rPr lang="en-US" dirty="0"/>
              <a:t>Irresistible impulse test</a:t>
            </a:r>
          </a:p>
          <a:p>
            <a:pPr lvl="1"/>
            <a:r>
              <a:rPr lang="en-US" dirty="0"/>
              <a:t>Battered woman syndrome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DE2C104-10B8-40A3-8425-FC76B1A15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E846741-F204-4FB3-9BAD-0E2540611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951328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55F4D-6F93-4948-A459-3E349CD74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03437"/>
            <a:ext cx="7886700" cy="1325563"/>
          </a:xfrm>
        </p:spPr>
        <p:txBody>
          <a:bodyPr/>
          <a:lstStyle/>
          <a:p>
            <a:r>
              <a:rPr lang="en-US" b="1" dirty="0">
                <a:solidFill>
                  <a:prstClr val="black"/>
                </a:solidFill>
                <a:ea typeface="+mn-ea"/>
                <a:cs typeface="+mn-cs"/>
              </a:rPr>
              <a:t>Chapter 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4FC93-20C9-F24E-B84F-C3EB43201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397321"/>
            <a:ext cx="7886700" cy="1936679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>
                <a:solidFill>
                  <a:prstClr val="black"/>
                </a:solidFill>
              </a:rPr>
              <a:t>Criminal Justice and the Law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5EC9F6-B0A0-454D-A493-6E4021A75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B6391F-4A3F-354F-BE69-289317861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Rennison, </a:t>
            </a:r>
            <a:r>
              <a:rPr lang="en-US" i="1"/>
              <a:t>Introduction to Criminal Justice, 3e</a:t>
            </a:r>
          </a:p>
          <a:p>
            <a:r>
              <a:rPr lang="en-US"/>
              <a:t>SAGE Publishing,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8753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Evolving Standards and Practices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Technology</a:t>
            </a:r>
          </a:p>
          <a:p>
            <a:r>
              <a:rPr lang="en-US" dirty="0"/>
              <a:t>Ex post facto laws</a:t>
            </a:r>
          </a:p>
          <a:p>
            <a:r>
              <a:rPr lang="en-US" dirty="0"/>
              <a:t>White-collar crimes</a:t>
            </a:r>
          </a:p>
          <a:p>
            <a:r>
              <a:rPr lang="en-US" dirty="0"/>
              <a:t>Outdated laws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D03E677-2CE7-44F6-AD48-73CF32D47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21C944C-3F3B-4198-9E51-5EDC87D95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3126979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Rights of Victims (1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Victims’ Rights Amendment (VRA)</a:t>
            </a:r>
          </a:p>
          <a:p>
            <a:pPr lvl="1"/>
            <a:r>
              <a:rPr lang="en-US" dirty="0"/>
              <a:t>Right to fairness, respect, and dignity</a:t>
            </a:r>
          </a:p>
          <a:p>
            <a:pPr lvl="1"/>
            <a:r>
              <a:rPr lang="en-US" dirty="0"/>
              <a:t>Right to reasonable notice of and the right not to be excluded from public proceedings related to the offense</a:t>
            </a:r>
          </a:p>
          <a:p>
            <a:pPr lvl="1"/>
            <a:r>
              <a:rPr lang="en-US" dirty="0"/>
              <a:t>Right to be heard at any release, plea, and sentencing court session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E48F753-D738-4EFE-A846-A3C42D68F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B30AC49-3360-4C5E-B0FA-FCE0957D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275982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Rights of Victims (2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Right to notification of release or escape of the accused</a:t>
            </a:r>
          </a:p>
          <a:p>
            <a:pPr lvl="1"/>
            <a:r>
              <a:rPr lang="en-US" dirty="0"/>
              <a:t>Right to due consideration of the crime victim’s safety and privacy</a:t>
            </a:r>
          </a:p>
          <a:p>
            <a:pPr lvl="1"/>
            <a:r>
              <a:rPr lang="en-US" dirty="0"/>
              <a:t>Right to restitution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C96A0D-9717-4CE8-8248-7D29B8197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24626DA-453F-46ED-A1ED-8D9BE0976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544263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Summarize the historical development of the law</a:t>
            </a:r>
          </a:p>
          <a:p>
            <a:r>
              <a:rPr lang="en-US" dirty="0"/>
              <a:t>Identify the principles associated with the rule of law</a:t>
            </a:r>
          </a:p>
          <a:p>
            <a:r>
              <a:rPr lang="en-US" dirty="0"/>
              <a:t>Compare the two main sources of criminal law</a:t>
            </a:r>
          </a:p>
          <a:p>
            <a:r>
              <a:rPr lang="en-US" dirty="0"/>
              <a:t>Explain the differences between types of law</a:t>
            </a:r>
          </a:p>
          <a:p>
            <a:r>
              <a:rPr lang="en-US" dirty="0"/>
              <a:t>Define the elements and classifications of crime</a:t>
            </a:r>
          </a:p>
          <a:p>
            <a:r>
              <a:rPr lang="en-US" dirty="0"/>
              <a:t>Review criminal defenses available to defendants</a:t>
            </a:r>
          </a:p>
          <a:p>
            <a:r>
              <a:rPr lang="en-US" dirty="0"/>
              <a:t>Discuss how legal standards and practices have evolved</a:t>
            </a:r>
          </a:p>
          <a:p>
            <a:r>
              <a:rPr lang="en-US" dirty="0"/>
              <a:t>Distinguish the importance of victim rights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E9E1E6E-F548-4E7B-9537-BDF74A7CD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DDF7BEB-95C1-4BD1-90D3-9028DA962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Development of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“Equal justice under the law”</a:t>
            </a:r>
          </a:p>
          <a:p>
            <a:pPr lvl="1"/>
            <a:r>
              <a:rPr lang="en-US" dirty="0"/>
              <a:t>Phrase inscribed on the front of the U.S. Supreme Court in Washington, D.C. </a:t>
            </a:r>
          </a:p>
          <a:p>
            <a:r>
              <a:rPr lang="en-US" dirty="0"/>
              <a:t>Laws change according to:</a:t>
            </a:r>
          </a:p>
          <a:p>
            <a:pPr lvl="1"/>
            <a:r>
              <a:rPr lang="en-US" dirty="0"/>
              <a:t> Societal norms</a:t>
            </a:r>
          </a:p>
          <a:p>
            <a:pPr lvl="1"/>
            <a:r>
              <a:rPr lang="en-US" dirty="0"/>
              <a:t> Cultural shifts</a:t>
            </a:r>
          </a:p>
          <a:p>
            <a:pPr lvl="1"/>
            <a:r>
              <a:rPr lang="en-US" dirty="0"/>
              <a:t> Technology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CE9E2D3-1EDA-406B-9C4F-10AE81F24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E454B26-DAD4-4030-9096-0AA251C99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445127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6AF2FAC-94F1-664C-BC40-E3ADC3ACF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Law (1 of 4)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705753-30CE-AA48-A34D-A1EF0AFB33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New Age of Reason: age of enlightenment </a:t>
            </a:r>
          </a:p>
          <a:p>
            <a:pPr lvl="1"/>
            <a:r>
              <a:rPr lang="en-US" dirty="0"/>
              <a:t>Codes of conduct have been around for centuries:</a:t>
            </a:r>
          </a:p>
          <a:p>
            <a:pPr lvl="2"/>
            <a:r>
              <a:rPr lang="en-US" dirty="0"/>
              <a:t>Code of Hammurabi</a:t>
            </a:r>
          </a:p>
          <a:p>
            <a:pPr lvl="2"/>
            <a:r>
              <a:rPr lang="en-US" dirty="0"/>
              <a:t>Mosaic Code of Israelites</a:t>
            </a:r>
          </a:p>
          <a:p>
            <a:pPr lvl="2"/>
            <a:r>
              <a:rPr lang="en-US" dirty="0"/>
              <a:t>Roman Twelve Tables</a:t>
            </a:r>
          </a:p>
          <a:p>
            <a:pPr lvl="1"/>
            <a:r>
              <a:rPr lang="en-US" dirty="0"/>
              <a:t>Barbaric punishments abolished by the New Age of Reason</a:t>
            </a:r>
          </a:p>
          <a:p>
            <a:pPr lvl="2"/>
            <a:r>
              <a:rPr lang="en-US" i="1" dirty="0"/>
              <a:t>Trial by ordeal</a:t>
            </a:r>
          </a:p>
          <a:p>
            <a:pPr lvl="2"/>
            <a:r>
              <a:rPr lang="en-US" i="1" dirty="0"/>
              <a:t>Classical school</a:t>
            </a:r>
            <a:r>
              <a:rPr lang="en-US" dirty="0"/>
              <a:t>: critiqued the existing approach to law and punishment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AA0FCF2-7B78-459E-9CEE-5CBE5B012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0A13F98-6408-4E5B-83BF-F6D509971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828948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Law (2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Cesare</a:t>
            </a:r>
            <a:r>
              <a:rPr lang="en-US" dirty="0"/>
              <a:t> </a:t>
            </a:r>
            <a:r>
              <a:rPr lang="en-US" dirty="0" err="1"/>
              <a:t>Beccaria</a:t>
            </a:r>
            <a:endParaRPr lang="en-US" dirty="0"/>
          </a:p>
          <a:p>
            <a:pPr lvl="1"/>
            <a:r>
              <a:rPr lang="en-US" dirty="0"/>
              <a:t>The Classical school</a:t>
            </a:r>
          </a:p>
          <a:p>
            <a:pPr lvl="1"/>
            <a:r>
              <a:rPr lang="en-US" dirty="0"/>
              <a:t>Wrote on crime and punishment</a:t>
            </a:r>
          </a:p>
          <a:p>
            <a:pPr lvl="1"/>
            <a:r>
              <a:rPr lang="en-US" dirty="0"/>
              <a:t>Emphasized rationalism, intellectualism, and humanitarianism</a:t>
            </a:r>
          </a:p>
          <a:p>
            <a:pPr lvl="1"/>
            <a:r>
              <a:rPr lang="en-US" dirty="0"/>
              <a:t>Believed free will, logic, and rationality were central in decisions to commit crime</a:t>
            </a:r>
          </a:p>
          <a:p>
            <a:pPr lvl="1"/>
            <a:r>
              <a:rPr lang="en-US" dirty="0"/>
              <a:t>Promoted the idea of deterrence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5FBC0AA-C6B7-4135-82D0-D3324570D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5453D9D-02B2-4F5C-B8DD-28D376F08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3282575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Law (3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Deterrence</a:t>
            </a:r>
          </a:p>
          <a:p>
            <a:pPr lvl="1"/>
            <a:r>
              <a:rPr lang="en-US" i="1" dirty="0"/>
              <a:t>Specific deterrence</a:t>
            </a:r>
            <a:r>
              <a:rPr lang="en-US" dirty="0"/>
              <a:t>: directed toward the individual offender to stop bad behavior. It may be accomplished through restitution or incapacitation</a:t>
            </a:r>
          </a:p>
          <a:p>
            <a:pPr lvl="1"/>
            <a:r>
              <a:rPr lang="en-US" i="1" dirty="0"/>
              <a:t>General deterrence</a:t>
            </a:r>
            <a:r>
              <a:rPr lang="en-US" dirty="0"/>
              <a:t>: perceived negative consequences of being caught and thus, the threat of punishment will inhibit criminal behavior in all members of society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4EFCDBE-204F-46FF-93B2-FDAD038B3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099FDAE-A85D-45A6-803E-78B95F3D4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926086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Law (4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Jeremy Bentham</a:t>
            </a:r>
          </a:p>
          <a:p>
            <a:pPr lvl="1"/>
            <a:r>
              <a:rPr lang="en-US" dirty="0"/>
              <a:t>Stressed rationality in the legal system and opposed brutal methods of punishment</a:t>
            </a:r>
          </a:p>
          <a:p>
            <a:pPr lvl="1"/>
            <a:r>
              <a:rPr lang="en-US" i="1" dirty="0"/>
              <a:t>Hedonistic calculus</a:t>
            </a:r>
            <a:r>
              <a:rPr lang="en-US" dirty="0"/>
              <a:t>: people weigh the costs and benefits of their actions in order to maximize pleasure and minimize pain</a:t>
            </a:r>
          </a:p>
          <a:p>
            <a:pPr lvl="1"/>
            <a:r>
              <a:rPr lang="en-US" i="1" dirty="0"/>
              <a:t>Utilitarianism</a:t>
            </a:r>
            <a:r>
              <a:rPr lang="en-US" dirty="0"/>
              <a:t>: greatest good for the greatest number</a:t>
            </a:r>
          </a:p>
          <a:p>
            <a:pPr lvl="1"/>
            <a:r>
              <a:rPr lang="en-US" i="1" dirty="0"/>
              <a:t>Panopticon prison design</a:t>
            </a:r>
            <a:r>
              <a:rPr lang="en-US" dirty="0"/>
              <a:t>: served as blueprint for current incarceration facilities</a:t>
            </a:r>
          </a:p>
          <a:p>
            <a:pPr lvl="1"/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4F172B7-49D8-4BE8-AF32-F07B4FE88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38B3A72-060F-4935-9865-F04C1167C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539740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and Purpose of Law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Rule of law</a:t>
            </a:r>
            <a:r>
              <a:rPr lang="en-US" dirty="0"/>
              <a:t>: mandates the application of known legal principles in governmental decision-making and establishes the premise that every citizen should obey laws</a:t>
            </a:r>
          </a:p>
          <a:p>
            <a:r>
              <a:rPr lang="en-US" i="1" dirty="0"/>
              <a:t>Federalism</a:t>
            </a:r>
            <a:r>
              <a:rPr lang="en-US" dirty="0"/>
              <a:t>: refers to how power and authority is divided to ensure federal, state, and local municipalities can function as one nation with shared responsibilities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B9D5C4E-65B3-4A51-96DF-AB24B70AB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AF2565E-0EA2-4DAE-ACC5-9939FC8E8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788471697"/>
      </p:ext>
    </p:extLst>
  </p:cSld>
  <p:clrMapOvr>
    <a:masterClrMapping/>
  </p:clrMapOvr>
</p:sld>
</file>

<file path=ppt/theme/theme1.xml><?xml version="1.0" encoding="utf-8"?>
<a:theme xmlns:a="http://schemas.openxmlformats.org/drawingml/2006/main" name="CDC PPT master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DC PPT master theme" id="{54717623-23ED-4358-9C73-6518671C19EC}" vid="{8348790F-27F1-4F39-885D-2376FA45C8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-US</Template>
  <TotalTime>2944</TotalTime>
  <Words>2096</Words>
  <Application>Microsoft Office PowerPoint</Application>
  <PresentationFormat>On-screen Show (4:3)</PresentationFormat>
  <Paragraphs>281</Paragraphs>
  <Slides>22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Courier New</vt:lpstr>
      <vt:lpstr>CDC PPT master theme</vt:lpstr>
      <vt:lpstr>PowerPoint Presentation</vt:lpstr>
      <vt:lpstr>Chapter 3</vt:lpstr>
      <vt:lpstr>Learning Objectives</vt:lpstr>
      <vt:lpstr>The Development of Law</vt:lpstr>
      <vt:lpstr>History of Law (1 of 4)</vt:lpstr>
      <vt:lpstr>History of Law (2 of 4)</vt:lpstr>
      <vt:lpstr>History of Law (3 of 4)</vt:lpstr>
      <vt:lpstr>History of Law (4 of 4)</vt:lpstr>
      <vt:lpstr>Role and Purpose of Law (1 of 2)</vt:lpstr>
      <vt:lpstr>Role and Purpose of Law (2 of 2)</vt:lpstr>
      <vt:lpstr>Sources of Criminal Law</vt:lpstr>
      <vt:lpstr>Types of Law (1 of 3)</vt:lpstr>
      <vt:lpstr>Types of Law (2 of 3)</vt:lpstr>
      <vt:lpstr>Types of Law (3 of 3)</vt:lpstr>
      <vt:lpstr>Legal Definitions (1 of 2)</vt:lpstr>
      <vt:lpstr>Legal Definitions (2 of 2)</vt:lpstr>
      <vt:lpstr>Criminal Defenses (1 of 3)</vt:lpstr>
      <vt:lpstr>Criminal Defenses (2 of 3)</vt:lpstr>
      <vt:lpstr>Criminal Defenses (3 of 3)</vt:lpstr>
      <vt:lpstr>Evolving Standards and Practices </vt:lpstr>
      <vt:lpstr>The Rights of Victims (1 of 2) </vt:lpstr>
      <vt:lpstr>The Rights of Victims (2 of 2)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klowry</dc:creator>
  <cp:lastModifiedBy>REJANE ALVES</cp:lastModifiedBy>
  <cp:revision>74</cp:revision>
  <dcterms:created xsi:type="dcterms:W3CDTF">2014-09-22T20:17:34Z</dcterms:created>
  <dcterms:modified xsi:type="dcterms:W3CDTF">2021-05-29T16:06:38Z</dcterms:modified>
</cp:coreProperties>
</file>