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4" r:id="rId1"/>
  </p:sldMasterIdLst>
  <p:notesMasterIdLst>
    <p:notesMasterId r:id="rId28"/>
  </p:notesMasterIdLst>
  <p:handoutMasterIdLst>
    <p:handoutMasterId r:id="rId29"/>
  </p:handoutMasterIdLst>
  <p:sldIdLst>
    <p:sldId id="295" r:id="rId2"/>
    <p:sldId id="304" r:id="rId3"/>
    <p:sldId id="257" r:id="rId4"/>
    <p:sldId id="297" r:id="rId5"/>
    <p:sldId id="287" r:id="rId6"/>
    <p:sldId id="258" r:id="rId7"/>
    <p:sldId id="263" r:id="rId8"/>
    <p:sldId id="268" r:id="rId9"/>
    <p:sldId id="276" r:id="rId10"/>
    <p:sldId id="298" r:id="rId11"/>
    <p:sldId id="290" r:id="rId12"/>
    <p:sldId id="299" r:id="rId13"/>
    <p:sldId id="274" r:id="rId14"/>
    <p:sldId id="300" r:id="rId15"/>
    <p:sldId id="279" r:id="rId16"/>
    <p:sldId id="266" r:id="rId17"/>
    <p:sldId id="291" r:id="rId18"/>
    <p:sldId id="301" r:id="rId19"/>
    <p:sldId id="293" r:id="rId20"/>
    <p:sldId id="294" r:id="rId21"/>
    <p:sldId id="281" r:id="rId22"/>
    <p:sldId id="302" r:id="rId23"/>
    <p:sldId id="286" r:id="rId24"/>
    <p:sldId id="285" r:id="rId25"/>
    <p:sldId id="303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6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3" autoAdjust="0"/>
    <p:restoredTop sz="95340" autoAdjust="0"/>
  </p:normalViewPr>
  <p:slideViewPr>
    <p:cSldViewPr>
      <p:cViewPr varScale="1">
        <p:scale>
          <a:sx n="82" d="100"/>
          <a:sy n="82" d="100"/>
        </p:scale>
        <p:origin x="147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19622-A73E-A64D-87E6-32A5AA75F697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1F4756-C205-A04A-B698-54F339754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6645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53562-ECDF-4335-A50E-DC19E17D68E0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E9FE3-9EB7-431A-8393-4DD3DA6C1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127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9FE3-9EB7-431A-8393-4DD3DA6C1AD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9881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1960s was a period of civil unrest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E9FE3-9EB7-431A-8393-4DD3DA6C1AD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35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1960s was a period of civil unrest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E9FE3-9EB7-431A-8393-4DD3DA6C1AD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5471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Omnibus Crime Control and Safe Streets Act: accomplished four primary criminal justice improvements: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E9FE3-9EB7-431A-8393-4DD3DA6C1AD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31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Early records show that England has no formal police, that responsibilities fell to a social unit referred to as the </a:t>
            </a:r>
            <a:r>
              <a:rPr lang="en-US" dirty="0" err="1"/>
              <a:t>borh</a:t>
            </a:r>
            <a:endParaRPr lang="en-US" dirty="0"/>
          </a:p>
          <a:p>
            <a:pPr lvl="2"/>
            <a:r>
              <a:rPr lang="en-US" dirty="0"/>
              <a:t>12 members stood surety for each other’s good behavior</a:t>
            </a:r>
          </a:p>
          <a:p>
            <a:pPr lvl="2"/>
            <a:r>
              <a:rPr lang="en-US" dirty="0"/>
              <a:t>Membership was voluntary</a:t>
            </a:r>
          </a:p>
          <a:p>
            <a:pPr lvl="2"/>
            <a:r>
              <a:rPr lang="en-US" dirty="0"/>
              <a:t>If a member of the </a:t>
            </a:r>
            <a:r>
              <a:rPr lang="en-US" dirty="0" err="1"/>
              <a:t>borh</a:t>
            </a:r>
            <a:r>
              <a:rPr lang="en-US" dirty="0"/>
              <a:t> committed a crime, the other members were committed to bring him to justice</a:t>
            </a:r>
          </a:p>
          <a:p>
            <a:r>
              <a:rPr lang="en-US" dirty="0" err="1"/>
              <a:t>Borh</a:t>
            </a:r>
            <a:r>
              <a:rPr lang="en-US" dirty="0"/>
              <a:t> system lasted until the invasion and occupation of England in 1066 following the Normal Conquest:</a:t>
            </a:r>
          </a:p>
          <a:p>
            <a:pPr lvl="1"/>
            <a:r>
              <a:rPr lang="en-US" dirty="0"/>
              <a:t>Led to the </a:t>
            </a:r>
            <a:r>
              <a:rPr lang="en-US" i="1" dirty="0"/>
              <a:t>Frankpledge system</a:t>
            </a:r>
          </a:p>
          <a:p>
            <a:pPr lvl="1"/>
            <a:r>
              <a:rPr lang="en-US" dirty="0"/>
              <a:t>System of suretyship</a:t>
            </a:r>
          </a:p>
          <a:p>
            <a:pPr lvl="1"/>
            <a:r>
              <a:rPr lang="en-US" dirty="0"/>
              <a:t>Included all men over the age of 12 in groups of approximately ten households (</a:t>
            </a:r>
            <a:r>
              <a:rPr lang="en-US" i="1" dirty="0" err="1"/>
              <a:t>tything</a:t>
            </a:r>
            <a:r>
              <a:rPr lang="en-US" i="1" dirty="0"/>
              <a:t> or</a:t>
            </a:r>
            <a:r>
              <a:rPr lang="en-US" dirty="0"/>
              <a:t> </a:t>
            </a:r>
            <a:r>
              <a:rPr lang="en-US" i="1" dirty="0"/>
              <a:t>tithing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Membership was not voluntary, but mandatory</a:t>
            </a:r>
          </a:p>
          <a:p>
            <a:pPr lvl="1"/>
            <a:r>
              <a:rPr lang="en-US" dirty="0"/>
              <a:t>All members were expected to produce any man of that tithing suspected of committing a crime or bear responsibility for his alleged misdeeds</a:t>
            </a:r>
          </a:p>
          <a:p>
            <a:endParaRPr lang="en-US" i="1" dirty="0"/>
          </a:p>
          <a:p>
            <a:r>
              <a:rPr lang="en-US" i="1" dirty="0"/>
              <a:t>Parish constable </a:t>
            </a:r>
            <a:r>
              <a:rPr lang="en-US" dirty="0"/>
              <a:t>operated in towns and was generally unarmed, unpaid, and part-time</a:t>
            </a:r>
          </a:p>
          <a:p>
            <a:pPr lvl="1"/>
            <a:r>
              <a:rPr lang="en-US" dirty="0"/>
              <a:t>Began with parishioners elected parish constables, but beginning in 1617, they were appointed by the local justice of the peace</a:t>
            </a:r>
          </a:p>
          <a:p>
            <a:pPr lvl="1"/>
            <a:r>
              <a:rPr lang="en-US" dirty="0"/>
              <a:t>As populations increased and the Industrial Revolution progressed, parish constables were unable to function successfully</a:t>
            </a:r>
          </a:p>
          <a:p>
            <a:endParaRPr lang="en-US" i="1" dirty="0"/>
          </a:p>
          <a:p>
            <a:r>
              <a:rPr lang="en-US" i="1" dirty="0"/>
              <a:t>Shire Reeves </a:t>
            </a:r>
            <a:r>
              <a:rPr lang="en-US" dirty="0"/>
              <a:t>operated in country-like settings (precursor to sheriffs)</a:t>
            </a:r>
          </a:p>
          <a:p>
            <a:pPr lvl="1"/>
            <a:r>
              <a:rPr lang="en-US" dirty="0"/>
              <a:t>Appointed by the Crown or local landowner to supervise territory and ensure orderly conduct</a:t>
            </a:r>
          </a:p>
          <a:p>
            <a:r>
              <a:rPr lang="en-US" i="1" dirty="0"/>
              <a:t>City watchmen </a:t>
            </a:r>
            <a:r>
              <a:rPr lang="en-US" dirty="0"/>
              <a:t>were used to protect property in England’s larger cities and towns</a:t>
            </a:r>
          </a:p>
          <a:p>
            <a:pPr lvl="1"/>
            <a:r>
              <a:rPr lang="en-US" dirty="0"/>
              <a:t>Avoided confrontation and therefore received little respect</a:t>
            </a:r>
          </a:p>
          <a:p>
            <a:r>
              <a:rPr lang="en-US" dirty="0"/>
              <a:t>Thief takers: </a:t>
            </a:r>
            <a:r>
              <a:rPr lang="en-US" i="1" dirty="0"/>
              <a:t>men privately hired by victims to capture criminal offenders</a:t>
            </a:r>
          </a:p>
          <a:p>
            <a:pPr lvl="1"/>
            <a:r>
              <a:rPr lang="en-US" dirty="0"/>
              <a:t>Would be paid a bounty (similar to bounty hunters today)</a:t>
            </a:r>
          </a:p>
          <a:p>
            <a:pPr lvl="1"/>
            <a:r>
              <a:rPr lang="en-US" dirty="0"/>
              <a:t>Universally corrupt and engaged in illegal activities themselves</a:t>
            </a:r>
          </a:p>
          <a:p>
            <a:pPr lvl="1"/>
            <a:r>
              <a:rPr lang="en-US" dirty="0"/>
              <a:t>Routinely perjured themselves at trial </a:t>
            </a:r>
          </a:p>
          <a:p>
            <a:pPr lvl="1"/>
            <a:r>
              <a:rPr lang="en-US" dirty="0"/>
              <a:t>Imprisoned thieves with no incentive to treat them humanely </a:t>
            </a:r>
          </a:p>
          <a:p>
            <a:r>
              <a:rPr lang="en-US" dirty="0"/>
              <a:t>Metropolitan Police Act of 1829</a:t>
            </a:r>
          </a:p>
          <a:p>
            <a:pPr lvl="1"/>
            <a:r>
              <a:rPr lang="en-US" dirty="0"/>
              <a:t>Introduced by England’s Home Secretary Sir Robert Peel who was dubbed the Father of Modern Policing</a:t>
            </a:r>
          </a:p>
          <a:p>
            <a:pPr lvl="1"/>
            <a:r>
              <a:rPr lang="en-US" dirty="0"/>
              <a:t>Established London’s Metropolitan Police Force based at Scotland Yard</a:t>
            </a:r>
          </a:p>
          <a:p>
            <a:pPr lvl="1"/>
            <a:r>
              <a:rPr lang="en-US" dirty="0"/>
              <a:t>“Bobbies” or “Peelers”</a:t>
            </a:r>
          </a:p>
          <a:p>
            <a:pPr lvl="1"/>
            <a:r>
              <a:rPr lang="en-US" dirty="0"/>
              <a:t>Military structured</a:t>
            </a:r>
          </a:p>
          <a:p>
            <a:pPr lvl="1"/>
            <a:r>
              <a:rPr lang="en-US" dirty="0"/>
              <a:t>Plagued by problems, corruption, and bribery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E9FE3-9EB7-431A-8393-4DD3DA6C1AD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237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Early British policing directly influenced the development of policing in the American colonies</a:t>
            </a:r>
          </a:p>
          <a:p>
            <a:r>
              <a:rPr lang="en-US" dirty="0"/>
              <a:t>In the beginning, trained officers did not exist and methods used to maintain the peace were ineffective</a:t>
            </a:r>
          </a:p>
          <a:p>
            <a:r>
              <a:rPr lang="en-US" dirty="0"/>
              <a:t>Vigilantes: performed law enforcement duties with no legal authority</a:t>
            </a:r>
          </a:p>
          <a:p>
            <a:pPr lvl="1"/>
            <a:r>
              <a:rPr lang="en-US" dirty="0"/>
              <a:t>Example: Charles Lynch and the term lynching </a:t>
            </a:r>
          </a:p>
          <a:p>
            <a:r>
              <a:rPr lang="en-US" dirty="0"/>
              <a:t>Colonial sheriffs were responsible for:</a:t>
            </a:r>
          </a:p>
          <a:p>
            <a:pPr lvl="1"/>
            <a:r>
              <a:rPr lang="en-US" dirty="0"/>
              <a:t>Capturing criminals, serving subpoenas, supervising elections, dealing with religious nonconformists, and collecting taxes</a:t>
            </a:r>
          </a:p>
          <a:p>
            <a:endParaRPr lang="en-US" dirty="0"/>
          </a:p>
          <a:p>
            <a:r>
              <a:rPr lang="en-US" dirty="0"/>
              <a:t>Mayors were considered the chief law enforcement officer in some locations, but rarely acted</a:t>
            </a:r>
          </a:p>
          <a:p>
            <a:r>
              <a:rPr lang="en-US" dirty="0"/>
              <a:t>First night watch was implemented in Boston in 1630’s</a:t>
            </a:r>
          </a:p>
          <a:p>
            <a:pPr lvl="1"/>
            <a:r>
              <a:rPr lang="en-US" dirty="0"/>
              <a:t>A group of citizens patrolled towns and cities to watch for suspicious actors, maintained street lamps, called the hour, gave weather reports, and raised the cry. </a:t>
            </a:r>
          </a:p>
          <a:p>
            <a:r>
              <a:rPr lang="en-US" dirty="0"/>
              <a:t>Slave Patrols: originated in 1704 in South Carolina</a:t>
            </a:r>
          </a:p>
          <a:p>
            <a:pPr lvl="1"/>
            <a:r>
              <a:rPr lang="en-US" dirty="0"/>
              <a:t>Consisted of a group of 3-6 males whose purpose was to regulate the behavior of slaves and  hunt down and punish escaped slaves</a:t>
            </a:r>
          </a:p>
          <a:p>
            <a:r>
              <a:rPr lang="en-US" dirty="0"/>
              <a:t>Colonial sheriffs were responsible for:</a:t>
            </a:r>
          </a:p>
          <a:p>
            <a:pPr lvl="1"/>
            <a:r>
              <a:rPr lang="en-US" dirty="0"/>
              <a:t>Capturing criminals, serving subpoenas, supervising elections, dealing with religious nonconformists, and collecting taxes</a:t>
            </a:r>
          </a:p>
          <a:p>
            <a:r>
              <a:rPr lang="en-US" dirty="0"/>
              <a:t>Ineffective policing reigns</a:t>
            </a:r>
          </a:p>
          <a:p>
            <a:pPr lvl="1"/>
            <a:r>
              <a:rPr lang="en-US" dirty="0"/>
              <a:t>Mishmash of citizens and part-time watchmen who functioned poorly; plagued by corruption</a:t>
            </a:r>
          </a:p>
          <a:p>
            <a:pPr lvl="1"/>
            <a:r>
              <a:rPr lang="en-US" dirty="0"/>
              <a:t>Reasons for ineffectiveness:</a:t>
            </a:r>
          </a:p>
          <a:p>
            <a:pPr lvl="2"/>
            <a:r>
              <a:rPr lang="en-US" dirty="0"/>
              <a:t>Policing was reactive, no attempt to deter crime</a:t>
            </a:r>
          </a:p>
          <a:p>
            <a:pPr lvl="2"/>
            <a:r>
              <a:rPr lang="en-US" dirty="0"/>
              <a:t>Law was selectively applied</a:t>
            </a:r>
          </a:p>
          <a:p>
            <a:pPr lvl="2"/>
            <a:r>
              <a:rPr lang="en-US" dirty="0"/>
              <a:t>Citizens did not respect law enforcement agents</a:t>
            </a:r>
          </a:p>
          <a:p>
            <a:pPr lvl="2"/>
            <a:r>
              <a:rPr lang="en-US" dirty="0"/>
              <a:t>Corruption of agents, lack of respect from the populace, and the reactive nature of police resulted in poor reporting of crime to the police</a:t>
            </a:r>
          </a:p>
          <a:p>
            <a:r>
              <a:rPr lang="en-US" dirty="0"/>
              <a:t>Being an officer was a desirable job</a:t>
            </a:r>
          </a:p>
          <a:p>
            <a:pPr lvl="1"/>
            <a:r>
              <a:rPr lang="en-US" dirty="0"/>
              <a:t>Paid US $900 annually (twice the amount of blue collar workers)</a:t>
            </a:r>
          </a:p>
          <a:p>
            <a:r>
              <a:rPr lang="en-US" dirty="0"/>
              <a:t>Many serious problems still remained because officer powers were left unchecked and corruption continued</a:t>
            </a:r>
          </a:p>
          <a:p>
            <a:r>
              <a:rPr lang="en-US" dirty="0"/>
              <a:t>Debate about use of uniforms for officers</a:t>
            </a:r>
          </a:p>
          <a:p>
            <a:pPr lvl="1"/>
            <a:r>
              <a:rPr lang="en-US" dirty="0"/>
              <a:t>Might command more respect</a:t>
            </a:r>
          </a:p>
          <a:p>
            <a:pPr lvl="1"/>
            <a:r>
              <a:rPr lang="en-US" dirty="0"/>
              <a:t>Reminder of standing armies</a:t>
            </a:r>
          </a:p>
          <a:p>
            <a:r>
              <a:rPr lang="en-US" dirty="0"/>
              <a:t>Professionalism Enters American Policing</a:t>
            </a:r>
          </a:p>
          <a:p>
            <a:pPr lvl="1"/>
            <a:r>
              <a:rPr lang="en-US" dirty="0"/>
              <a:t>Formal and professional police force implemented to clean up image.</a:t>
            </a:r>
          </a:p>
          <a:p>
            <a:pPr lvl="1"/>
            <a:r>
              <a:rPr lang="en-US" dirty="0"/>
              <a:t>Police not trusted or respected before 19</a:t>
            </a:r>
            <a:r>
              <a:rPr lang="en-US" baseline="30000" dirty="0"/>
              <a:t>th</a:t>
            </a:r>
            <a:r>
              <a:rPr lang="en-US" dirty="0"/>
              <a:t> century police improvements.</a:t>
            </a:r>
          </a:p>
          <a:p>
            <a:pPr lvl="1"/>
            <a:r>
              <a:rPr lang="en-US" dirty="0"/>
              <a:t>Boston was first major city to require by statute  maintenance of a permanent night watch patrol in 1838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E9FE3-9EB7-431A-8393-4DD3DA6C1AD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13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August Vollmer: Father of American Policing</a:t>
            </a:r>
          </a:p>
          <a:p>
            <a:pPr lvl="1"/>
            <a:r>
              <a:rPr lang="en-US" dirty="0"/>
              <a:t>Elected town marshal of Berkeley, CA, in 1905</a:t>
            </a:r>
          </a:p>
          <a:p>
            <a:pPr lvl="1"/>
            <a:r>
              <a:rPr lang="en-US" dirty="0"/>
              <a:t>Believed officers should be free from political pressures,  highly educated, trained, and well  paid</a:t>
            </a:r>
          </a:p>
          <a:p>
            <a:pPr lvl="1"/>
            <a:r>
              <a:rPr lang="en-US" dirty="0"/>
              <a:t>Argued for the use of science, technology, education, and professionalism</a:t>
            </a:r>
          </a:p>
          <a:p>
            <a:r>
              <a:rPr lang="en-US" dirty="0"/>
              <a:t>August Vollmer:</a:t>
            </a:r>
          </a:p>
          <a:p>
            <a:pPr lvl="1"/>
            <a:r>
              <a:rPr lang="en-US" dirty="0"/>
              <a:t>Implemented code of ethics for officers</a:t>
            </a:r>
          </a:p>
          <a:p>
            <a:pPr lvl="2"/>
            <a:r>
              <a:rPr lang="en-US" dirty="0"/>
              <a:t>Banned political corruption, gifts, and outlawed the third-degree method of interrogation</a:t>
            </a:r>
          </a:p>
          <a:p>
            <a:pPr lvl="1"/>
            <a:r>
              <a:rPr lang="en-US" dirty="0"/>
              <a:t>Responsible for the adoption of many innovative police techniques and technologies:</a:t>
            </a:r>
          </a:p>
          <a:p>
            <a:pPr lvl="2"/>
            <a:r>
              <a:rPr lang="en-US" dirty="0"/>
              <a:t>Radios, patrols on bikes (then cars), first centralized police records system, lie detector- type instrument</a:t>
            </a:r>
          </a:p>
          <a:p>
            <a:r>
              <a:rPr lang="en-US" dirty="0"/>
              <a:t>August Vollmer:</a:t>
            </a:r>
          </a:p>
          <a:p>
            <a:pPr lvl="1"/>
            <a:r>
              <a:rPr lang="en-US" dirty="0"/>
              <a:t>Required that Berkeley police officers earn a college degree</a:t>
            </a:r>
          </a:p>
          <a:p>
            <a:pPr lvl="2"/>
            <a:r>
              <a:rPr lang="en-US" dirty="0"/>
              <a:t>Established the Berkeley Police School in 1908</a:t>
            </a:r>
          </a:p>
          <a:p>
            <a:pPr lvl="1"/>
            <a:r>
              <a:rPr lang="en-US" dirty="0"/>
              <a:t>Organized the </a:t>
            </a:r>
            <a:r>
              <a:rPr lang="en-US" i="1" dirty="0"/>
              <a:t>American Society of Criminology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Professional organization of criminologists across the world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E9FE3-9EB7-431A-8393-4DD3DA6C1AD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50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president was Richard Sylvester. He served for 15 years</a:t>
            </a:r>
          </a:p>
          <a:p>
            <a:r>
              <a:rPr lang="en-US" dirty="0"/>
              <a:t>In 1921, Vollmer was elected president</a:t>
            </a:r>
          </a:p>
          <a:p>
            <a:pPr lvl="1"/>
            <a:r>
              <a:rPr lang="en-US" dirty="0"/>
              <a:t>Advocated that officers act as social workers</a:t>
            </a:r>
          </a:p>
          <a:p>
            <a:pPr lvl="1"/>
            <a:r>
              <a:rPr lang="en-US" dirty="0"/>
              <a:t>Pushed for a national finger print collection system</a:t>
            </a:r>
          </a:p>
          <a:p>
            <a:pPr lvl="1"/>
            <a:r>
              <a:rPr lang="en-US" dirty="0"/>
              <a:t>Pushed for adoption of a nationally uniform system for classification and collection of crime data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E9FE3-9EB7-431A-8393-4DD3DA6C1AD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480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president was Richard Sylvester. He served for 15 years</a:t>
            </a:r>
          </a:p>
          <a:p>
            <a:r>
              <a:rPr lang="en-US" dirty="0"/>
              <a:t>In 1921, Vollmer was elected president</a:t>
            </a:r>
          </a:p>
          <a:p>
            <a:pPr lvl="1"/>
            <a:r>
              <a:rPr lang="en-US" dirty="0"/>
              <a:t>Advocated that officers act as social workers</a:t>
            </a:r>
          </a:p>
          <a:p>
            <a:pPr lvl="1"/>
            <a:r>
              <a:rPr lang="en-US" dirty="0"/>
              <a:t>Pushed for a national finger print collection system</a:t>
            </a:r>
          </a:p>
          <a:p>
            <a:pPr lvl="1"/>
            <a:r>
              <a:rPr lang="en-US" dirty="0"/>
              <a:t>Pushed for adoption of a nationally uniform system for classification and collection of crime data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E9FE3-9EB7-431A-8393-4DD3DA6C1AD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53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Police has been viewed as a man’s job</a:t>
            </a:r>
          </a:p>
          <a:p>
            <a:pPr lvl="1"/>
            <a:r>
              <a:rPr lang="en-US" dirty="0"/>
              <a:t>Difficult to identify first female officer: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E9FE3-9EB7-431A-8393-4DD3DA6C1AD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9661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Police has been viewed as a man’s job</a:t>
            </a:r>
          </a:p>
          <a:p>
            <a:pPr lvl="1"/>
            <a:r>
              <a:rPr lang="en-US" dirty="0"/>
              <a:t>Difficult to identify first female officer: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E9FE3-9EB7-431A-8393-4DD3DA6C1AD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798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Black Police Officers:</a:t>
            </a:r>
          </a:p>
          <a:p>
            <a:pPr lvl="1"/>
            <a:r>
              <a:rPr lang="en-US" dirty="0"/>
              <a:t>Difficult to identify first African American police officer because many jurisdictions failed to name these men</a:t>
            </a:r>
          </a:p>
          <a:p>
            <a:pPr lvl="1"/>
            <a:r>
              <a:rPr lang="en-US" dirty="0"/>
              <a:t>Members of the public were passionately opposed to African Americans on the police force and assaulted newly minted officers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5E9FE3-9EB7-431A-8393-4DD3DA6C1AD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74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_design backgrou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0055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_no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013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56351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054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071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178120"/>
            <a:ext cx="3886200" cy="41632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178119"/>
            <a:ext cx="3886200" cy="416322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41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6581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10240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937339"/>
            <a:ext cx="3868340" cy="34064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2102398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37327"/>
            <a:ext cx="3887391" cy="34064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16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94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65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76581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178121"/>
            <a:ext cx="7886700" cy="41529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6B332-AB5D-4C1E-A403-37E314B33F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104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5938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4863" indent="-288925" algn="l" defTabSz="914400" rtl="0" eaLnBrk="1" latinLnBrk="0" hangingPunct="1">
        <a:lnSpc>
          <a:spcPct val="100000"/>
        </a:lnSpc>
        <a:spcBef>
          <a:spcPts val="500"/>
        </a:spcBef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84263" indent="-2794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873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9862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Advancing Professionalism in Policing (3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IACP</a:t>
            </a:r>
            <a:r>
              <a:rPr lang="en-US" dirty="0"/>
              <a:t> goals:</a:t>
            </a:r>
          </a:p>
          <a:p>
            <a:pPr lvl="1"/>
            <a:r>
              <a:rPr lang="en-US" dirty="0"/>
              <a:t>Advancing the art and science of police work</a:t>
            </a:r>
          </a:p>
          <a:p>
            <a:pPr lvl="1"/>
            <a:r>
              <a:rPr lang="en-US" dirty="0"/>
              <a:t>Fostering cooperation</a:t>
            </a:r>
          </a:p>
          <a:p>
            <a:pPr lvl="1"/>
            <a:r>
              <a:rPr lang="en-US" dirty="0"/>
              <a:t>Developing information exchange among police agencies</a:t>
            </a:r>
          </a:p>
          <a:p>
            <a:pPr lvl="1"/>
            <a:r>
              <a:rPr lang="en-US" dirty="0"/>
              <a:t>Promoting best practices (recruitment and training)</a:t>
            </a:r>
          </a:p>
          <a:p>
            <a:pPr lvl="1"/>
            <a:r>
              <a:rPr lang="en-US" dirty="0"/>
              <a:t>Encouraging officers to behave with integrity and professional conduct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35D591-1F9A-422B-83BB-239CE59B0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7AAC824-CD20-4E26-BCD2-177993C80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891462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(1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Vollmer was directly responsible for the adoption of many innovation police technologies today</a:t>
            </a:r>
          </a:p>
          <a:p>
            <a:pPr lvl="1"/>
            <a:r>
              <a:rPr lang="en-US" dirty="0"/>
              <a:t>Electric flashing signal alarms to alert police quickly</a:t>
            </a:r>
          </a:p>
          <a:p>
            <a:pPr lvl="1"/>
            <a:r>
              <a:rPr lang="en-US" dirty="0"/>
              <a:t>Outfitted officers with radios for communication</a:t>
            </a:r>
          </a:p>
          <a:p>
            <a:pPr lvl="1"/>
            <a:r>
              <a:rPr lang="en-US" dirty="0"/>
              <a:t>Patrols on bicycles (later motorcycles and patrol cars)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B4F5B98-8FEE-452D-B196-307FA061C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8E0F967-547A-43F6-9AEB-3603C8DBA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627972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(2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Centralized police record systems</a:t>
            </a:r>
          </a:p>
          <a:p>
            <a:pPr lvl="1"/>
            <a:r>
              <a:rPr lang="en-US" i="1" dirty="0"/>
              <a:t>Modus operandi </a:t>
            </a:r>
            <a:r>
              <a:rPr lang="en-US" dirty="0"/>
              <a:t>system to classify offenders and crimes, which facilitated crime patterns </a:t>
            </a:r>
          </a:p>
          <a:p>
            <a:pPr lvl="1"/>
            <a:r>
              <a:rPr lang="en-US" dirty="0"/>
              <a:t>Scientific analysis of evidence (blood, fibers, soil)</a:t>
            </a:r>
          </a:p>
          <a:p>
            <a:pPr lvl="1"/>
            <a:r>
              <a:rPr lang="en-US" dirty="0"/>
              <a:t>Implemented a lie detector-type instrument </a:t>
            </a:r>
          </a:p>
          <a:p>
            <a:pPr lvl="1"/>
            <a:r>
              <a:rPr lang="en-US" dirty="0"/>
              <a:t>Scientifically based screenings for hiring officers and weeding out psychologically unstable individuals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73D647-57C9-4B22-85F8-64D01C574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50A839-25DA-44DE-AD24-42BA36487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107252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Diversity in Policing (1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Female police officers</a:t>
            </a:r>
          </a:p>
          <a:p>
            <a:pPr lvl="1"/>
            <a:r>
              <a:rPr lang="en-US" dirty="0"/>
              <a:t>Lucy Gray: LA </a:t>
            </a:r>
            <a:r>
              <a:rPr lang="en-US" i="1" dirty="0"/>
              <a:t>police matron </a:t>
            </a:r>
            <a:r>
              <a:rPr lang="en-US" dirty="0"/>
              <a:t>in 1880s, created a position in the police department that aided children and women who were victims and offenders</a:t>
            </a:r>
          </a:p>
          <a:p>
            <a:pPr lvl="1"/>
            <a:r>
              <a:rPr lang="en-US" dirty="0"/>
              <a:t>Marie Owens: first woman appointed to perform police duties in Chicago in 1893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94A98BC-34BE-4F84-88E4-C8258574E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8C04D1C-F548-449E-B7E0-1982AF433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375665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Diversity in Policing (2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Lola Baldwin:  Given temporary assignment in 1905 with the Portland, Oregon Department of Public Safety for the Protection of Young Girls and Women</a:t>
            </a:r>
          </a:p>
          <a:p>
            <a:pPr lvl="1"/>
            <a:r>
              <a:rPr lang="en-US" dirty="0"/>
              <a:t>Alice Stebbins Wells: 1910, first full-time paid police woman with arrest powers in LA</a:t>
            </a:r>
          </a:p>
          <a:p>
            <a:pPr lvl="1"/>
            <a:r>
              <a:rPr lang="en-US" dirty="0"/>
              <a:t>Georgia Robinson: first female black officer in 1916 in LA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AF7976-00A0-4E70-9101-8AE4B967D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824AA7F-1C9F-4B03-9A00-98240EA45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938711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Diversity in Policing (3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Black police officers</a:t>
            </a:r>
          </a:p>
          <a:p>
            <a:pPr lvl="1"/>
            <a:r>
              <a:rPr lang="en-US" dirty="0"/>
              <a:t>In 1886, LA hired Robert William Stewart and Ray Green</a:t>
            </a:r>
          </a:p>
          <a:p>
            <a:pPr lvl="1"/>
            <a:r>
              <a:rPr lang="en-US" dirty="0"/>
              <a:t>NYC hired its first black officer in 1905, Samuel Battle</a:t>
            </a:r>
          </a:p>
          <a:p>
            <a:pPr lvl="1"/>
            <a:r>
              <a:rPr lang="en-US" dirty="0"/>
              <a:t>Responsibilities were different from those of white male counterparts:</a:t>
            </a:r>
          </a:p>
          <a:p>
            <a:pPr lvl="2"/>
            <a:r>
              <a:rPr lang="en-US" dirty="0"/>
              <a:t>Worked in plain clothes</a:t>
            </a:r>
          </a:p>
          <a:p>
            <a:pPr lvl="2"/>
            <a:r>
              <a:rPr lang="en-US" dirty="0"/>
              <a:t>Worked only in black neighborhoods</a:t>
            </a:r>
          </a:p>
          <a:p>
            <a:pPr lvl="2"/>
            <a:r>
              <a:rPr lang="en-US" dirty="0"/>
              <a:t>Could not arrest white citizens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1CC3B12-6523-4300-B0C0-8D8974A44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8AAF31B-A88F-4F1B-9976-F75A203E9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44295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Diversity in Policing (4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Hispanic police officers</a:t>
            </a:r>
          </a:p>
          <a:p>
            <a:pPr lvl="1"/>
            <a:r>
              <a:rPr lang="en-US" dirty="0"/>
              <a:t>Obtaining information on the history of Hispanic police officers is challenging</a:t>
            </a:r>
          </a:p>
          <a:p>
            <a:pPr lvl="1"/>
            <a:r>
              <a:rPr lang="en-US" dirty="0"/>
              <a:t>First Hispanic officer was appointed in NYC, George Garcia</a:t>
            </a:r>
          </a:p>
          <a:p>
            <a:r>
              <a:rPr lang="en-US" dirty="0"/>
              <a:t>American Indian police officers</a:t>
            </a:r>
          </a:p>
          <a:p>
            <a:pPr lvl="1"/>
            <a:r>
              <a:rPr lang="en-US" dirty="0"/>
              <a:t>Thomas Lightfoot was a U.S. Indian agent for the federally sponsored Indian police in 1869 </a:t>
            </a:r>
          </a:p>
          <a:p>
            <a:pPr lvl="1"/>
            <a:r>
              <a:rPr lang="en-US" dirty="0"/>
              <a:t>1924 first American Indian police officer, Thomas Lewis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2D177C2-7CB4-4652-8BC5-E22D4A68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2CFC24B-7205-4F81-97F0-0FF2EF12F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519650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Diversity in Policing (5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American Indians have been protecting communities since before the U.S. was established:</a:t>
            </a:r>
          </a:p>
          <a:p>
            <a:pPr lvl="2"/>
            <a:r>
              <a:rPr lang="en-US" dirty="0"/>
              <a:t>Arresting and turning back intruders</a:t>
            </a:r>
          </a:p>
          <a:p>
            <a:pPr lvl="2"/>
            <a:r>
              <a:rPr lang="en-US" dirty="0"/>
              <a:t>Removing squatters’ stakes</a:t>
            </a:r>
          </a:p>
          <a:p>
            <a:pPr lvl="2"/>
            <a:r>
              <a:rPr lang="en-US" dirty="0"/>
              <a:t>Driving out cattle, horse or timber thieves</a:t>
            </a:r>
          </a:p>
          <a:p>
            <a:pPr lvl="2"/>
            <a:r>
              <a:rPr lang="en-US" dirty="0"/>
              <a:t>Escorting survey parties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2443908-891B-4151-8747-E2275C632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3B5A8F5-36F6-4492-A685-01D12211F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844846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Diversity in Policing (6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dirty="0"/>
              <a:t>Serving as guards at ration and annuity distributions </a:t>
            </a:r>
          </a:p>
          <a:p>
            <a:pPr lvl="2"/>
            <a:r>
              <a:rPr lang="en-US" dirty="0"/>
              <a:t>Protecting agency buildings </a:t>
            </a:r>
          </a:p>
          <a:p>
            <a:pPr lvl="2"/>
            <a:r>
              <a:rPr lang="en-US" dirty="0"/>
              <a:t>Returning truants to school</a:t>
            </a:r>
          </a:p>
          <a:p>
            <a:pPr lvl="2"/>
            <a:r>
              <a:rPr lang="en-US" dirty="0"/>
              <a:t>Stopping bootleggers </a:t>
            </a:r>
          </a:p>
          <a:p>
            <a:pPr lvl="2"/>
            <a:r>
              <a:rPr lang="en-US" dirty="0"/>
              <a:t>Making arrests for disorderly conduct, drunkenness, wife-beating, theft</a:t>
            </a:r>
          </a:p>
          <a:p>
            <a:pPr lvl="2"/>
            <a:r>
              <a:rPr lang="en-US" dirty="0"/>
              <a:t>Keeping birth and death records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5F3B84-274E-472B-A34A-3D6105A0E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C882702-BEDD-49E3-B5C2-1E50E266F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35951098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Diversity in Policing (7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Asian police officers:</a:t>
            </a:r>
          </a:p>
          <a:p>
            <a:pPr lvl="1"/>
            <a:r>
              <a:rPr lang="en-US" dirty="0"/>
              <a:t>First Asian police officer was Jim Beltran in 1958 </a:t>
            </a:r>
          </a:p>
          <a:p>
            <a:pPr lvl="1"/>
            <a:r>
              <a:rPr lang="en-US" dirty="0"/>
              <a:t>First Asian American sheriff was Harry Lee in 1979</a:t>
            </a:r>
          </a:p>
          <a:p>
            <a:pPr lvl="1"/>
            <a:r>
              <a:rPr lang="en-US" dirty="0"/>
              <a:t>Over time the amount of Asian police officers continues to be low and poorly estimated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5FC69EA-11DD-4D03-9B69-0D14DB98D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B54E78B-622F-444B-A034-A63490425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629835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A374A-8F1A-024D-B205-A648E9554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33600"/>
            <a:ext cx="7886700" cy="1325563"/>
          </a:xfrm>
        </p:spPr>
        <p:txBody>
          <a:bodyPr/>
          <a:lstStyle/>
          <a:p>
            <a:r>
              <a:rPr lang="en-US" b="1" dirty="0"/>
              <a:t>Chapter 4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AFB8A-40FC-4E45-921E-50E7884C4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397321"/>
            <a:ext cx="7886700" cy="1631879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>
                <a:solidFill>
                  <a:prstClr val="black"/>
                </a:solidFill>
              </a:rPr>
              <a:t>The History of Policing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39DB84-B46D-8945-9B5A-55CD197A8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A4DFC8-7C90-5447-9D7F-B1BC72489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Rennison, </a:t>
            </a:r>
            <a:r>
              <a:rPr lang="en-US" i="1"/>
              <a:t>Introduction to Criminal Justice, 3e</a:t>
            </a:r>
          </a:p>
          <a:p>
            <a:r>
              <a:rPr lang="en-US"/>
              <a:t>SAGE Publishing,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2709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Diversity in Policing (8 of 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LGBTQ police officers: </a:t>
            </a:r>
          </a:p>
          <a:p>
            <a:pPr lvl="1"/>
            <a:r>
              <a:rPr lang="en-US" dirty="0"/>
              <a:t>There have always been lesbian, gay, bisexual, transgender, queer/questioning police officers</a:t>
            </a:r>
          </a:p>
          <a:p>
            <a:pPr lvl="1"/>
            <a:r>
              <a:rPr lang="en-US" dirty="0"/>
              <a:t>Being opening homosexual was unusual in the past, as law enforcement has been and continues to be homophobic</a:t>
            </a:r>
          </a:p>
          <a:p>
            <a:pPr lvl="1"/>
            <a:r>
              <a:rPr lang="en-US" dirty="0"/>
              <a:t>Estimating the number of past and current LGBTQ officers is challenging, but the number is growing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0FEAB29-8D44-4A3A-AFAB-F520DDDE2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9E0FAF9-A814-4E72-A7E7-5674DA946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3285264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Unrest in Policing (1960s and 1970s) (1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Legislative changes:</a:t>
            </a:r>
          </a:p>
          <a:p>
            <a:pPr lvl="1"/>
            <a:r>
              <a:rPr lang="en-US" dirty="0"/>
              <a:t>Rights were expanded by the Civil Rights Act of 1964 and Voting Rights Act of 1965</a:t>
            </a:r>
          </a:p>
          <a:p>
            <a:pPr lvl="1"/>
            <a:r>
              <a:rPr lang="en-US" i="1" dirty="0"/>
              <a:t>Challenge of Crime in a Free Society</a:t>
            </a:r>
            <a:r>
              <a:rPr lang="en-US" dirty="0"/>
              <a:t> (1967) publication was a work that called for increasing educational requirements to college degrees and improved training programs, techniques, and facilities for policing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4549F70-3DCF-46BD-A511-8E591EB26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E87CC91-DBCF-4DCF-A39D-250678B6C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9228630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Unrest in Policing (1960s and 1970s) (2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High rates of crime and the perceived lack of control over the sale and possession of firearms</a:t>
            </a:r>
          </a:p>
          <a:p>
            <a:pPr lvl="1"/>
            <a:r>
              <a:rPr lang="en-US" dirty="0"/>
              <a:t>Congress enacted the Omnibus Crime Control and Safe Streets Act of 1968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CEDB16-0279-4ABB-BDCF-695AAA0BE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1829766-13DF-44CC-810C-F5271FCDD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35107345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Unrest in Policing (1960s and 1970s) (3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Omnibus Crime Control and Safe Streets Act </a:t>
            </a:r>
          </a:p>
          <a:p>
            <a:pPr lvl="1"/>
            <a:r>
              <a:rPr lang="en-US" dirty="0"/>
              <a:t>Established the Law Enforcement Assistance Administration (LEAA) and charged it with assisting state and local jurisdictions in preventing and reducing crime and improving the functioning of their criminal justice system</a:t>
            </a:r>
          </a:p>
          <a:p>
            <a:pPr lvl="1"/>
            <a:r>
              <a:rPr lang="en-US" dirty="0"/>
              <a:t>Addressed the admissibility of confessions in criminal trials</a:t>
            </a:r>
          </a:p>
          <a:p>
            <a:pPr lvl="1"/>
            <a:r>
              <a:rPr lang="en-US" dirty="0"/>
              <a:t>Established rules for obtaining wiretap orders</a:t>
            </a:r>
          </a:p>
          <a:p>
            <a:pPr lvl="1"/>
            <a:r>
              <a:rPr lang="en-US" dirty="0"/>
              <a:t>Included provisions that regulated firearm sales and possession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DF7D600-6B97-4FE2-A190-AF421CEBD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4EF0B43-DFAB-4E68-B1F8-ADB05F006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5556346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Unrest in Policing (1960s and 1970s) (4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Canine police officers</a:t>
            </a:r>
          </a:p>
          <a:p>
            <a:pPr lvl="1"/>
            <a:r>
              <a:rPr lang="en-US" dirty="0"/>
              <a:t>1899, Belgium was the beginning of the canine’s relationship with law enforcement</a:t>
            </a:r>
          </a:p>
          <a:p>
            <a:pPr lvl="1"/>
            <a:r>
              <a:rPr lang="en-US" dirty="0"/>
              <a:t>1907, first documented police dog program established in the U.S.</a:t>
            </a:r>
          </a:p>
          <a:p>
            <a:pPr lvl="1"/>
            <a:r>
              <a:rPr lang="en-US" dirty="0"/>
              <a:t>By 1960, 44 canine units started, by the end of the decade, 350 programs existed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DD6362D-5A94-4EEC-98E8-51DE19B97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26BAFDB-5B90-4F39-B485-68EDF7451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3619063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Unrest in Policing (1960s and 1970s) (5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Public’s sentiment regarding police dogs is positive:</a:t>
            </a:r>
          </a:p>
          <a:p>
            <a:pPr lvl="1"/>
            <a:r>
              <a:rPr lang="en-US" dirty="0"/>
              <a:t>Offer effective nonlethal method of deterring and detecting crime</a:t>
            </a:r>
          </a:p>
          <a:p>
            <a:pPr lvl="1"/>
            <a:r>
              <a:rPr lang="en-US" dirty="0"/>
              <a:t>Used to search buildings, areas for bombs, evidence, narcotics, chemicals, illegally taken game, and human remains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7DF8A7-18CC-4599-AABF-2404E40B4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5B6A9B0-D14C-417E-97F0-4325A781E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15215409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Policing as More Than Law Enforcement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Following 1960s and 1970s, policing was relatively calmer</a:t>
            </a:r>
          </a:p>
          <a:p>
            <a:r>
              <a:rPr lang="en-US" dirty="0"/>
              <a:t>One reason for improvement was the development/creation of police unions</a:t>
            </a:r>
          </a:p>
          <a:p>
            <a:pPr lvl="1"/>
            <a:r>
              <a:rPr lang="en-US" dirty="0"/>
              <a:t>Bargained and won greater benefits and salary</a:t>
            </a:r>
          </a:p>
          <a:p>
            <a:r>
              <a:rPr lang="en-US" dirty="0"/>
              <a:t>Renewed call that policing be more than a law enforcement role</a:t>
            </a:r>
          </a:p>
          <a:p>
            <a:pPr lvl="1"/>
            <a:r>
              <a:rPr lang="en-US" dirty="0"/>
              <a:t>Be more connected to the community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09467F7-6C79-48F8-96F6-42986128D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11804B6-F5D4-4C93-B896-9E33647E5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31457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Summarize the influence of early English policing on policing and the increasing professionalization of policing in the U.S. over time</a:t>
            </a:r>
          </a:p>
          <a:p>
            <a:r>
              <a:rPr lang="en-US" dirty="0"/>
              <a:t>Identify how the nature of policing in the U.S. changed over time</a:t>
            </a:r>
          </a:p>
          <a:p>
            <a:r>
              <a:rPr lang="en-US" dirty="0"/>
              <a:t>Evaluate the contributions of August Vollmer and the International Association of Chiefs of Police to policing in the U.S.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7E28395-6314-4C61-9742-47F324985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6CDD1D0-0516-4700-B2FA-51C6905C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 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 the role of women and minorities in early policing</a:t>
            </a:r>
          </a:p>
          <a:p>
            <a:r>
              <a:rPr lang="en-US" dirty="0"/>
              <a:t>Identify the sources and consequences of the unrest in policing during the 1960s and </a:t>
            </a:r>
            <a:r>
              <a:rPr lang="en-US" dirty="0" err="1"/>
              <a:t>1970s</a:t>
            </a:r>
            <a:endParaRPr lang="en-US" dirty="0"/>
          </a:p>
          <a:p>
            <a:r>
              <a:rPr lang="en-US" dirty="0"/>
              <a:t>Summarize how policing has become more than just law enforcement, and offer ideas as to the direction of the future of policing in the U.S.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4B04E-44D8-42C2-96AB-86776E75D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37088C5-66D9-4EBA-BE57-3C32FE6A9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3964543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Policing as a Dynamic Entity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Policing as we know it today is relatively new</a:t>
            </a:r>
          </a:p>
          <a:p>
            <a:r>
              <a:rPr lang="en-US" dirty="0"/>
              <a:t>The idea of professional uniformed police officer receiving specialized training on the law, weapon use, and self-defense is taken for granted</a:t>
            </a:r>
          </a:p>
          <a:p>
            <a:r>
              <a:rPr lang="en-US" dirty="0"/>
              <a:t>Police have evolved from a system where officers were appointed by friends, offered no training, were provided power to arrest without warrants, engaged in taking bribes, and carried revolvers</a:t>
            </a:r>
          </a:p>
          <a:p>
            <a:r>
              <a:rPr lang="en-US" dirty="0"/>
              <a:t>Contemporary officers are screened, educated, and trained to protect and serve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3F55012-DB14-445D-9569-47757D4F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F387F00-4975-46B3-8D98-0012ACFE2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3258929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English Policing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Borh</a:t>
            </a:r>
            <a:r>
              <a:rPr lang="en-US" dirty="0"/>
              <a:t>: </a:t>
            </a:r>
            <a:r>
              <a:rPr lang="en-US" i="1" dirty="0"/>
              <a:t>informal social unit of early policing (ended in 1066)</a:t>
            </a:r>
          </a:p>
          <a:p>
            <a:r>
              <a:rPr lang="en-US" i="1" dirty="0"/>
              <a:t>Frankpledge system</a:t>
            </a:r>
            <a:r>
              <a:rPr lang="en-US" dirty="0"/>
              <a:t>: suretyship</a:t>
            </a:r>
          </a:p>
          <a:p>
            <a:r>
              <a:rPr lang="en-US" dirty="0"/>
              <a:t>Hundred</a:t>
            </a:r>
          </a:p>
          <a:p>
            <a:r>
              <a:rPr lang="en-US" dirty="0"/>
              <a:t>Parish Constable </a:t>
            </a:r>
          </a:p>
          <a:p>
            <a:r>
              <a:rPr lang="en-US" dirty="0"/>
              <a:t>Shire Reeves</a:t>
            </a:r>
          </a:p>
          <a:p>
            <a:r>
              <a:rPr lang="en-US" dirty="0"/>
              <a:t>City Watchmen</a:t>
            </a:r>
          </a:p>
          <a:p>
            <a:r>
              <a:rPr lang="en-US" dirty="0"/>
              <a:t>Thief takers</a:t>
            </a:r>
          </a:p>
          <a:p>
            <a:r>
              <a:rPr lang="en-US" dirty="0"/>
              <a:t>The Metropolitan Police Act of 1829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2019147-3F88-4AE0-B8CC-6D170D10A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A6DE12F-DC26-44F1-86C0-8E4DF033D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560294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Colonial America and Policing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Vigilantes: performed law enforcement duties with no legal authority</a:t>
            </a:r>
          </a:p>
          <a:p>
            <a:r>
              <a:rPr lang="en-US" dirty="0"/>
              <a:t>Night watch (1630)</a:t>
            </a:r>
          </a:p>
          <a:p>
            <a:r>
              <a:rPr lang="en-US" dirty="0"/>
              <a:t>Slave patrols (1704)</a:t>
            </a:r>
          </a:p>
          <a:p>
            <a:r>
              <a:rPr lang="en-US" dirty="0"/>
              <a:t>Professionalization of policing (1830s)</a:t>
            </a:r>
          </a:p>
          <a:p>
            <a:r>
              <a:rPr lang="en-US" dirty="0"/>
              <a:t>Fugitive Slave Law of 1850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6CA4D6-53C0-4302-B355-D9FAA4672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21796EC-1355-4A11-BAB7-2230CF7B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928210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Advancing Professionalism in Policing (1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August Vollmer: father of American policing</a:t>
            </a:r>
          </a:p>
          <a:p>
            <a:pPr lvl="1"/>
            <a:r>
              <a:rPr lang="en-US" dirty="0"/>
              <a:t>Elected town marshal of Berkeley, CA, in 1905</a:t>
            </a:r>
          </a:p>
          <a:p>
            <a:pPr lvl="1"/>
            <a:r>
              <a:rPr lang="en-US" dirty="0"/>
              <a:t>Argued for the use of science, technology, education, and professionalism</a:t>
            </a:r>
          </a:p>
          <a:p>
            <a:pPr lvl="1"/>
            <a:r>
              <a:rPr lang="en-US" dirty="0"/>
              <a:t>Implemented code of ethics for officers</a:t>
            </a:r>
          </a:p>
          <a:p>
            <a:pPr lvl="1"/>
            <a:r>
              <a:rPr lang="en-US" dirty="0"/>
              <a:t>Responsible for the adoption of many innovative police techniques and technologies:</a:t>
            </a:r>
          </a:p>
          <a:p>
            <a:pPr lvl="2"/>
            <a:r>
              <a:rPr lang="en-US" dirty="0"/>
              <a:t>Radios, patrols on bikes (then cars), first centralized police records system, lie detector- type instrument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C42F816-0426-4D41-8A54-F0132FD19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7C56CF3-37E9-49C9-8E98-E05892350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201431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Advancing Professionalism in Policing (2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International Association of Chiefs of Police (IACP)</a:t>
            </a:r>
          </a:p>
          <a:p>
            <a:pPr lvl="1"/>
            <a:r>
              <a:rPr lang="en-US" dirty="0"/>
              <a:t>Started in 1871</a:t>
            </a:r>
          </a:p>
          <a:p>
            <a:pPr lvl="1"/>
            <a:r>
              <a:rPr lang="en-US" dirty="0"/>
              <a:t>Original goal was to apprehend and return criminal offenders who has fled jurisdictions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47AEC82-D21C-49FC-AB22-57AB658F0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B332-AB5D-4C1E-A403-37E314B33FA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656875C-4D77-4C0B-A229-8B3C09F54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4175" y="6331073"/>
            <a:ext cx="3295650" cy="365125"/>
          </a:xfrm>
        </p:spPr>
        <p:txBody>
          <a:bodyPr/>
          <a:lstStyle/>
          <a:p>
            <a:r>
              <a:rPr lang="en-US" dirty="0" err="1"/>
              <a:t>Rennison</a:t>
            </a:r>
            <a:r>
              <a:rPr lang="en-US" dirty="0"/>
              <a:t>, </a:t>
            </a:r>
            <a:r>
              <a:rPr lang="en-US" i="1" dirty="0"/>
              <a:t>Introduction to Criminal Justice, 3e</a:t>
            </a:r>
          </a:p>
          <a:p>
            <a:r>
              <a:rPr lang="en-US" dirty="0"/>
              <a:t>SAGE Publishing, 2020</a:t>
            </a:r>
          </a:p>
        </p:txBody>
      </p:sp>
    </p:spTree>
    <p:extLst>
      <p:ext uri="{BB962C8B-B14F-4D97-AF65-F5344CB8AC3E}">
        <p14:creationId xmlns:p14="http://schemas.microsoft.com/office/powerpoint/2010/main" val="3488726260"/>
      </p:ext>
    </p:extLst>
  </p:cSld>
  <p:clrMapOvr>
    <a:masterClrMapping/>
  </p:clrMapOvr>
</p:sld>
</file>

<file path=ppt/theme/theme1.xml><?xml version="1.0" encoding="utf-8"?>
<a:theme xmlns:a="http://schemas.openxmlformats.org/drawingml/2006/main" name="CDC PPT master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DC PPT master theme" id="{54717623-23ED-4358-9C73-6518671C19EC}" vid="{8348790F-27F1-4F39-885D-2376FA45C8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-US</Template>
  <TotalTime>5553</TotalTime>
  <Words>2632</Words>
  <Application>Microsoft Office PowerPoint</Application>
  <PresentationFormat>On-screen Show (4:3)</PresentationFormat>
  <Paragraphs>315</Paragraphs>
  <Slides>26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Courier New</vt:lpstr>
      <vt:lpstr>CDC PPT master theme</vt:lpstr>
      <vt:lpstr>PowerPoint Presentation</vt:lpstr>
      <vt:lpstr>Chapter 4</vt:lpstr>
      <vt:lpstr>Learning Objectives (1 of 2)</vt:lpstr>
      <vt:lpstr>Learning Objectives (2 of 2)</vt:lpstr>
      <vt:lpstr>Policing as a Dynamic Entity</vt:lpstr>
      <vt:lpstr>Early English Policing</vt:lpstr>
      <vt:lpstr>Colonial America and Policing</vt:lpstr>
      <vt:lpstr>Advancing Professionalism in Policing (1 of 3)</vt:lpstr>
      <vt:lpstr>Advancing Professionalism in Policing (2 of 3)</vt:lpstr>
      <vt:lpstr>Advancing Professionalism in Policing (3 of 3)</vt:lpstr>
      <vt:lpstr>Technology (1 of 2) </vt:lpstr>
      <vt:lpstr>Technology (2 of 2) </vt:lpstr>
      <vt:lpstr>Diversity in Policing (1 of 8)</vt:lpstr>
      <vt:lpstr>Diversity in Policing (2 of 8)</vt:lpstr>
      <vt:lpstr>Diversity in Policing (3 of 8)</vt:lpstr>
      <vt:lpstr>Diversity in Policing (4 of 8)</vt:lpstr>
      <vt:lpstr>Diversity in Policing (5 of 8)</vt:lpstr>
      <vt:lpstr>Diversity in Policing (6 of 8)</vt:lpstr>
      <vt:lpstr>Diversity in Policing (7 of 8)</vt:lpstr>
      <vt:lpstr>Diversity in Policing (8 of 8)</vt:lpstr>
      <vt:lpstr>Unrest in Policing (1960s and 1970s) (1 of 5)</vt:lpstr>
      <vt:lpstr>Unrest in Policing (1960s and 1970s) (2 of 5)</vt:lpstr>
      <vt:lpstr>Unrest in Policing (1960s and 1970s) (3 of 5)</vt:lpstr>
      <vt:lpstr>Unrest in Policing (1960s and 1970s) (4 of 5)</vt:lpstr>
      <vt:lpstr>Unrest in Policing (1960s and 1970s) (5 of 5)</vt:lpstr>
      <vt:lpstr>Policing as More Than Law Enforcement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klowry</dc:creator>
  <cp:lastModifiedBy>REJANE ALVES</cp:lastModifiedBy>
  <cp:revision>72</cp:revision>
  <dcterms:created xsi:type="dcterms:W3CDTF">2014-09-22T20:17:34Z</dcterms:created>
  <dcterms:modified xsi:type="dcterms:W3CDTF">2021-05-29T16:05:46Z</dcterms:modified>
</cp:coreProperties>
</file>