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72" r:id="rId11"/>
    <p:sldId id="265" r:id="rId12"/>
    <p:sldId id="274" r:id="rId13"/>
    <p:sldId id="273" r:id="rId14"/>
    <p:sldId id="266" r:id="rId15"/>
    <p:sldId id="268" r:id="rId16"/>
    <p:sldId id="269" r:id="rId17"/>
    <p:sldId id="275" r:id="rId18"/>
    <p:sldId id="27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19" autoAdjust="0"/>
    <p:restoredTop sz="94660"/>
  </p:normalViewPr>
  <p:slideViewPr>
    <p:cSldViewPr snapToGrid="0">
      <p:cViewPr>
        <p:scale>
          <a:sx n="118" d="100"/>
          <a:sy n="118" d="100"/>
        </p:scale>
        <p:origin x="-342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4A389-17D7-4B4A-ADDA-FCAE10E6701A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1FD55-8138-47CB-A8BD-96E7E2EDC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592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Danziger 34-40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1FD55-8138-47CB-A8BD-96E7E2EDC99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916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https://freedomhouse.org/report/women039s-rights-middle-east-and-north-africa/womens-rights-middle-east-and-north-africa-2010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1FD55-8138-47CB-A8BD-96E7E2EDC99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93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http://www.pbs.org/wgbh/globalconnections/mideast/themes/politics/index.html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1FD55-8138-47CB-A8BD-96E7E2EDC99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055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https://www.usnews.com/news/the-report/articles/2017-01-20/timeline-the-womens-rights-movement-in-the-us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1FD55-8138-47CB-A8BD-96E7E2EDC99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9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http://www.cotf.edu/earthinfo/meast/mepeo.html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1FD55-8138-47CB-A8BD-96E7E2EDC99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953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https://www.bls.gov/news.release/pdf/famee.pdf</a:t>
            </a:r>
          </a:p>
          <a:p>
            <a:r>
              <a:rPr lang="en-US" dirty="0"/>
              <a:t>https://erf.org.eg/wp-content/uploads/2017/04/1086.pdf</a:t>
            </a:r>
          </a:p>
          <a:p>
            <a:r>
              <a:rPr lang="en-US" dirty="0"/>
              <a:t>http://blogs.worldbank.org/arabvoices/despite-high-education-levels-arab-women-still-don-t-have-jobs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1FD55-8138-47CB-A8BD-96E7E2EDC99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6739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http://fortune.com/2015/03/05/women-in-the-workforce/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1FD55-8138-47CB-A8BD-96E7E2EDC99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64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</a:t>
            </a:r>
          </a:p>
          <a:p>
            <a:r>
              <a:rPr lang="en-US" dirty="0"/>
              <a:t>http://hdr.undp.org/en/content/estimated-gni-capita-ppp-female-constant-2011-ppp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1FD55-8138-47CB-A8BD-96E7E2EDC99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443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11/29/2017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B9FAC6-1772-4067-8372-CEFB2472BF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871133"/>
            <a:ext cx="8825658" cy="2677648"/>
          </a:xfrm>
        </p:spPr>
        <p:txBody>
          <a:bodyPr/>
          <a:lstStyle/>
          <a:p>
            <a:r>
              <a:rPr lang="en-US" dirty="0"/>
              <a:t>Levels of Freedom for Women in the United States vs.  The Middle East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8A9593E-7EAE-459B-81CA-6834F3068E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548781"/>
            <a:ext cx="8825658" cy="861420"/>
          </a:xfrm>
        </p:spPr>
        <p:txBody>
          <a:bodyPr/>
          <a:lstStyle/>
          <a:p>
            <a:r>
              <a:rPr lang="en-US"/>
              <a:t>Ryan </a:t>
            </a:r>
            <a:r>
              <a:rPr lang="en-US" dirty="0"/>
              <a:t>Prater</a:t>
            </a:r>
          </a:p>
        </p:txBody>
      </p:sp>
    </p:spTree>
    <p:extLst>
      <p:ext uri="{BB962C8B-B14F-4D97-AF65-F5344CB8AC3E}">
        <p14:creationId xmlns:p14="http://schemas.microsoft.com/office/powerpoint/2010/main" val="1216076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D376D8-FD77-4492-B603-44C6C3AB1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2CC418C-FB42-45F5-B0BF-5C6BE435A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This research had the goal of examining the levels of freedom that women have in the United States versus the Middle East.</a:t>
            </a:r>
          </a:p>
          <a:p>
            <a:r>
              <a:rPr lang="en-US" sz="2000" dirty="0"/>
              <a:t>Looks at freedom through the lenses of types of governments, laws, ideologies, socioeconomics, racism, classism, and religion, and the family.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F927C0-9A61-47D1-92C8-3B3BB58CF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9CE595-EE7A-46E9-88F5-EE0877900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 am liberal, white, feminist woman. I am a current resident of the Deep South, though I have traveled the country, since my father was in the military.</a:t>
            </a:r>
          </a:p>
          <a:p>
            <a:r>
              <a:rPr lang="en-US" sz="2000" dirty="0"/>
              <a:t>I live in the United States and have never been to the Middle East.</a:t>
            </a:r>
          </a:p>
          <a:p>
            <a:r>
              <a:rPr lang="en-US" sz="2000" dirty="0"/>
              <a:t>My notions of Middle Easterners come directly from the media and research I have encountered in my studies.</a:t>
            </a:r>
          </a:p>
        </p:txBody>
      </p:sp>
    </p:spTree>
    <p:extLst>
      <p:ext uri="{BB962C8B-B14F-4D97-AF65-F5344CB8AC3E}">
        <p14:creationId xmlns:p14="http://schemas.microsoft.com/office/powerpoint/2010/main" val="272475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83705B-12E1-4D02-AEAD-441DFBCDF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United States: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486DC0-D5C2-4100-932B-D4BE28C19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275046" cy="3888740"/>
          </a:xfrm>
        </p:spPr>
        <p:txBody>
          <a:bodyPr/>
          <a:lstStyle/>
          <a:p>
            <a:r>
              <a:rPr lang="en-US" sz="2000" dirty="0"/>
              <a:t>The United States is considered a democracy. It is a collection of states governed by a powerful federal government.</a:t>
            </a:r>
          </a:p>
          <a:p>
            <a:r>
              <a:rPr lang="en-US" sz="2000" dirty="0"/>
              <a:t>Women are allowed to vote, there are protections against sex discrimination in employment, women are given birth control and are allowed to have abortions.</a:t>
            </a:r>
          </a:p>
          <a:p>
            <a:r>
              <a:rPr lang="en-US" sz="2000" dirty="0"/>
              <a:t>While it is still a patriarchal society, women have been taking strides to become more influential. They take stereotypically masculine jobs and even have begun taking political offices.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884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393071-CD9B-4BF7-86DD-92E9E4C18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Ideologies as Lenses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E053C6-2B4D-4B89-AAE5-2EF41336E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183606" cy="4025900"/>
          </a:xfrm>
        </p:spPr>
        <p:txBody>
          <a:bodyPr>
            <a:normAutofit/>
          </a:bodyPr>
          <a:lstStyle/>
          <a:p>
            <a:r>
              <a:rPr lang="en-US" sz="2000" dirty="0"/>
              <a:t>Classical Liberalism- High value placed on individual’s natural rights to life, liberty, and property and the freedom of the individual to pursue these rights as an independent actor.</a:t>
            </a:r>
          </a:p>
          <a:p>
            <a:r>
              <a:rPr lang="en-US" sz="2000" dirty="0"/>
              <a:t>Conservativism- Attempts to prevent or slow the transition away from a society based on traditional values and the existing social hierarchy.</a:t>
            </a:r>
          </a:p>
          <a:p>
            <a:r>
              <a:rPr lang="en-US" sz="2000" dirty="0"/>
              <a:t>Feminism- A diverse social movement promoting equal rights and opportunities for women and men in their personal lives, economic activities, and politics.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84319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DE7B96-2768-406B-AE42-5F2AE863A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Middle East: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73965C5-BDC8-436B-B612-D8FFC9EEB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2306320"/>
            <a:ext cx="11087100" cy="4551680"/>
          </a:xfrm>
        </p:spPr>
        <p:txBody>
          <a:bodyPr>
            <a:noAutofit/>
          </a:bodyPr>
          <a:lstStyle/>
          <a:p>
            <a:r>
              <a:rPr lang="en-US" sz="2000" dirty="0"/>
              <a:t>The Middle East is a collection of countries that are sometimes at odds with one another. Many of these countries are dictatorships, while some are classified as democracies.</a:t>
            </a:r>
          </a:p>
          <a:p>
            <a:r>
              <a:rPr lang="en-US" sz="2000" dirty="0"/>
              <a:t>As we know, a democracy doesn’t necessarily mean that a country is democratic (lack of opposition, elections with one candidate).</a:t>
            </a:r>
          </a:p>
          <a:p>
            <a:r>
              <a:rPr lang="en-US" sz="2000" dirty="0"/>
              <a:t>The countries are not United under one power like the United States, but it seems appropriate to measure levels of freedom for women because the States are a collection of territories with different ideals.</a:t>
            </a:r>
          </a:p>
          <a:p>
            <a:r>
              <a:rPr lang="en-US" sz="2000" dirty="0"/>
              <a:t>Many countries do not have explicit rights for women, and many see the women as oppressed. Arranged marriages and women as homemakers are relatively common.</a:t>
            </a:r>
          </a:p>
          <a:p>
            <a:r>
              <a:rPr lang="en-US" sz="2000" dirty="0"/>
              <a:t>Some places, like Saudi Arabia don’t allow women to drive, though there have been studies that prove women are better drivers. </a:t>
            </a:r>
          </a:p>
        </p:txBody>
      </p:sp>
    </p:spTree>
    <p:extLst>
      <p:ext uri="{BB962C8B-B14F-4D97-AF65-F5344CB8AC3E}">
        <p14:creationId xmlns:p14="http://schemas.microsoft.com/office/powerpoint/2010/main" val="4062144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ECCDA1-6B82-4962-8DEC-A6CA531B7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Freedom House Scale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891EC2-A9B4-49D4-9CA1-79F7CB7E0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467054"/>
            <a:ext cx="4834366" cy="4894580"/>
          </a:xfrm>
        </p:spPr>
        <p:txBody>
          <a:bodyPr>
            <a:normAutofit/>
          </a:bodyPr>
          <a:lstStyle/>
          <a:p>
            <a:r>
              <a:rPr lang="en-US" sz="2800" b="1" dirty="0"/>
              <a:t>United States</a:t>
            </a:r>
          </a:p>
          <a:p>
            <a:r>
              <a:rPr lang="en-US" sz="2000" dirty="0"/>
              <a:t>Freedom Status: Free</a:t>
            </a:r>
          </a:p>
          <a:p>
            <a:r>
              <a:rPr lang="en-US" sz="2000" dirty="0"/>
              <a:t>Political Rights: 1</a:t>
            </a:r>
          </a:p>
          <a:p>
            <a:r>
              <a:rPr lang="en-US" sz="2000" dirty="0"/>
              <a:t>Civil Liberties: 1</a:t>
            </a:r>
          </a:p>
          <a:p>
            <a:r>
              <a:rPr lang="en-US" sz="2000" dirty="0"/>
              <a:t>Aggregate Score: 90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*** CL, PR, FR; 1= most free, 7= least free; Aggregate score; 0= worst 100= best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04B27DC-FBC2-4594-89F3-B6C85BB20CA0}"/>
              </a:ext>
            </a:extLst>
          </p:cNvPr>
          <p:cNvSpPr txBox="1"/>
          <p:nvPr/>
        </p:nvSpPr>
        <p:spPr>
          <a:xfrm>
            <a:off x="5989321" y="2467054"/>
            <a:ext cx="6202679" cy="423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The Middle East (Israel, Syria, Saudi Arabia, Yemen, Egypt)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Freedom Statuses: Israel- Free Syria- Not Free Saudi Arabia- Not Free Yemen- Not Free Egypt- Not Free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PR: Israel- 1 Syria- 7 Saudi Arabia- 7Yemen- 7 Egypt- 6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CL: Israel- 2 Syria- 7 Saudi Arabia- 7 Yemen- 6 Egypt- 5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Aggregate Scores: Israel- 80 Syria- -1 Saudi Arabia- 10 Yemen- 17 Egypt- 27</a:t>
            </a:r>
          </a:p>
        </p:txBody>
      </p:sp>
    </p:spTree>
    <p:extLst>
      <p:ext uri="{BB962C8B-B14F-4D97-AF65-F5344CB8AC3E}">
        <p14:creationId xmlns:p14="http://schemas.microsoft.com/office/powerpoint/2010/main" val="869659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2EF6F8-01A7-46AA-B300-3E67FC374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Governments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27DB731-3547-4678-A49B-27FC1DCBE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4994385" cy="3416300"/>
          </a:xfrm>
        </p:spPr>
        <p:txBody>
          <a:bodyPr/>
          <a:lstStyle/>
          <a:p>
            <a:r>
              <a:rPr lang="en-US" sz="2800" b="1" dirty="0"/>
              <a:t>United States</a:t>
            </a:r>
          </a:p>
          <a:p>
            <a:r>
              <a:rPr lang="en-US" sz="2000" dirty="0"/>
              <a:t>Democracy, Federal Republic</a:t>
            </a:r>
          </a:p>
          <a:p>
            <a:r>
              <a:rPr lang="en-US" sz="2000" dirty="0"/>
              <a:t>Representative Republic</a:t>
            </a:r>
          </a:p>
          <a:p>
            <a:r>
              <a:rPr lang="en-US" sz="2000" dirty="0"/>
              <a:t>Checks and Balances</a:t>
            </a:r>
          </a:p>
          <a:p>
            <a:r>
              <a:rPr lang="en-US" sz="2000" dirty="0"/>
              <a:t>Two Party System and regular elections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D30596E-A9D1-47DD-A793-7374763B3333}"/>
              </a:ext>
            </a:extLst>
          </p:cNvPr>
          <p:cNvSpPr txBox="1"/>
          <p:nvPr/>
        </p:nvSpPr>
        <p:spPr>
          <a:xfrm>
            <a:off x="6149339" y="2603500"/>
            <a:ext cx="5737860" cy="2980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The Middle East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Collection of Countries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Parliamentary Republics (Egypt, Israel, Turkey, Yemen)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Traditional Monarchies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Constitutional Monarchies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912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0466DA-6DA8-4EAB-A8F0-1074D1988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Civil Rights Expressed by Governments for Women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CD2E44-0D7C-431E-98BA-B21F55C97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4514325" cy="4003040"/>
          </a:xfrm>
        </p:spPr>
        <p:txBody>
          <a:bodyPr/>
          <a:lstStyle/>
          <a:p>
            <a:pPr lvl="0">
              <a:buClr>
                <a:srgbClr val="B31166"/>
              </a:buClr>
            </a:pPr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United States</a:t>
            </a:r>
          </a:p>
          <a:p>
            <a:pPr lvl="0">
              <a:buClr>
                <a:srgbClr val="B31166"/>
              </a:buClr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Women can: vote, use contraceptives, are ensured equal pay, have federal protections against sex discrimination,  have abortions, and serve on the front lines in combat roles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12E6509-F1C9-424A-94DE-4F803E4960BB}"/>
              </a:ext>
            </a:extLst>
          </p:cNvPr>
          <p:cNvSpPr txBox="1"/>
          <p:nvPr/>
        </p:nvSpPr>
        <p:spPr>
          <a:xfrm>
            <a:off x="6172200" y="2578100"/>
            <a:ext cx="4617720" cy="324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The Middle East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Women can: Syria- Hold political office Saudi Arabia- Vote, run for office.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Women don’t: Syria- In radicalized areas, women are forced to cover their bodies. Saudi Arabia- Drive, have say over male family members</a:t>
            </a:r>
          </a:p>
        </p:txBody>
      </p:sp>
    </p:spTree>
    <p:extLst>
      <p:ext uri="{BB962C8B-B14F-4D97-AF65-F5344CB8AC3E}">
        <p14:creationId xmlns:p14="http://schemas.microsoft.com/office/powerpoint/2010/main" val="3113120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499FB6-7E48-4B70-94AF-679349A52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9CF265-FD55-4C2D-A690-12903F1A8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4422885" cy="4254500"/>
          </a:xfrm>
        </p:spPr>
        <p:txBody>
          <a:bodyPr>
            <a:normAutofit fontScale="25000" lnSpcReduction="20000"/>
          </a:bodyPr>
          <a:lstStyle/>
          <a:p>
            <a:pPr lvl="0">
              <a:buClr>
                <a:srgbClr val="B31166"/>
              </a:buClr>
            </a:pPr>
            <a:r>
              <a:rPr lang="en-US" sz="1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United States</a:t>
            </a:r>
          </a:p>
          <a:p>
            <a:r>
              <a:rPr lang="en-US" sz="8000" dirty="0"/>
              <a:t>There is no set religion in the United States. Under the First Amendment, citizens are free to practice their religion, or lack of religion freely.</a:t>
            </a:r>
          </a:p>
          <a:p>
            <a:r>
              <a:rPr lang="en-US" sz="8000" dirty="0"/>
              <a:t>While there is no set religion, a large portion of people in the United States practice Christianity.</a:t>
            </a:r>
          </a:p>
          <a:p>
            <a:r>
              <a:rPr lang="en-US" sz="8000" dirty="0"/>
              <a:t>Many religions are practiced in the United States, and some limit rights of women through moral grounds and values, but not federal law</a:t>
            </a:r>
            <a:r>
              <a:rPr lang="en-US" sz="2000" dirty="0"/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837B1D5-7A4B-4D43-96FD-A15851F76748}"/>
              </a:ext>
            </a:extLst>
          </p:cNvPr>
          <p:cNvSpPr txBox="1"/>
          <p:nvPr/>
        </p:nvSpPr>
        <p:spPr>
          <a:xfrm>
            <a:off x="6332220" y="2697480"/>
            <a:ext cx="4800600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Middle East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The Middle East has three main religions: Judaism, Christianity, and Islam. However, Islam is the most common.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There are many sects of Islam with differing core beliefs.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The rules associated with Islam may limit women in addition to the rules of the states.</a:t>
            </a:r>
          </a:p>
        </p:txBody>
      </p:sp>
    </p:spTree>
    <p:extLst>
      <p:ext uri="{BB962C8B-B14F-4D97-AF65-F5344CB8AC3E}">
        <p14:creationId xmlns:p14="http://schemas.microsoft.com/office/powerpoint/2010/main" val="2874786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AA8BEC-A158-42AF-8A5D-527BFD0C6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96528"/>
            <a:ext cx="8761413" cy="706964"/>
          </a:xfrm>
        </p:spPr>
        <p:txBody>
          <a:bodyPr/>
          <a:lstStyle/>
          <a:p>
            <a:r>
              <a:rPr lang="en-US" dirty="0"/>
              <a:t>The Family and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B23268-4C47-4061-8C41-7F9F8B9DE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603500"/>
            <a:ext cx="4572001" cy="4254500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The United States</a:t>
            </a:r>
            <a:endParaRPr lang="en-US" dirty="0"/>
          </a:p>
          <a:p>
            <a:r>
              <a:rPr lang="en-US" sz="2000" dirty="0"/>
              <a:t>According to BLS data, 75% of married mothers were employed in 2016 with children ages 6-17.</a:t>
            </a:r>
          </a:p>
          <a:p>
            <a:r>
              <a:rPr lang="en-US" sz="2000" dirty="0"/>
              <a:t>92.8% of married fathers with children under 18 were in the labor force.</a:t>
            </a:r>
          </a:p>
          <a:p>
            <a:r>
              <a:rPr lang="en-US" sz="2000" dirty="0"/>
              <a:t>Mothers are employed less frequently than fathers.</a:t>
            </a:r>
          </a:p>
          <a:p>
            <a:r>
              <a:rPr lang="en-US" sz="2000" dirty="0"/>
              <a:t>48% of total families have both the mother and father employed.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6183FFC-EBF1-4249-A69F-7B2DDBAEB3F0}"/>
              </a:ext>
            </a:extLst>
          </p:cNvPr>
          <p:cNvSpPr txBox="1"/>
          <p:nvPr/>
        </p:nvSpPr>
        <p:spPr>
          <a:xfrm>
            <a:off x="6288172" y="2603500"/>
            <a:ext cx="5234940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The Middle East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Typically, less than 50% of women are employed in Middle Eastern and North African countries with the exception of Qatar.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Patriarchal structure of states, weak private sector, inhospitable business environment for women are some causes of lack of women working.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endParaRPr lang="en-US" sz="20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484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8">
            <a:extLst>
              <a:ext uri="{FF2B5EF4-FFF2-40B4-BE49-F238E27FC236}">
                <a16:creationId xmlns:a16="http://schemas.microsoft.com/office/drawing/2014/main" xmlns="" id="{388DD50E-1D2D-48C6-A470-79FB7F337F8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F78DAAE-B0C3-49A3-8AB1-AD2FF0E3686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9000"/>
                  <a:hueMod val="91000"/>
                  <a:satMod val="164000"/>
                  <a:lumMod val="74000"/>
                </a:schemeClr>
                <a:schemeClr val="dk2">
                  <a:hueMod val="124000"/>
                  <a:satMod val="140000"/>
                  <a:lumMod val="142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F6A8A81D-3338-4B0F-A26F-A3D259D2768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466" y="801794"/>
            <a:ext cx="11000237" cy="52482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xmlns="" id="{CA580DB1-03C3-41B6-A462-C4EFA63958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20327" y="801794"/>
            <a:ext cx="6951346" cy="524826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0155665-7CE2-4939-AE5E-020DC1D2075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45850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4091D54B-59AB-4A5E-8E9E-0421BD66D4FB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547CE62E-FFFD-4A1F-BA78-C3B89C36FCA5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xmlns="" id="{AE51FD27-6B6A-4D21-BF22-245DA9BD0B3E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B8144315-1C5A-4185-A952-25D98D303D4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25A657F0-42F3-40D3-BC75-7DA1F5C6A225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xmlns="" id="{2E94FF68-7A60-47B7-AB98-1674FC7F2D14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xmlns="" id="{42B4F8D7-4E9C-45EF-9072-1AF32CEF710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xmlns="" id="{3ECBDDDB-593C-40F0-8E80-AA75798EE40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pic>
        <p:nvPicPr>
          <p:cNvPr id="22" name="Content Placeholder 3">
            <a:extLst>
              <a:ext uri="{FF2B5EF4-FFF2-40B4-BE49-F238E27FC236}">
                <a16:creationId xmlns:a16="http://schemas.microsoft.com/office/drawing/2014/main" xmlns="" id="{EC60D8C7-43F5-47D8-8EAF-01D1A7C77D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/>
          <a:stretch/>
        </p:blipFill>
        <p:spPr>
          <a:xfrm>
            <a:off x="30425" y="0"/>
            <a:ext cx="12161575" cy="702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949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EB7298-3832-4507-847F-CB636A97F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Socioeconomic Differences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C200C4-D1AA-467D-B032-A9440665A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213208"/>
            <a:ext cx="4720066" cy="4544834"/>
          </a:xfrm>
        </p:spPr>
        <p:txBody>
          <a:bodyPr>
            <a:normAutofit/>
          </a:bodyPr>
          <a:lstStyle/>
          <a:p>
            <a:pPr lvl="0">
              <a:buClr>
                <a:srgbClr val="B31166"/>
              </a:buClr>
            </a:pPr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United States</a:t>
            </a:r>
          </a:p>
          <a:p>
            <a:pPr lvl="0">
              <a:buClr>
                <a:srgbClr val="B31166"/>
              </a:buClr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GDP: 18.57 Trillion USD</a:t>
            </a:r>
          </a:p>
          <a:p>
            <a:pPr lvl="0">
              <a:buClr>
                <a:srgbClr val="B31166"/>
              </a:buClr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GNI per capita: 58,030 PPP USD</a:t>
            </a:r>
          </a:p>
          <a:p>
            <a:pPr lvl="0">
              <a:buClr>
                <a:srgbClr val="B31166"/>
              </a:buClr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GNI per capita of women: 41,792 PPP USD</a:t>
            </a:r>
          </a:p>
          <a:p>
            <a:pPr marL="0" lvl="0" indent="0">
              <a:buClr>
                <a:srgbClr val="B31166"/>
              </a:buClr>
              <a:buNone/>
            </a:pPr>
            <a:endParaRPr lang="en-US" sz="20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sz="2000" dirty="0"/>
              <a:t>***PPP= Purchasing Power Parity (International Exchange Rate)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91F99F6-2909-4B4E-8643-938536F6435C}"/>
              </a:ext>
            </a:extLst>
          </p:cNvPr>
          <p:cNvSpPr txBox="1"/>
          <p:nvPr/>
        </p:nvSpPr>
        <p:spPr>
          <a:xfrm>
            <a:off x="6088566" y="2268964"/>
            <a:ext cx="5798634" cy="4544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The Middle East (Israel, Syria, Saudi Arabia, Yemen, Egypt)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GDP: Israel- 318.7 Billion Syria- 40.41 Billion Saudi Arabia- 646.4 Billion Yemen- 27.32 Billion Egypt- 336.3 Billion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GNI per capita: Israel- 37,400 PPP Syria- 5,090 PPP Saudi Arabia- 55,760 PPP Yemen- 2,490 PPP  Egypt- 11,110 PPP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GNI per capita of women: Israel- 24,636 Syria- 1,922 Saudi Arabia- 16, 197 Yemen- 1,775 Egypt- </a:t>
            </a:r>
          </a:p>
          <a:p>
            <a:pPr lvl="0">
              <a:spcBef>
                <a:spcPts val="1000"/>
              </a:spcBef>
              <a:buClr>
                <a:srgbClr val="B31166"/>
              </a:buClr>
              <a:buSzPct val="80000"/>
            </a:pPr>
            <a:endParaRPr lang="en-US" sz="20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651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EB2885-8D3A-4FAF-8B4B-F438F28FA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1348E1-7383-42F6-9AEC-72391D9FC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4240006" cy="4048760"/>
          </a:xfrm>
        </p:spPr>
        <p:txBody>
          <a:bodyPr>
            <a:normAutofit lnSpcReduction="10000"/>
          </a:bodyPr>
          <a:lstStyle/>
          <a:p>
            <a:pPr lvl="0">
              <a:buClr>
                <a:srgbClr val="B31166"/>
              </a:buClr>
            </a:pPr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United States</a:t>
            </a:r>
          </a:p>
          <a:p>
            <a:pPr lvl="0">
              <a:buClr>
                <a:srgbClr val="B31166"/>
              </a:buClr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Free public education is provided to students from K-12, and many colleges offer opportunities for further education.</a:t>
            </a:r>
          </a:p>
          <a:p>
            <a:pPr lvl="0">
              <a:buClr>
                <a:srgbClr val="B31166"/>
              </a:buClr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The GDP per capita is much higher in the United States and less restrictions are pushed onto women, so graduation and employment rates are higher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75F532B-F8F6-436C-B5BD-7E28F62542E9}"/>
              </a:ext>
            </a:extLst>
          </p:cNvPr>
          <p:cNvSpPr txBox="1"/>
          <p:nvPr/>
        </p:nvSpPr>
        <p:spPr>
          <a:xfrm>
            <a:off x="5829300" y="2603500"/>
            <a:ext cx="4572000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The Middle East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Education in the Middle East has increased in past years, though dropouts are very common in young children. </a:t>
            </a:r>
          </a:p>
          <a:p>
            <a:pPr marL="342900" lvl="0" indent="-342900"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The </a:t>
            </a:r>
            <a:r>
              <a:rPr lang="en-US" sz="2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Borgen</a:t>
            </a: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Project sites poverty as a key element contributing to girls dropping out.</a:t>
            </a:r>
          </a:p>
        </p:txBody>
      </p:sp>
    </p:spTree>
    <p:extLst>
      <p:ext uri="{BB962C8B-B14F-4D97-AF65-F5344CB8AC3E}">
        <p14:creationId xmlns:p14="http://schemas.microsoft.com/office/powerpoint/2010/main" val="173837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EED2E2BB-3846-41EB-9F1E-92C33C4A8F46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C73D5773-5AC9-444A-A47A-EB6656ACDC2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xmlns="" id="{81EB4475-C020-4325-AF59-31FCBFB7C542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7689D68-C339-4D5B-9DAA-E13F6BD4D57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xmlns="" id="{DE18196B-B408-41D4-85F6-A3E77C519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685" y="730726"/>
            <a:ext cx="3506977" cy="3506977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4" name="Picture 3" descr="A picture containing clothing&#10;&#10;Description generated with high confidence">
            <a:extLst>
              <a:ext uri="{FF2B5EF4-FFF2-40B4-BE49-F238E27FC236}">
                <a16:creationId xmlns:a16="http://schemas.microsoft.com/office/drawing/2014/main" xmlns="" id="{70BFDC87-EB51-452B-A5BB-0911BA165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8944" y="1358340"/>
            <a:ext cx="5118868" cy="2879363"/>
          </a:xfrm>
          <a:prstGeom prst="roundRect">
            <a:avLst>
              <a:gd name="adj" fmla="val 1858"/>
            </a:avLst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6FBDF1-9E5F-4313-8629-4509CAA92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975" y="4517136"/>
            <a:ext cx="9453911" cy="11749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rPr>
              <a:t>Women in Politics</a:t>
            </a:r>
          </a:p>
        </p:txBody>
      </p:sp>
    </p:spTree>
    <p:extLst>
      <p:ext uri="{BB962C8B-B14F-4D97-AF65-F5344CB8AC3E}">
        <p14:creationId xmlns:p14="http://schemas.microsoft.com/office/powerpoint/2010/main" val="3100761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EED2E2BB-3846-41EB-9F1E-92C33C4A8F46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C73D5773-5AC9-444A-A47A-EB6656ACDC2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xmlns="" id="{81EB4475-C020-4325-AF59-31FCBFB7C542}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7689D68-C339-4D5B-9DAA-E13F6BD4D57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A group of people standing in front of a large crowd of people&#10;&#10;Description generated with very high confidence">
            <a:extLst>
              <a:ext uri="{FF2B5EF4-FFF2-40B4-BE49-F238E27FC236}">
                <a16:creationId xmlns:a16="http://schemas.microsoft.com/office/drawing/2014/main" xmlns="" id="{966FEB31-3DAD-4814-9A79-C6231D47F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845" y="948078"/>
            <a:ext cx="4602657" cy="3072273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4" name="Picture 3" descr="A group of people posing for the camera&#10;&#10;Description generated with very high confidence">
            <a:extLst>
              <a:ext uri="{FF2B5EF4-FFF2-40B4-BE49-F238E27FC236}">
                <a16:creationId xmlns:a16="http://schemas.microsoft.com/office/drawing/2014/main" xmlns="" id="{ACE4739C-89AE-4655-A6C6-030FB80DE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1228" y="1143689"/>
            <a:ext cx="4938474" cy="2876661"/>
          </a:xfrm>
          <a:prstGeom prst="roundRect">
            <a:avLst>
              <a:gd name="adj" fmla="val 1858"/>
            </a:avLst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C3BEB7-DF21-4365-A72F-EA4BA92EE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975" y="4517136"/>
            <a:ext cx="9453911" cy="117494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8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rPr>
              <a:t>Forward Progression For Gender 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1F667D-0008-4CFF-9715-1573FDF86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976" y="5692877"/>
            <a:ext cx="9453911" cy="5353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0" i="0" kern="1200" cap="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Arab Spring 2011 and Women’s March on Washington 2017</a:t>
            </a:r>
          </a:p>
        </p:txBody>
      </p:sp>
    </p:spTree>
    <p:extLst>
      <p:ext uri="{BB962C8B-B14F-4D97-AF65-F5344CB8AC3E}">
        <p14:creationId xmlns:p14="http://schemas.microsoft.com/office/powerpoint/2010/main" val="1065988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63AA11-9248-45A7-9E63-13E74BB88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D13E9F-19B2-41EB-BF70-830A60A28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137886" cy="3416300"/>
          </a:xfrm>
        </p:spPr>
        <p:txBody>
          <a:bodyPr>
            <a:normAutofit/>
          </a:bodyPr>
          <a:lstStyle/>
          <a:p>
            <a:r>
              <a:rPr lang="en-US" sz="2000" dirty="0"/>
              <a:t>Women have more rights overall in accordance to the past. Strides are being made for women’s rights in both regions, though total equality hasn’t been reached.</a:t>
            </a:r>
          </a:p>
          <a:p>
            <a:r>
              <a:rPr lang="en-US" sz="2000" dirty="0"/>
              <a:t>Women in the United States are freer than women in the Middle East due to many factors including governmental structure, education, and socioeconomics.</a:t>
            </a:r>
          </a:p>
        </p:txBody>
      </p:sp>
    </p:spTree>
    <p:extLst>
      <p:ext uri="{BB962C8B-B14F-4D97-AF65-F5344CB8AC3E}">
        <p14:creationId xmlns:p14="http://schemas.microsoft.com/office/powerpoint/2010/main" val="6405941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809</TotalTime>
  <Words>1243</Words>
  <Application>Microsoft Office PowerPoint</Application>
  <PresentationFormat>Custom</PresentationFormat>
  <Paragraphs>118</Paragraphs>
  <Slides>18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Ion Boardroom</vt:lpstr>
      <vt:lpstr>Levels of Freedom for Women in the United States vs.  The Middle East</vt:lpstr>
      <vt:lpstr>Introduction</vt:lpstr>
      <vt:lpstr>Biases</vt:lpstr>
      <vt:lpstr>The United States: Overview</vt:lpstr>
      <vt:lpstr>Ideologies as Lenses</vt:lpstr>
      <vt:lpstr>The Middle East: Overview</vt:lpstr>
      <vt:lpstr>Freedom House Scale</vt:lpstr>
      <vt:lpstr>Types of Governments</vt:lpstr>
      <vt:lpstr>Civil Rights Expressed by Governments for Women</vt:lpstr>
      <vt:lpstr>Religion</vt:lpstr>
      <vt:lpstr>The Family and Work</vt:lpstr>
      <vt:lpstr>PowerPoint Presentation</vt:lpstr>
      <vt:lpstr>PowerPoint Presentation</vt:lpstr>
      <vt:lpstr>Socioeconomic Differences</vt:lpstr>
      <vt:lpstr>Education</vt:lpstr>
      <vt:lpstr>Women in Politics</vt:lpstr>
      <vt:lpstr>Forward Progression For Gender Equality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Levels of Freedom for Women in the United States vs.  The Middle East</dc:title>
  <dc:creator>ryan prater</dc:creator>
  <cp:lastModifiedBy>Jaclyn Bunch</cp:lastModifiedBy>
  <cp:revision>24</cp:revision>
  <dcterms:created xsi:type="dcterms:W3CDTF">2017-11-28T02:46:13Z</dcterms:created>
  <dcterms:modified xsi:type="dcterms:W3CDTF">2017-11-29T23:40:23Z</dcterms:modified>
</cp:coreProperties>
</file>