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9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7" r:id="rId21"/>
    <p:sldId id="27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4"/>
  </p:normalViewPr>
  <p:slideViewPr>
    <p:cSldViewPr snapToGrid="0" snapToObjects="1">
      <p:cViewPr>
        <p:scale>
          <a:sx n="114" d="100"/>
          <a:sy n="114" d="100"/>
        </p:scale>
        <p:origin x="474" y="-7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FD0832-EF3A-497D-8C27-6733CFDE51EB}" type="datetimeFigureOut">
              <a:rPr lang="en-US" smtClean="0"/>
              <a:t>11/15/2017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12C085-9292-4A5B-8D22-5D892C2B821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312C085-9292-4A5B-8D22-5D892C2B8216}" type="slidenum">
              <a:rPr lang="en-US" smtClean="0"/>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87DE6118-2437-4B30-8E3C-4D2BE6020583}" type="datetimeFigureOut">
              <a:rPr lang="en-US" smtClean="0"/>
              <a:pPr/>
              <a:t>11/15/2017</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9E57DC2-970A-4B3E-BB1C-7A09969E49DF}"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extLst>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cSld>
  <p:clrMapOvr>
    <a:masterClrMapping/>
  </p:clrMapOvr>
  <p:extLst>
    <p:ext uri="{DCECCB84-F9BA-43D5-87BE-67443E8EF086}">
      <p15:sldGuideLst xmlns:p15="http://schemas.microsoft.com/office/powerpoint/2012/main" xmlns=""/>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87DE6118-2437-4B30-8E3C-4D2BE6020583}" type="datetimeFigureOut">
              <a:rPr lang="en-US" smtClean="0"/>
              <a:pPr/>
              <a:t>11/15/2017</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xmlns="" val="198676547"/>
      </p:ext>
    </p:extLst>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t>A Comparative </a:t>
            </a:r>
            <a:r>
              <a:rPr lang="en-US" sz="4000" dirty="0"/>
              <a:t>A</a:t>
            </a:r>
            <a:r>
              <a:rPr lang="en-US" sz="4000" dirty="0" smtClean="0"/>
              <a:t>pproach to Public </a:t>
            </a:r>
            <a:r>
              <a:rPr lang="en-US" sz="4000" dirty="0"/>
              <a:t>H</a:t>
            </a:r>
            <a:r>
              <a:rPr lang="en-US" sz="4000" dirty="0" smtClean="0"/>
              <a:t>ealthcare </a:t>
            </a:r>
            <a:r>
              <a:rPr lang="en-US" sz="4000" dirty="0"/>
              <a:t>P</a:t>
            </a:r>
            <a:r>
              <a:rPr lang="en-US" sz="4000" dirty="0" smtClean="0"/>
              <a:t>rograms in the </a:t>
            </a:r>
            <a:r>
              <a:rPr lang="en-US" sz="4000" dirty="0"/>
              <a:t>U</a:t>
            </a:r>
            <a:r>
              <a:rPr lang="en-US" sz="4000" dirty="0" smtClean="0"/>
              <a:t>nited </a:t>
            </a:r>
            <a:r>
              <a:rPr lang="en-US" sz="4000" dirty="0"/>
              <a:t>S</a:t>
            </a:r>
            <a:r>
              <a:rPr lang="en-US" sz="4000" dirty="0" smtClean="0"/>
              <a:t>tates and Canada</a:t>
            </a:r>
            <a:endParaRPr lang="en-US" sz="4000" dirty="0"/>
          </a:p>
        </p:txBody>
      </p:sp>
      <p:sp>
        <p:nvSpPr>
          <p:cNvPr id="3" name="Subtitle 2"/>
          <p:cNvSpPr>
            <a:spLocks noGrp="1"/>
          </p:cNvSpPr>
          <p:nvPr>
            <p:ph type="subTitle" idx="1"/>
          </p:nvPr>
        </p:nvSpPr>
        <p:spPr/>
        <p:txBody>
          <a:bodyPr>
            <a:normAutofit/>
          </a:bodyPr>
          <a:lstStyle/>
          <a:p>
            <a:r>
              <a:rPr lang="en-US" dirty="0" smtClean="0"/>
              <a:t>Hannah Cassady </a:t>
            </a:r>
          </a:p>
          <a:p>
            <a:r>
              <a:rPr lang="en-US" dirty="0" smtClean="0"/>
              <a:t>PSC-492</a:t>
            </a:r>
            <a:endParaRPr lang="en-US" dirty="0"/>
          </a:p>
        </p:txBody>
      </p:sp>
    </p:spTree>
    <p:extLst>
      <p:ext uri="{BB962C8B-B14F-4D97-AF65-F5344CB8AC3E}">
        <p14:creationId xmlns:p14="http://schemas.microsoft.com/office/powerpoint/2010/main" xmlns="" val="1683937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2699" y="1202844"/>
            <a:ext cx="6248398" cy="5655156"/>
          </a:xfrm>
        </p:spPr>
        <p:txBody>
          <a:bodyPr>
            <a:normAutofit/>
          </a:bodyPr>
          <a:lstStyle/>
          <a:p>
            <a:pPr marL="0" indent="0" algn="ctr">
              <a:buNone/>
            </a:pPr>
            <a:r>
              <a:rPr lang="en-US" sz="3200" b="1" dirty="0" smtClean="0"/>
              <a:t>Part One: </a:t>
            </a:r>
          </a:p>
          <a:p>
            <a:pPr marL="0" indent="0" algn="ctr">
              <a:buNone/>
            </a:pPr>
            <a:r>
              <a:rPr lang="en-US" sz="3200" dirty="0" smtClean="0"/>
              <a:t>An overview of the United States’ current healthcare system</a:t>
            </a:r>
          </a:p>
          <a:p>
            <a:pPr marL="0" indent="0" algn="ctr">
              <a:buNone/>
            </a:pPr>
            <a:r>
              <a:rPr lang="en-US" sz="3200" dirty="0" smtClean="0"/>
              <a:t>(The Patient Protection and Affordable Care Act, Medicaid, and Medicare)</a:t>
            </a:r>
            <a:endParaRPr lang="en-US" sz="3200" dirty="0"/>
          </a:p>
        </p:txBody>
      </p:sp>
    </p:spTree>
    <p:extLst>
      <p:ext uri="{BB962C8B-B14F-4D97-AF65-F5344CB8AC3E}">
        <p14:creationId xmlns:p14="http://schemas.microsoft.com/office/powerpoint/2010/main" xmlns="" val="18475060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Patient Protection and Affordable Care Act</a:t>
            </a:r>
            <a:endParaRPr lang="en-US" dirty="0"/>
          </a:p>
        </p:txBody>
      </p:sp>
      <p:sp>
        <p:nvSpPr>
          <p:cNvPr id="3" name="Content Placeholder 2"/>
          <p:cNvSpPr>
            <a:spLocks noGrp="1"/>
          </p:cNvSpPr>
          <p:nvPr>
            <p:ph idx="1"/>
          </p:nvPr>
        </p:nvSpPr>
        <p:spPr>
          <a:xfrm>
            <a:off x="1261872" y="1971675"/>
            <a:ext cx="9096566" cy="4351337"/>
          </a:xfrm>
        </p:spPr>
        <p:txBody>
          <a:bodyPr/>
          <a:lstStyle/>
          <a:p>
            <a:r>
              <a:rPr lang="en-US" dirty="0" smtClean="0"/>
              <a:t>Otherwise known as the Affordable Care Act (ACA) or Obamacare.</a:t>
            </a:r>
          </a:p>
          <a:p>
            <a:r>
              <a:rPr lang="en-US" dirty="0" smtClean="0"/>
              <a:t>Healthcare legislation passed in 2010 under President Obama. </a:t>
            </a:r>
          </a:p>
          <a:p>
            <a:r>
              <a:rPr lang="en-US" dirty="0" smtClean="0"/>
              <a:t>The main goal of the ACA is to ensure that every American has access to affordable healthcare coverage (</a:t>
            </a:r>
            <a:r>
              <a:rPr lang="en-US" dirty="0" err="1" smtClean="0"/>
              <a:t>hhs.gov</a:t>
            </a:r>
            <a:r>
              <a:rPr lang="en-US" dirty="0" smtClean="0"/>
              <a:t>). The underlying premise of this goal is that healthcare should be a right, and not a privilege. </a:t>
            </a:r>
          </a:p>
          <a:p>
            <a:r>
              <a:rPr lang="en-US" dirty="0" smtClean="0"/>
              <a:t>The primary mechanism by which the ACA aims to achieve universal coverage is by expanding Medicaid so that every adult who is below or slightly above the poverty line has access to health insurance </a:t>
            </a:r>
            <a:r>
              <a:rPr lang="en-US" dirty="0"/>
              <a:t>(</a:t>
            </a:r>
            <a:r>
              <a:rPr lang="en-US" dirty="0" err="1"/>
              <a:t>Sofija</a:t>
            </a:r>
            <a:r>
              <a:rPr lang="en-US" dirty="0"/>
              <a:t> </a:t>
            </a:r>
            <a:r>
              <a:rPr lang="en-US" dirty="0" err="1"/>
              <a:t>Rak</a:t>
            </a:r>
            <a:r>
              <a:rPr lang="en-US" dirty="0"/>
              <a:t> &amp; Janis Coffin, </a:t>
            </a:r>
            <a:r>
              <a:rPr lang="en-US" dirty="0" smtClean="0"/>
              <a:t>2013). </a:t>
            </a:r>
          </a:p>
          <a:p>
            <a:r>
              <a:rPr lang="en-US" dirty="0" smtClean="0"/>
              <a:t>Another mechanism employed by the ACA to ensure universal coverage is the individual mandate, which requires that an individual have insurance or else they will have face a tax penalty (Gail Wilensky, 2012). </a:t>
            </a:r>
          </a:p>
          <a:p>
            <a:endParaRPr lang="en-US" dirty="0" smtClean="0"/>
          </a:p>
        </p:txBody>
      </p:sp>
    </p:spTree>
    <p:extLst>
      <p:ext uri="{BB962C8B-B14F-4D97-AF65-F5344CB8AC3E}">
        <p14:creationId xmlns:p14="http://schemas.microsoft.com/office/powerpoint/2010/main" xmlns="" val="1205605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Medicaid</a:t>
            </a:r>
            <a:endParaRPr lang="en-US" dirty="0"/>
          </a:p>
        </p:txBody>
      </p:sp>
      <p:sp>
        <p:nvSpPr>
          <p:cNvPr id="3" name="Content Placeholder 2"/>
          <p:cNvSpPr>
            <a:spLocks noGrp="1"/>
          </p:cNvSpPr>
          <p:nvPr>
            <p:ph idx="1"/>
          </p:nvPr>
        </p:nvSpPr>
        <p:spPr/>
        <p:txBody>
          <a:bodyPr/>
          <a:lstStyle/>
          <a:p>
            <a:r>
              <a:rPr lang="en-US" dirty="0" smtClean="0"/>
              <a:t>Medicaid is a federal and state program that covers healthcare for individuals with low incomes (</a:t>
            </a:r>
            <a:r>
              <a:rPr lang="en-US" dirty="0" err="1" smtClean="0"/>
              <a:t>medicaid.gov</a:t>
            </a:r>
            <a:r>
              <a:rPr lang="en-US" dirty="0" smtClean="0"/>
              <a:t>)</a:t>
            </a:r>
          </a:p>
          <a:p>
            <a:r>
              <a:rPr lang="en-US" dirty="0" smtClean="0"/>
              <a:t>Each state has different income requirements for Medicaid eligibility </a:t>
            </a:r>
            <a:r>
              <a:rPr lang="en-US" dirty="0"/>
              <a:t>(</a:t>
            </a:r>
            <a:r>
              <a:rPr lang="en-US" dirty="0" err="1" smtClean="0"/>
              <a:t>medicaid.gov</a:t>
            </a:r>
            <a:r>
              <a:rPr lang="en-US" dirty="0" smtClean="0"/>
              <a:t>). </a:t>
            </a:r>
          </a:p>
          <a:p>
            <a:r>
              <a:rPr lang="en-US" dirty="0" smtClean="0"/>
              <a:t> Every state runs Medicaid differently, especially since the expansion of Medicaid was not uniform </a:t>
            </a:r>
            <a:r>
              <a:rPr lang="en-US" dirty="0"/>
              <a:t>(</a:t>
            </a:r>
            <a:r>
              <a:rPr lang="en-US" dirty="0" err="1"/>
              <a:t>medicaid.gov</a:t>
            </a:r>
            <a:r>
              <a:rPr lang="en-US" dirty="0"/>
              <a:t>).</a:t>
            </a:r>
            <a:endParaRPr lang="en-US" dirty="0" smtClean="0"/>
          </a:p>
          <a:p>
            <a:r>
              <a:rPr lang="en-US" dirty="0" smtClean="0"/>
              <a:t>However, every state is required to cover certain individuals under Medicaid. These individuals include pregnant women, children, the elderly, and those with disabilities </a:t>
            </a:r>
            <a:r>
              <a:rPr lang="en-US" dirty="0"/>
              <a:t>(</a:t>
            </a:r>
            <a:r>
              <a:rPr lang="en-US" dirty="0" err="1"/>
              <a:t>medicaid.gov</a:t>
            </a:r>
            <a:r>
              <a:rPr lang="en-US" dirty="0"/>
              <a:t>).</a:t>
            </a:r>
            <a:endParaRPr lang="en-US" dirty="0" smtClean="0"/>
          </a:p>
          <a:p>
            <a:r>
              <a:rPr lang="en-US" dirty="0" smtClean="0"/>
              <a:t>Each state also has Medicaid funds that cover nursing homes and home-health services to those who need it </a:t>
            </a:r>
            <a:r>
              <a:rPr lang="en-US" dirty="0"/>
              <a:t>(</a:t>
            </a:r>
            <a:r>
              <a:rPr lang="en-US" dirty="0" err="1"/>
              <a:t>medicaid.gov</a:t>
            </a:r>
            <a:r>
              <a:rPr lang="en-US" dirty="0"/>
              <a:t>).</a:t>
            </a:r>
            <a:endParaRPr lang="en-US" dirty="0" smtClean="0"/>
          </a:p>
          <a:p>
            <a:endParaRPr lang="en-US" dirty="0"/>
          </a:p>
        </p:txBody>
      </p:sp>
    </p:spTree>
    <p:extLst>
      <p:ext uri="{BB962C8B-B14F-4D97-AF65-F5344CB8AC3E}">
        <p14:creationId xmlns:p14="http://schemas.microsoft.com/office/powerpoint/2010/main" xmlns="" val="17938633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Medicare</a:t>
            </a:r>
            <a:endParaRPr lang="en-US" dirty="0"/>
          </a:p>
        </p:txBody>
      </p:sp>
      <p:sp>
        <p:nvSpPr>
          <p:cNvPr id="3" name="Content Placeholder 2"/>
          <p:cNvSpPr>
            <a:spLocks noGrp="1"/>
          </p:cNvSpPr>
          <p:nvPr>
            <p:ph idx="1"/>
          </p:nvPr>
        </p:nvSpPr>
        <p:spPr/>
        <p:txBody>
          <a:bodyPr/>
          <a:lstStyle/>
          <a:p>
            <a:r>
              <a:rPr lang="en-US" dirty="0" smtClean="0"/>
              <a:t>Medicare is a government run insurance program for individuals over the age of 65 (</a:t>
            </a:r>
            <a:r>
              <a:rPr lang="en-US" dirty="0" err="1" smtClean="0"/>
              <a:t>medicare.gov</a:t>
            </a:r>
            <a:r>
              <a:rPr lang="en-US" dirty="0" smtClean="0"/>
              <a:t>)</a:t>
            </a:r>
          </a:p>
          <a:p>
            <a:r>
              <a:rPr lang="en-US" dirty="0" smtClean="0"/>
              <a:t>Medicare also covers younger individuals with certain diseases or those who are experiencing kidney failure and require dialysis (</a:t>
            </a:r>
            <a:r>
              <a:rPr lang="en-US" dirty="0" err="1" smtClean="0"/>
              <a:t>medicare.gov</a:t>
            </a:r>
            <a:r>
              <a:rPr lang="en-US" dirty="0" smtClean="0"/>
              <a:t>). </a:t>
            </a:r>
          </a:p>
          <a:p>
            <a:r>
              <a:rPr lang="en-US" dirty="0" smtClean="0"/>
              <a:t>Medicare has different parts: </a:t>
            </a:r>
          </a:p>
          <a:p>
            <a:pPr lvl="1"/>
            <a:r>
              <a:rPr lang="en-US" dirty="0" smtClean="0"/>
              <a:t>Medicare part A is considered hospital insurance (</a:t>
            </a:r>
            <a:r>
              <a:rPr lang="en-US" dirty="0" err="1" smtClean="0"/>
              <a:t>medicare.gov</a:t>
            </a:r>
            <a:r>
              <a:rPr lang="en-US" dirty="0" smtClean="0"/>
              <a:t>). </a:t>
            </a:r>
          </a:p>
          <a:p>
            <a:pPr lvl="1"/>
            <a:r>
              <a:rPr lang="en-US" dirty="0" smtClean="0"/>
              <a:t>Medicare part B is considered medical insurance (</a:t>
            </a:r>
            <a:r>
              <a:rPr lang="en-US" dirty="0" err="1" smtClean="0"/>
              <a:t>medicare.gov</a:t>
            </a:r>
            <a:r>
              <a:rPr lang="en-US" dirty="0" smtClean="0"/>
              <a:t>) </a:t>
            </a:r>
          </a:p>
          <a:p>
            <a:pPr lvl="1"/>
            <a:r>
              <a:rPr lang="en-US" dirty="0" smtClean="0"/>
              <a:t>Medicare parts C and D are different from parts A and B in that they are insurance plans that providers who partner with Medicare offer (</a:t>
            </a:r>
            <a:r>
              <a:rPr lang="en-US" dirty="0" err="1" smtClean="0"/>
              <a:t>medicare.gov</a:t>
            </a:r>
            <a:r>
              <a:rPr lang="en-US" dirty="0" smtClean="0"/>
              <a:t>). </a:t>
            </a:r>
          </a:p>
          <a:p>
            <a:pPr lvl="1"/>
            <a:r>
              <a:rPr lang="en-US" dirty="0" smtClean="0"/>
              <a:t>These plans include parts A and B, but add some benefit such as prescription drug coverage or a Medicare savings account (</a:t>
            </a:r>
            <a:r>
              <a:rPr lang="en-US" dirty="0" err="1"/>
              <a:t>m</a:t>
            </a:r>
            <a:r>
              <a:rPr lang="en-US" dirty="0" err="1" smtClean="0"/>
              <a:t>edicare.gov</a:t>
            </a:r>
            <a:r>
              <a:rPr lang="en-US" dirty="0" smtClean="0"/>
              <a:t>). </a:t>
            </a:r>
          </a:p>
          <a:p>
            <a:endParaRPr lang="en-US" dirty="0"/>
          </a:p>
        </p:txBody>
      </p:sp>
    </p:spTree>
    <p:extLst>
      <p:ext uri="{BB962C8B-B14F-4D97-AF65-F5344CB8AC3E}">
        <p14:creationId xmlns:p14="http://schemas.microsoft.com/office/powerpoint/2010/main" xmlns="" val="11911830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200" b="1" dirty="0" smtClean="0"/>
              <a:t>Part Two: </a:t>
            </a:r>
          </a:p>
          <a:p>
            <a:pPr marL="0" indent="0" algn="ctr">
              <a:buNone/>
            </a:pPr>
            <a:r>
              <a:rPr lang="en-US" sz="3200" dirty="0" smtClean="0"/>
              <a:t>An overview of Canada’s current healthcare system </a:t>
            </a:r>
          </a:p>
          <a:p>
            <a:pPr marL="0" indent="0" algn="ctr">
              <a:buNone/>
            </a:pPr>
            <a:endParaRPr lang="en-US" sz="3200" dirty="0"/>
          </a:p>
          <a:p>
            <a:pPr marL="0" indent="0" algn="ctr">
              <a:buNone/>
            </a:pPr>
            <a:r>
              <a:rPr lang="en-US" sz="3200" dirty="0" smtClean="0"/>
              <a:t>(The Canada Health Act)</a:t>
            </a:r>
            <a:endParaRPr lang="en-US" sz="3200" dirty="0"/>
          </a:p>
        </p:txBody>
      </p:sp>
    </p:spTree>
    <p:extLst>
      <p:ext uri="{BB962C8B-B14F-4D97-AF65-F5344CB8AC3E}">
        <p14:creationId xmlns:p14="http://schemas.microsoft.com/office/powerpoint/2010/main" xmlns="" val="1237129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Canada Health Act</a:t>
            </a:r>
            <a:endParaRPr lang="en-US" dirty="0"/>
          </a:p>
        </p:txBody>
      </p:sp>
      <p:sp>
        <p:nvSpPr>
          <p:cNvPr id="3" name="Content Placeholder 2"/>
          <p:cNvSpPr>
            <a:spLocks noGrp="1"/>
          </p:cNvSpPr>
          <p:nvPr>
            <p:ph idx="1"/>
          </p:nvPr>
        </p:nvSpPr>
        <p:spPr>
          <a:xfrm>
            <a:off x="1261872" y="1828800"/>
            <a:ext cx="8595360" cy="4857750"/>
          </a:xfrm>
        </p:spPr>
        <p:txBody>
          <a:bodyPr/>
          <a:lstStyle/>
          <a:p>
            <a:r>
              <a:rPr lang="en-US" dirty="0" smtClean="0"/>
              <a:t>The Canada Health Act requires that each citizen be provided with necessary medical and hospital services (Sarah </a:t>
            </a:r>
            <a:r>
              <a:rPr lang="en-US" dirty="0" err="1" smtClean="0"/>
              <a:t>Kliff</a:t>
            </a:r>
            <a:r>
              <a:rPr lang="en-US" dirty="0" smtClean="0"/>
              <a:t>, 2012). </a:t>
            </a:r>
          </a:p>
          <a:p>
            <a:r>
              <a:rPr lang="en-US" dirty="0" smtClean="0"/>
              <a:t>Canada’s three provinces and 10 territories are responsible for administering healthcare. The Canada Health Act outlines criteria that the territories must meet in terms of providing health services in order to receive the full amount of federal dollars they are entitled to (</a:t>
            </a:r>
            <a:r>
              <a:rPr lang="en-US" dirty="0" err="1" smtClean="0"/>
              <a:t>canada.ca</a:t>
            </a:r>
            <a:r>
              <a:rPr lang="en-US" dirty="0" smtClean="0"/>
              <a:t>).</a:t>
            </a:r>
          </a:p>
          <a:p>
            <a:r>
              <a:rPr lang="en-US" dirty="0" smtClean="0"/>
              <a:t>The provinces/territories must provide medical and hospital services, but it is up to them to provide any additional services (</a:t>
            </a:r>
            <a:r>
              <a:rPr lang="en-US" dirty="0" err="1" smtClean="0"/>
              <a:t>Kliff</a:t>
            </a:r>
            <a:r>
              <a:rPr lang="en-US" dirty="0" smtClean="0"/>
              <a:t>, 2012).  </a:t>
            </a:r>
          </a:p>
          <a:p>
            <a:r>
              <a:rPr lang="en-US" dirty="0" smtClean="0"/>
              <a:t>Many Canadians choose to purchase insurance plans to supplement their government provided healthcare. Supplemental plans are typically purchased to cover things like prescription drugs or dental care (</a:t>
            </a:r>
            <a:r>
              <a:rPr lang="en-US" dirty="0" err="1" smtClean="0"/>
              <a:t>Kliff</a:t>
            </a:r>
            <a:r>
              <a:rPr lang="en-US" dirty="0" smtClean="0"/>
              <a:t>, 2012).</a:t>
            </a:r>
          </a:p>
          <a:p>
            <a:r>
              <a:rPr lang="en-US" dirty="0" smtClean="0"/>
              <a:t>Canada spends about 11% of it’s GDP on healthcare, which is relatively high in comparison to some other developed countries. However, it is lower than the United States, which spends about 17% of its GDP on healthcare (</a:t>
            </a:r>
            <a:r>
              <a:rPr lang="en-US" dirty="0" err="1" smtClean="0"/>
              <a:t>Kliff</a:t>
            </a:r>
            <a:r>
              <a:rPr lang="en-US" dirty="0" smtClean="0"/>
              <a:t>, 2012). </a:t>
            </a:r>
          </a:p>
          <a:p>
            <a:endParaRPr lang="en-US" dirty="0"/>
          </a:p>
        </p:txBody>
      </p:sp>
    </p:spTree>
    <p:extLst>
      <p:ext uri="{BB962C8B-B14F-4D97-AF65-F5344CB8AC3E}">
        <p14:creationId xmlns:p14="http://schemas.microsoft.com/office/powerpoint/2010/main" xmlns="" val="19060425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4772" y="1714500"/>
            <a:ext cx="7982141" cy="4351337"/>
          </a:xfrm>
        </p:spPr>
        <p:txBody>
          <a:bodyPr>
            <a:normAutofit/>
          </a:bodyPr>
          <a:lstStyle/>
          <a:p>
            <a:pPr marL="0" indent="0" algn="ctr">
              <a:buNone/>
            </a:pPr>
            <a:r>
              <a:rPr lang="en-US" sz="3200" b="1" dirty="0" smtClean="0"/>
              <a:t>Part Three: </a:t>
            </a:r>
          </a:p>
          <a:p>
            <a:pPr marL="0" indent="0" algn="ctr">
              <a:buNone/>
            </a:pPr>
            <a:r>
              <a:rPr lang="en-US" sz="3200" dirty="0" smtClean="0"/>
              <a:t>Strengths and weaknesses of the United States’ current healthcare system </a:t>
            </a:r>
            <a:endParaRPr lang="en-US" sz="3200" dirty="0"/>
          </a:p>
        </p:txBody>
      </p:sp>
    </p:spTree>
    <p:extLst>
      <p:ext uri="{BB962C8B-B14F-4D97-AF65-F5344CB8AC3E}">
        <p14:creationId xmlns:p14="http://schemas.microsoft.com/office/powerpoint/2010/main" xmlns="" val="8436259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t>
            </a:r>
            <a:endParaRPr lang="en-US" dirty="0"/>
          </a:p>
        </p:txBody>
      </p:sp>
      <p:sp>
        <p:nvSpPr>
          <p:cNvPr id="3" name="Content Placeholder 2"/>
          <p:cNvSpPr>
            <a:spLocks noGrp="1"/>
          </p:cNvSpPr>
          <p:nvPr>
            <p:ph idx="1"/>
          </p:nvPr>
        </p:nvSpPr>
        <p:spPr>
          <a:xfrm>
            <a:off x="1261872" y="1828800"/>
            <a:ext cx="8595360" cy="4772025"/>
          </a:xfrm>
        </p:spPr>
        <p:txBody>
          <a:bodyPr>
            <a:normAutofit fontScale="92500"/>
          </a:bodyPr>
          <a:lstStyle/>
          <a:p>
            <a:r>
              <a:rPr lang="en-US" dirty="0" smtClean="0"/>
              <a:t>By expanding Medicaid and incentivizing the purchase of healthcare, the ACA has made it possible for 20 million more people to become insured </a:t>
            </a:r>
            <a:r>
              <a:rPr lang="en-US" dirty="0"/>
              <a:t>(Sara Rosenbaum &amp; Jane Hyatt Thorpe, </a:t>
            </a:r>
            <a:r>
              <a:rPr lang="en-US" dirty="0" smtClean="0"/>
              <a:t>2016). </a:t>
            </a:r>
          </a:p>
          <a:p>
            <a:r>
              <a:rPr lang="en-US" dirty="0" smtClean="0"/>
              <a:t>Under the ACA, dependents are allowed to stay on their parent/guardian's insurance until the age of 26. This is opposed to the old system, wherein dependents were allowed to stay on their parent/guardian's insurance until the age of 25 with the stipulation that the dependent was in college </a:t>
            </a:r>
            <a:r>
              <a:rPr lang="en-US" dirty="0"/>
              <a:t>(</a:t>
            </a:r>
            <a:r>
              <a:rPr lang="en-US" dirty="0" err="1"/>
              <a:t>Rak</a:t>
            </a:r>
            <a:r>
              <a:rPr lang="en-US" dirty="0"/>
              <a:t> &amp; Coffin, </a:t>
            </a:r>
            <a:r>
              <a:rPr lang="en-US" dirty="0" smtClean="0"/>
              <a:t>2013).</a:t>
            </a:r>
          </a:p>
          <a:p>
            <a:r>
              <a:rPr lang="en-US" dirty="0" smtClean="0"/>
              <a:t>The ACA prohibits insurers from denying an individual coverage based on their pre-existing conditions, and also prohibits insurers from rescinding coverage from an individual based on conditions they develop </a:t>
            </a:r>
            <a:r>
              <a:rPr lang="en-US" dirty="0"/>
              <a:t>(</a:t>
            </a:r>
            <a:r>
              <a:rPr lang="en-US" dirty="0" err="1"/>
              <a:t>Rak</a:t>
            </a:r>
            <a:r>
              <a:rPr lang="en-US" dirty="0"/>
              <a:t> &amp; Coffin, </a:t>
            </a:r>
            <a:r>
              <a:rPr lang="en-US" dirty="0" smtClean="0"/>
              <a:t>2013).</a:t>
            </a:r>
          </a:p>
          <a:p>
            <a:r>
              <a:rPr lang="en-US" dirty="0" smtClean="0"/>
              <a:t>The ACA also eliminated lifetime and annual insurance limits. These limits placed restrictions on the amount of insurance money an individual is allowed to use within a specified period. This is most beneficial for those with long-term illnesses, because they no longer have to worry about reaching their insurance limits when seeking treatment. </a:t>
            </a:r>
            <a:r>
              <a:rPr lang="en-US" dirty="0"/>
              <a:t>(Sara Rosenbaum &amp; Jane Hyatt Thorpe, 2016). </a:t>
            </a:r>
          </a:p>
          <a:p>
            <a:endParaRPr lang="en-US" dirty="0"/>
          </a:p>
        </p:txBody>
      </p:sp>
    </p:spTree>
    <p:extLst>
      <p:ext uri="{BB962C8B-B14F-4D97-AF65-F5344CB8AC3E}">
        <p14:creationId xmlns:p14="http://schemas.microsoft.com/office/powerpoint/2010/main" xmlns="" val="538558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t>
            </a:r>
            <a:endParaRPr lang="en-US" dirty="0"/>
          </a:p>
        </p:txBody>
      </p:sp>
      <p:sp>
        <p:nvSpPr>
          <p:cNvPr id="3" name="Content Placeholder 2"/>
          <p:cNvSpPr>
            <a:spLocks noGrp="1"/>
          </p:cNvSpPr>
          <p:nvPr>
            <p:ph idx="1"/>
          </p:nvPr>
        </p:nvSpPr>
        <p:spPr/>
        <p:txBody>
          <a:bodyPr/>
          <a:lstStyle/>
          <a:p>
            <a:r>
              <a:rPr lang="en-US" dirty="0" smtClean="0"/>
              <a:t>The ACA established requirements for what what health insurance must cover. Examples of these requirements include maternity-care and mental health counseling (Sanger-Katz, 2017). </a:t>
            </a:r>
          </a:p>
          <a:p>
            <a:r>
              <a:rPr lang="en-US" dirty="0" smtClean="0"/>
              <a:t>Since the ACA expanded access to health insurance, people are utilizing preventative care that they may not have otherwise received. This promotes long-term health, which is one of the goals of the ACA (Rosenbaum &amp; Thorpe, 2016).</a:t>
            </a:r>
          </a:p>
          <a:p>
            <a:r>
              <a:rPr lang="en-US" dirty="0" smtClean="0"/>
              <a:t>The ACA created a new health insurance marketplace, which, according to Margot Sanger-Katz, makes purchasing health insurance much easier than it was previously (2017). </a:t>
            </a:r>
          </a:p>
        </p:txBody>
      </p:sp>
    </p:spTree>
    <p:extLst>
      <p:ext uri="{BB962C8B-B14F-4D97-AF65-F5344CB8AC3E}">
        <p14:creationId xmlns:p14="http://schemas.microsoft.com/office/powerpoint/2010/main" xmlns="" val="20340413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Weaknesses </a:t>
            </a:r>
            <a:endParaRPr lang="en-US" dirty="0"/>
          </a:p>
        </p:txBody>
      </p:sp>
      <p:sp>
        <p:nvSpPr>
          <p:cNvPr id="3" name="Content Placeholder 2"/>
          <p:cNvSpPr>
            <a:spLocks noGrp="1"/>
          </p:cNvSpPr>
          <p:nvPr>
            <p:ph idx="1"/>
          </p:nvPr>
        </p:nvSpPr>
        <p:spPr>
          <a:xfrm>
            <a:off x="1261872" y="1828800"/>
            <a:ext cx="8595360" cy="4814888"/>
          </a:xfrm>
        </p:spPr>
        <p:txBody>
          <a:bodyPr/>
          <a:lstStyle/>
          <a:p>
            <a:r>
              <a:rPr lang="en-US" dirty="0" smtClean="0"/>
              <a:t>To critics, the individual mandate is a major weakness of the ACA. Many people are not comfortable with the government forcing them to purchase insurance. Other critics believe that the individual mandate provides no credible threat to those without insurance, because the tax penalties are very low (Wilesnky, 2012).</a:t>
            </a:r>
          </a:p>
          <a:p>
            <a:r>
              <a:rPr lang="en-US" dirty="0" smtClean="0"/>
              <a:t>Even though it has allowed 20 million more people to become insured, Medicaid expansion is also a weakness of the ACA. The ACA originally made Medicaid expansion mandatory in every state. However, 27 states filed suit against the Obama administration, and the Supreme Court ruled that mandatory Medicaid expansion was unconstitutional (Flagg, 2016).</a:t>
            </a:r>
          </a:p>
          <a:p>
            <a:r>
              <a:rPr lang="en-US" dirty="0" smtClean="0"/>
              <a:t>Because of the Court’s ruling, Medicaid expansion is voluntary. States that do not expand Medicaid have to find money from their own budgets to support the program. This is often disastrous for a state’s economy, and puts the lower income residents of the state at a disadvantage (Flagg, 2016). </a:t>
            </a:r>
          </a:p>
          <a:p>
            <a:pPr lvl="1"/>
            <a:r>
              <a:rPr lang="en-US" dirty="0" smtClean="0"/>
              <a:t>Ex: Alabama</a:t>
            </a:r>
          </a:p>
          <a:p>
            <a:endParaRPr lang="en-US" dirty="0" smtClean="0"/>
          </a:p>
        </p:txBody>
      </p:sp>
    </p:spTree>
    <p:extLst>
      <p:ext uri="{BB962C8B-B14F-4D97-AF65-F5344CB8AC3E}">
        <p14:creationId xmlns:p14="http://schemas.microsoft.com/office/powerpoint/2010/main" xmlns="" val="11525844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Weaknesses </a:t>
            </a:r>
            <a:endParaRPr lang="en-US" dirty="0"/>
          </a:p>
        </p:txBody>
      </p:sp>
      <p:sp>
        <p:nvSpPr>
          <p:cNvPr id="3" name="Content Placeholder 2"/>
          <p:cNvSpPr>
            <a:spLocks noGrp="1"/>
          </p:cNvSpPr>
          <p:nvPr>
            <p:ph idx="1"/>
          </p:nvPr>
        </p:nvSpPr>
        <p:spPr>
          <a:xfrm>
            <a:off x="1261872" y="1828800"/>
            <a:ext cx="8595360" cy="5029200"/>
          </a:xfrm>
        </p:spPr>
        <p:txBody>
          <a:bodyPr>
            <a:normAutofit lnSpcReduction="10000"/>
          </a:bodyPr>
          <a:lstStyle/>
          <a:p>
            <a:r>
              <a:rPr lang="en-US" dirty="0" smtClean="0"/>
              <a:t>Although more individuals are insured under it, the ACA does not provide adequate mechanisms to ensure that care is clinically appropriate and efficient (Wilesnky, 2012). </a:t>
            </a:r>
          </a:p>
          <a:p>
            <a:r>
              <a:rPr lang="en-US" dirty="0" smtClean="0"/>
              <a:t>The ACA doesn’t ensure efficiency for the patient or their doctor. Doctors are able to offer certain services to patients that they don’t really need in order to receive a higher reimbursement than they would rendering the appropriate service (Wilensky, 2012). </a:t>
            </a:r>
          </a:p>
          <a:p>
            <a:r>
              <a:rPr lang="en-US" dirty="0" smtClean="0"/>
              <a:t>Some critics argue that the ACA makes insurance markets unstable, because it encourages individuals to change their insurance plans relatively frequently in order to avoid large price increases (Sanger-Katz, 2017).</a:t>
            </a:r>
          </a:p>
          <a:p>
            <a:r>
              <a:rPr lang="en-US" dirty="0" smtClean="0"/>
              <a:t>Health insurance is still very expensive, especially for members of the middle class. Members of the middle class are faced with higher premiums and higher deductibles than they would in a typical insurance plan (Sanger-Katz, 2017). </a:t>
            </a:r>
            <a:endParaRPr lang="en-US" dirty="0"/>
          </a:p>
          <a:p>
            <a:r>
              <a:rPr lang="en-US" dirty="0" smtClean="0"/>
              <a:t>Many ACA insurance plans limit the doctors and healthcare centers it will cover. Because of this, individuals under these plans may not be able to see the doctor of their choice (Sanger-Katz, 2017). </a:t>
            </a:r>
          </a:p>
        </p:txBody>
      </p:sp>
    </p:spTree>
    <p:extLst>
      <p:ext uri="{BB962C8B-B14F-4D97-AF65-F5344CB8AC3E}">
        <p14:creationId xmlns:p14="http://schemas.microsoft.com/office/powerpoint/2010/main" xmlns="" val="10666481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200" b="1" dirty="0" smtClean="0"/>
              <a:t>Part Four: </a:t>
            </a:r>
          </a:p>
          <a:p>
            <a:pPr marL="0" indent="0" algn="ctr">
              <a:buNone/>
            </a:pPr>
            <a:r>
              <a:rPr lang="en-US" sz="3200" dirty="0" smtClean="0"/>
              <a:t>Strengths and Weaknesses of Canada’s current healthcare system</a:t>
            </a:r>
            <a:endParaRPr lang="en-US" sz="3200" dirty="0"/>
          </a:p>
        </p:txBody>
      </p:sp>
    </p:spTree>
    <p:extLst>
      <p:ext uri="{BB962C8B-B14F-4D97-AF65-F5344CB8AC3E}">
        <p14:creationId xmlns:p14="http://schemas.microsoft.com/office/powerpoint/2010/main" xmlns="" val="889078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t>
            </a:r>
            <a:endParaRPr lang="en-US" dirty="0"/>
          </a:p>
        </p:txBody>
      </p:sp>
      <p:sp>
        <p:nvSpPr>
          <p:cNvPr id="3" name="Content Placeholder 2"/>
          <p:cNvSpPr>
            <a:spLocks noGrp="1"/>
          </p:cNvSpPr>
          <p:nvPr>
            <p:ph idx="1"/>
          </p:nvPr>
        </p:nvSpPr>
        <p:spPr>
          <a:xfrm>
            <a:off x="1261872" y="1828800"/>
            <a:ext cx="8595360" cy="4886325"/>
          </a:xfrm>
        </p:spPr>
        <p:txBody>
          <a:bodyPr/>
          <a:lstStyle/>
          <a:p>
            <a:r>
              <a:rPr lang="en-US" dirty="0" smtClean="0"/>
              <a:t>Canada is thought to have one of the most successful healthcare systems in the world (Lydia Charters, 2015). </a:t>
            </a:r>
          </a:p>
          <a:p>
            <a:r>
              <a:rPr lang="en-US" dirty="0" smtClean="0"/>
              <a:t>Canada’s healthcare system treats every citizen equally, so coverage throughout the country is uniform (Charters, 2015).</a:t>
            </a:r>
          </a:p>
          <a:p>
            <a:r>
              <a:rPr lang="en-US" dirty="0" smtClean="0"/>
              <a:t>Efficiency of the healthcare system is promoted by an individual’s primary care physician being a “gate-keeper”. For example, and individual must see if their physician can address a particular issue before being referred to a specialist. That way, a specialist can focus on patients that actually need to be there (Charters, 2015).</a:t>
            </a:r>
          </a:p>
          <a:p>
            <a:r>
              <a:rPr lang="en-US" dirty="0" smtClean="0"/>
              <a:t>Canada’s system provides true universal coverage, which leads to more positive health outcomes and a healthier populous (</a:t>
            </a:r>
            <a:r>
              <a:rPr lang="en-US" dirty="0" err="1" smtClean="0"/>
              <a:t>canada.ca</a:t>
            </a:r>
            <a:r>
              <a:rPr lang="en-US" dirty="0" smtClean="0"/>
              <a:t>).</a:t>
            </a:r>
          </a:p>
          <a:p>
            <a:r>
              <a:rPr lang="en-US" dirty="0" smtClean="0"/>
              <a:t>Canada’s health system provides universal coverage without copious amounts of paperwork or administrative overhead, unlike the United States (Raisa Berlin </a:t>
            </a:r>
            <a:r>
              <a:rPr lang="en-US" dirty="0" err="1" smtClean="0"/>
              <a:t>Deber</a:t>
            </a:r>
            <a:r>
              <a:rPr lang="en-US" dirty="0" smtClean="0"/>
              <a:t>, 2003). </a:t>
            </a:r>
            <a:endParaRPr lang="en-US" dirty="0"/>
          </a:p>
        </p:txBody>
      </p:sp>
    </p:spTree>
    <p:extLst>
      <p:ext uri="{BB962C8B-B14F-4D97-AF65-F5344CB8AC3E}">
        <p14:creationId xmlns:p14="http://schemas.microsoft.com/office/powerpoint/2010/main" xmlns="" val="9438149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One of the biggest weaknesses in the Canadian system is the wait times. Canadians have the freedom to choose whichever doctor or hospital they wish to go to, but they have no control over how long they have to wait to be seen by a health professional. For example, individuals who are referred to a specialist by their primary care physician have to wait on average 14.6 weeks to see the specialist (Charters, 2015).</a:t>
            </a:r>
          </a:p>
          <a:p>
            <a:r>
              <a:rPr lang="en-US" dirty="0" smtClean="0"/>
              <a:t>Critics of the Canadian system argue that the system works for an individual if he/she does not get too sick. The pubic is generally healthier, but the outcomes for those who have cancer or other serious illnesses are not great (upenn.edu).</a:t>
            </a:r>
          </a:p>
          <a:p>
            <a:r>
              <a:rPr lang="en-US" dirty="0" smtClean="0"/>
              <a:t>Some critics believe that the Canadian healthcare system prioritizes equality over the medical needs of individuals (</a:t>
            </a:r>
            <a:r>
              <a:rPr lang="en-US" dirty="0" err="1" smtClean="0"/>
              <a:t>Kliff</a:t>
            </a:r>
            <a:r>
              <a:rPr lang="en-US" dirty="0" smtClean="0"/>
              <a:t>, 2012). </a:t>
            </a:r>
          </a:p>
          <a:p>
            <a:r>
              <a:rPr lang="en-US" dirty="0" smtClean="0"/>
              <a:t>The Canadian system does not completely eliminate unnecessary expenses. In April 2017, the Canadian Institute for Health Information found that nearly 30% of tests and procedures are unnecessary, waste system resources, and increase wait times for patients in need (upenn.edu). </a:t>
            </a:r>
          </a:p>
          <a:p>
            <a:endParaRPr lang="en-US" dirty="0" smtClean="0"/>
          </a:p>
        </p:txBody>
      </p:sp>
    </p:spTree>
    <p:extLst>
      <p:ext uri="{BB962C8B-B14F-4D97-AF65-F5344CB8AC3E}">
        <p14:creationId xmlns:p14="http://schemas.microsoft.com/office/powerpoint/2010/main" xmlns="" val="157708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200" b="1" dirty="0" smtClean="0"/>
              <a:t>Part Five:</a:t>
            </a:r>
          </a:p>
          <a:p>
            <a:pPr marL="0" indent="0" algn="ctr">
              <a:buNone/>
            </a:pPr>
            <a:r>
              <a:rPr lang="en-US" sz="3200" dirty="0" smtClean="0"/>
              <a:t>Public opinion concerning the United States’ current healthcare system </a:t>
            </a:r>
            <a:endParaRPr lang="en-US" sz="3200" dirty="0"/>
          </a:p>
        </p:txBody>
      </p:sp>
    </p:spTree>
    <p:extLst>
      <p:ext uri="{BB962C8B-B14F-4D97-AF65-F5344CB8AC3E}">
        <p14:creationId xmlns:p14="http://schemas.microsoft.com/office/powerpoint/2010/main" xmlns="" val="1041102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Opinion </a:t>
            </a:r>
            <a:endParaRPr lang="en-US" dirty="0"/>
          </a:p>
        </p:txBody>
      </p:sp>
      <p:sp>
        <p:nvSpPr>
          <p:cNvPr id="3" name="Content Placeholder 2"/>
          <p:cNvSpPr>
            <a:spLocks noGrp="1"/>
          </p:cNvSpPr>
          <p:nvPr>
            <p:ph idx="1"/>
          </p:nvPr>
        </p:nvSpPr>
        <p:spPr>
          <a:xfrm>
            <a:off x="1261872" y="1828800"/>
            <a:ext cx="8595360" cy="5029200"/>
          </a:xfrm>
        </p:spPr>
        <p:txBody>
          <a:bodyPr>
            <a:normAutofit lnSpcReduction="10000"/>
          </a:bodyPr>
          <a:lstStyle/>
          <a:p>
            <a:r>
              <a:rPr lang="en-US" dirty="0" smtClean="0"/>
              <a:t>The ACA is very controversial within American political culture. It has had a tumultuous relationship with public opinion. Since it’s inception, public opinion for the ACA has been mostly negative (Charlie Cook, 2015).</a:t>
            </a:r>
          </a:p>
          <a:p>
            <a:r>
              <a:rPr lang="en-US" dirty="0" smtClean="0"/>
              <a:t>The night before it was implemented in 2013, 37% of people polled approved of Obamacare, and 46% disapproved (Elaine </a:t>
            </a:r>
            <a:r>
              <a:rPr lang="en-US" dirty="0" err="1" smtClean="0"/>
              <a:t>Kamarck</a:t>
            </a:r>
            <a:r>
              <a:rPr lang="en-US" dirty="0" smtClean="0"/>
              <a:t>, 2017). </a:t>
            </a:r>
          </a:p>
          <a:p>
            <a:r>
              <a:rPr lang="en-US" dirty="0" smtClean="0"/>
              <a:t>Many people like parts of the ACA, but dislike it as a whole.</a:t>
            </a:r>
          </a:p>
          <a:p>
            <a:r>
              <a:rPr lang="en-US" dirty="0"/>
              <a:t> </a:t>
            </a:r>
            <a:r>
              <a:rPr lang="en-US" dirty="0" smtClean="0"/>
              <a:t>A Pew Research poll conducted in February 2017 shows that public support for the ACA is the highest it has ever been. This poll shows 54% approval for the ACA and 43% disapproval, which is the first time approval for the ACA has been higher than disapproval (Pew Research Center, 2017). </a:t>
            </a:r>
          </a:p>
          <a:p>
            <a:r>
              <a:rPr lang="en-US" dirty="0" smtClean="0"/>
              <a:t> Party affiliation is crucial to one’s view of the ACA. 75% of Republicans view the ACA unfavorably, while 70% of Democrats view the the ACA favorably (Cook, 2015). </a:t>
            </a:r>
          </a:p>
          <a:p>
            <a:r>
              <a:rPr lang="en-US" dirty="0" smtClean="0"/>
              <a:t>Among independents the numbers are split more evenly, but still lean towards unfavorably. 42% see the ACA favorably, while 46% view the ACA unfavorably. (Cook, 2015).  </a:t>
            </a:r>
          </a:p>
          <a:p>
            <a:endParaRPr lang="en-US" dirty="0" smtClean="0"/>
          </a:p>
        </p:txBody>
      </p:sp>
    </p:spTree>
    <p:extLst>
      <p:ext uri="{BB962C8B-B14F-4D97-AF65-F5344CB8AC3E}">
        <p14:creationId xmlns:p14="http://schemas.microsoft.com/office/powerpoint/2010/main" xmlns="" val="1760171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3200" b="1" dirty="0" smtClean="0"/>
              <a:t>Part Six: </a:t>
            </a:r>
          </a:p>
          <a:p>
            <a:pPr marL="0" indent="0" algn="ctr">
              <a:buNone/>
            </a:pPr>
            <a:r>
              <a:rPr lang="en-US" sz="3200" dirty="0" smtClean="0"/>
              <a:t>Public opinion concerning Canada’s current healthcare system</a:t>
            </a:r>
            <a:endParaRPr lang="en-US" sz="3200" dirty="0"/>
          </a:p>
        </p:txBody>
      </p:sp>
    </p:spTree>
    <p:extLst>
      <p:ext uri="{BB962C8B-B14F-4D97-AF65-F5344CB8AC3E}">
        <p14:creationId xmlns:p14="http://schemas.microsoft.com/office/powerpoint/2010/main" xmlns="" val="756999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Opinion </a:t>
            </a:r>
            <a:endParaRPr lang="en-US" dirty="0"/>
          </a:p>
        </p:txBody>
      </p:sp>
      <p:sp>
        <p:nvSpPr>
          <p:cNvPr id="3" name="Content Placeholder 2"/>
          <p:cNvSpPr>
            <a:spLocks noGrp="1"/>
          </p:cNvSpPr>
          <p:nvPr>
            <p:ph idx="1"/>
          </p:nvPr>
        </p:nvSpPr>
        <p:spPr/>
        <p:txBody>
          <a:bodyPr/>
          <a:lstStyle/>
          <a:p>
            <a:r>
              <a:rPr lang="en-US" dirty="0" smtClean="0"/>
              <a:t>Unlike the United States, healthcare is not a divisive issue in Canada. </a:t>
            </a:r>
          </a:p>
          <a:p>
            <a:r>
              <a:rPr lang="en-US" dirty="0" smtClean="0"/>
              <a:t>Many Canadians think their system works better than most other systems, and particularly better than the United (Ian Austen, 2009). </a:t>
            </a:r>
          </a:p>
          <a:p>
            <a:r>
              <a:rPr lang="en-US" dirty="0" smtClean="0"/>
              <a:t>However, Canadians do acknowledge the issues within their system, particularly with delays in care and chronic disease management (Ian Austen, 2009).</a:t>
            </a:r>
          </a:p>
          <a:p>
            <a:r>
              <a:rPr lang="en-US" dirty="0" smtClean="0"/>
              <a:t>When asked if they felt they had access to all the medical services they needed, 65% of Canadians responded positively (Eric Zorn, 2009). </a:t>
            </a:r>
          </a:p>
          <a:p>
            <a:r>
              <a:rPr lang="en-US" dirty="0" smtClean="0"/>
              <a:t>Another poll showed that 94% of Canadians believe that their healthcare system is an “important source of collective pride” (The Canadian Press, 2012). </a:t>
            </a:r>
          </a:p>
          <a:p>
            <a:endParaRPr lang="en-US" dirty="0"/>
          </a:p>
        </p:txBody>
      </p:sp>
    </p:spTree>
    <p:extLst>
      <p:ext uri="{BB962C8B-B14F-4D97-AF65-F5344CB8AC3E}">
        <p14:creationId xmlns:p14="http://schemas.microsoft.com/office/powerpoint/2010/main" xmlns="" val="16227645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613313"/>
            <a:ext cx="9692640" cy="1325562"/>
          </a:xfrm>
        </p:spPr>
        <p:txBody>
          <a:bodyPr/>
          <a:lstStyle/>
          <a:p>
            <a:r>
              <a:rPr lang="en-US" dirty="0" smtClean="0"/>
              <a:t>References </a:t>
            </a:r>
            <a:endParaRPr lang="en-US" dirty="0"/>
          </a:p>
        </p:txBody>
      </p:sp>
      <p:sp>
        <p:nvSpPr>
          <p:cNvPr id="3" name="Content Placeholder 2"/>
          <p:cNvSpPr>
            <a:spLocks noGrp="1"/>
          </p:cNvSpPr>
          <p:nvPr>
            <p:ph idx="1"/>
          </p:nvPr>
        </p:nvSpPr>
        <p:spPr>
          <a:xfrm>
            <a:off x="1217268" y="724835"/>
            <a:ext cx="8595360" cy="5542156"/>
          </a:xfrm>
        </p:spPr>
        <p:txBody>
          <a:bodyPr>
            <a:normAutofit/>
          </a:bodyPr>
          <a:lstStyle/>
          <a:p>
            <a:pPr marL="0" indent="0">
              <a:buNone/>
            </a:pPr>
            <a:r>
              <a:rPr lang="en-US" dirty="0" smtClean="0"/>
              <a:t>Assistant Secretary for Public Affairs. (2017, October 11). </a:t>
            </a:r>
            <a:r>
              <a:rPr lang="en-US" i="1" dirty="0" smtClean="0"/>
              <a:t>About the 	Affordable Care Act. </a:t>
            </a:r>
            <a:r>
              <a:rPr lang="en-US" dirty="0"/>
              <a:t>Retrieved </a:t>
            </a:r>
            <a:r>
              <a:rPr lang="en-US" dirty="0" smtClean="0"/>
              <a:t>from </a:t>
            </a:r>
            <a:r>
              <a:rPr lang="en-US" dirty="0" err="1" smtClean="0"/>
              <a:t>www.hhs.gov</a:t>
            </a:r>
            <a:r>
              <a:rPr lang="en-US" dirty="0" smtClean="0"/>
              <a:t>/healthcare/about-	the-aca/</a:t>
            </a:r>
            <a:r>
              <a:rPr lang="en-US" dirty="0" err="1" smtClean="0"/>
              <a:t>index.html</a:t>
            </a:r>
            <a:r>
              <a:rPr lang="en-US" dirty="0" smtClean="0"/>
              <a:t>.</a:t>
            </a:r>
          </a:p>
          <a:p>
            <a:pPr marL="0" indent="0">
              <a:buNone/>
            </a:pPr>
            <a:r>
              <a:rPr lang="en-US" dirty="0" smtClean="0"/>
              <a:t>Coffin, J. &amp; </a:t>
            </a:r>
            <a:r>
              <a:rPr lang="en-US" dirty="0" err="1" smtClean="0"/>
              <a:t>Rak</a:t>
            </a:r>
            <a:r>
              <a:rPr lang="en-US" dirty="0" smtClean="0"/>
              <a:t>, S. (2013). The Affordable Care Act. </a:t>
            </a:r>
            <a:r>
              <a:rPr lang="en-US" i="1" dirty="0" smtClean="0"/>
              <a:t>The Journal of Medical 	Practice Management, </a:t>
            </a:r>
            <a:r>
              <a:rPr lang="en-US" dirty="0" smtClean="0"/>
              <a:t>149. </a:t>
            </a:r>
          </a:p>
          <a:p>
            <a:pPr marL="0" indent="0">
              <a:buNone/>
            </a:pPr>
            <a:r>
              <a:rPr lang="en-US" dirty="0" smtClean="0"/>
              <a:t>Wilesnky, G. (2012). The shortfalls of Obamacare. </a:t>
            </a:r>
            <a:r>
              <a:rPr lang="en-US" i="1" dirty="0" smtClean="0"/>
              <a:t>The New England Journal 	of Medicine, </a:t>
            </a:r>
            <a:r>
              <a:rPr lang="en-US" dirty="0" smtClean="0"/>
              <a:t>367. </a:t>
            </a:r>
          </a:p>
          <a:p>
            <a:pPr marL="0" indent="0">
              <a:buNone/>
            </a:pPr>
            <a:r>
              <a:rPr lang="en-US" dirty="0" smtClean="0"/>
              <a:t>Centers for Medicare and Medicaid Services. (</a:t>
            </a:r>
            <a:r>
              <a:rPr lang="en-US" dirty="0" err="1" smtClean="0"/>
              <a:t>n.d.</a:t>
            </a:r>
            <a:r>
              <a:rPr lang="en-US" dirty="0" smtClean="0"/>
              <a:t>). </a:t>
            </a:r>
            <a:r>
              <a:rPr lang="en-US" i="1" dirty="0" smtClean="0"/>
              <a:t>Medicaid.</a:t>
            </a:r>
            <a:r>
              <a:rPr lang="en-US" dirty="0" smtClean="0"/>
              <a:t> </a:t>
            </a:r>
            <a:r>
              <a:rPr lang="en-US" dirty="0"/>
              <a:t>Retrieved from </a:t>
            </a:r>
            <a:r>
              <a:rPr lang="en-US" dirty="0" smtClean="0"/>
              <a:t>	https</a:t>
            </a:r>
            <a:r>
              <a:rPr lang="en-US" dirty="0"/>
              <a:t>://</a:t>
            </a:r>
            <a:r>
              <a:rPr lang="en-US" dirty="0" err="1" smtClean="0"/>
              <a:t>www.medicaid.gov</a:t>
            </a:r>
            <a:r>
              <a:rPr lang="en-US" dirty="0" smtClean="0"/>
              <a:t>/</a:t>
            </a:r>
            <a:r>
              <a:rPr lang="en-US" dirty="0" err="1" smtClean="0"/>
              <a:t>medicaid</a:t>
            </a:r>
            <a:r>
              <a:rPr lang="en-US" dirty="0" smtClean="0"/>
              <a:t>/</a:t>
            </a:r>
            <a:r>
              <a:rPr lang="en-US" dirty="0" err="1" smtClean="0"/>
              <a:t>index.html</a:t>
            </a:r>
            <a:r>
              <a:rPr lang="en-US" dirty="0" smtClean="0"/>
              <a:t>. </a:t>
            </a:r>
          </a:p>
          <a:p>
            <a:pPr marL="0" indent="0">
              <a:buNone/>
            </a:pPr>
            <a:r>
              <a:rPr lang="en-US" dirty="0" smtClean="0"/>
              <a:t>Centers for Medicare and Medicaid Services. (</a:t>
            </a:r>
            <a:r>
              <a:rPr lang="en-US" dirty="0" err="1" smtClean="0"/>
              <a:t>n.d.</a:t>
            </a:r>
            <a:r>
              <a:rPr lang="en-US" dirty="0" smtClean="0"/>
              <a:t>). </a:t>
            </a:r>
            <a:r>
              <a:rPr lang="en-US" i="1" dirty="0" smtClean="0"/>
              <a:t>What’s Medicare? 	</a:t>
            </a:r>
            <a:r>
              <a:rPr lang="en-US" dirty="0"/>
              <a:t>Retrieved from https://</a:t>
            </a:r>
            <a:r>
              <a:rPr lang="en-US" dirty="0" err="1" smtClean="0"/>
              <a:t>www.medicare.gov</a:t>
            </a:r>
            <a:r>
              <a:rPr lang="en-US" dirty="0" smtClean="0"/>
              <a:t>/sign-up-change-	plans/decide-how-to-get-</a:t>
            </a:r>
            <a:r>
              <a:rPr lang="en-US" dirty="0" err="1" smtClean="0"/>
              <a:t>medicare</a:t>
            </a:r>
            <a:r>
              <a:rPr lang="en-US" dirty="0" smtClean="0"/>
              <a:t>/</a:t>
            </a:r>
            <a:r>
              <a:rPr lang="en-US" dirty="0" err="1" smtClean="0"/>
              <a:t>whats-medicare</a:t>
            </a:r>
            <a:r>
              <a:rPr lang="en-US" dirty="0" smtClean="0"/>
              <a:t>/what-is-	</a:t>
            </a:r>
            <a:r>
              <a:rPr lang="en-US" dirty="0" err="1" smtClean="0"/>
              <a:t>medicare.html</a:t>
            </a:r>
            <a:r>
              <a:rPr lang="en-US" dirty="0" smtClean="0"/>
              <a:t>.</a:t>
            </a:r>
          </a:p>
          <a:p>
            <a:pPr marL="0" indent="0">
              <a:buNone/>
            </a:pPr>
            <a:r>
              <a:rPr lang="en-US" dirty="0" err="1" smtClean="0"/>
              <a:t>Kliff</a:t>
            </a:r>
            <a:r>
              <a:rPr lang="en-US" dirty="0" smtClean="0"/>
              <a:t>, S.(1 July, 2012). Everything you ever wanted to know about Canadian 	health care. </a:t>
            </a:r>
            <a:r>
              <a:rPr lang="en-US" i="1" dirty="0" smtClean="0"/>
              <a:t>The Washington Post. </a:t>
            </a:r>
            <a:r>
              <a:rPr lang="en-US" dirty="0" smtClean="0"/>
              <a:t>Retrieved </a:t>
            </a:r>
            <a:r>
              <a:rPr lang="en-US" dirty="0"/>
              <a:t>from </a:t>
            </a:r>
            <a:r>
              <a:rPr lang="en-US" dirty="0" smtClean="0"/>
              <a:t>	https</a:t>
            </a:r>
            <a:r>
              <a:rPr lang="en-US" dirty="0"/>
              <a:t>://</a:t>
            </a:r>
            <a:r>
              <a:rPr lang="en-US" dirty="0" err="1" smtClean="0"/>
              <a:t>www.washingtonpost.com</a:t>
            </a:r>
            <a:r>
              <a:rPr lang="en-US" dirty="0" smtClean="0"/>
              <a:t>/news/wonk/</a:t>
            </a:r>
            <a:r>
              <a:rPr lang="en-US" dirty="0" err="1" smtClean="0"/>
              <a:t>wp</a:t>
            </a:r>
            <a:r>
              <a:rPr lang="en-US" dirty="0" smtClean="0"/>
              <a:t>/2012/07/01/</a:t>
            </a:r>
            <a:r>
              <a:rPr lang="en-US" dirty="0" err="1" smtClean="0"/>
              <a:t>everythin</a:t>
            </a:r>
            <a:r>
              <a:rPr lang="en-US" dirty="0" smtClean="0"/>
              <a:t>	g-you-ever-wanted-to-know-about-</a:t>
            </a:r>
            <a:r>
              <a:rPr lang="en-US" dirty="0" err="1" smtClean="0"/>
              <a:t>canadian</a:t>
            </a:r>
            <a:r>
              <a:rPr lang="en-US" dirty="0" smtClean="0"/>
              <a:t>-health-care</a:t>
            </a:r>
            <a:endParaRPr lang="en-US" dirty="0"/>
          </a:p>
        </p:txBody>
      </p:sp>
    </p:spTree>
    <p:extLst>
      <p:ext uri="{BB962C8B-B14F-4D97-AF65-F5344CB8AC3E}">
        <p14:creationId xmlns:p14="http://schemas.microsoft.com/office/powerpoint/2010/main" xmlns="" val="741280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1261872" y="1828800"/>
            <a:ext cx="8595360" cy="4817327"/>
          </a:xfrm>
        </p:spPr>
        <p:txBody>
          <a:bodyPr>
            <a:normAutofit fontScale="92500" lnSpcReduction="10000"/>
          </a:bodyPr>
          <a:lstStyle/>
          <a:p>
            <a:pPr marL="0" indent="0">
              <a:buNone/>
            </a:pPr>
            <a:r>
              <a:rPr lang="en-US" dirty="0"/>
              <a:t>C</a:t>
            </a:r>
            <a:r>
              <a:rPr lang="en-US" dirty="0" smtClean="0"/>
              <a:t>ook</a:t>
            </a:r>
            <a:r>
              <a:rPr lang="en-US" dirty="0"/>
              <a:t>, C. (2015). How the Public Views Obamacare Now. </a:t>
            </a:r>
            <a:r>
              <a:rPr lang="en-US" i="1" dirty="0"/>
              <a:t>National Journal</a:t>
            </a:r>
            <a:r>
              <a:rPr lang="en-US" dirty="0"/>
              <a:t>, 8</a:t>
            </a:r>
            <a:r>
              <a:rPr lang="en-US" dirty="0" smtClean="0"/>
              <a:t>.</a:t>
            </a:r>
          </a:p>
          <a:p>
            <a:pPr marL="0" indent="0">
              <a:buNone/>
            </a:pPr>
            <a:r>
              <a:rPr lang="en-US" dirty="0" smtClean="0"/>
              <a:t>Government of Canada. (2017, November 9). </a:t>
            </a:r>
            <a:r>
              <a:rPr lang="en-US" i="1" dirty="0" smtClean="0"/>
              <a:t>Canada Health Act.</a:t>
            </a:r>
            <a:r>
              <a:rPr lang="en-US" dirty="0" smtClean="0"/>
              <a:t> </a:t>
            </a:r>
            <a:r>
              <a:rPr lang="en-US" dirty="0"/>
              <a:t>Retrieved 	from https://</a:t>
            </a:r>
            <a:r>
              <a:rPr lang="en-US" dirty="0" err="1" smtClean="0"/>
              <a:t>www.canada.ca</a:t>
            </a:r>
            <a:r>
              <a:rPr lang="en-US" dirty="0" smtClean="0"/>
              <a:t>/</a:t>
            </a:r>
            <a:r>
              <a:rPr lang="en-US" dirty="0" err="1" smtClean="0"/>
              <a:t>en</a:t>
            </a:r>
            <a:r>
              <a:rPr lang="en-US" dirty="0" smtClean="0"/>
              <a:t>/health-</a:t>
            </a:r>
            <a:r>
              <a:rPr lang="en-US" dirty="0" err="1" smtClean="0"/>
              <a:t>canada</a:t>
            </a:r>
            <a:r>
              <a:rPr lang="en-US" dirty="0" smtClean="0"/>
              <a:t>/services/health-care-	system/</a:t>
            </a:r>
            <a:r>
              <a:rPr lang="en-US" dirty="0" err="1" smtClean="0"/>
              <a:t>canada</a:t>
            </a:r>
            <a:r>
              <a:rPr lang="en-US" dirty="0" smtClean="0"/>
              <a:t>-health-care-system-</a:t>
            </a:r>
            <a:r>
              <a:rPr lang="en-US" dirty="0" err="1" smtClean="0"/>
              <a:t>medicare</a:t>
            </a:r>
            <a:r>
              <a:rPr lang="en-US" dirty="0" smtClean="0"/>
              <a:t>/</a:t>
            </a:r>
            <a:r>
              <a:rPr lang="en-US" dirty="0" err="1" smtClean="0"/>
              <a:t>canada</a:t>
            </a:r>
            <a:r>
              <a:rPr lang="en-US" dirty="0" smtClean="0"/>
              <a:t>-health-</a:t>
            </a:r>
            <a:r>
              <a:rPr lang="en-US" dirty="0" err="1" smtClean="0"/>
              <a:t>act.html</a:t>
            </a:r>
            <a:r>
              <a:rPr lang="en-US" dirty="0" smtClean="0"/>
              <a:t>.</a:t>
            </a:r>
          </a:p>
          <a:p>
            <a:pPr marL="0" indent="0">
              <a:buNone/>
            </a:pPr>
            <a:r>
              <a:rPr lang="en-US" dirty="0" smtClean="0"/>
              <a:t>Rosenbaum, S. &amp; Thorpe, J. (2016). The Affordable Care Act at six: Reaching a 	new normal. </a:t>
            </a:r>
            <a:r>
              <a:rPr lang="en-US" i="1" dirty="0" smtClean="0"/>
              <a:t>Journal of Law Medicine and Ethics, </a:t>
            </a:r>
            <a:r>
              <a:rPr lang="en-US" dirty="0" smtClean="0"/>
              <a:t>44. 533-537.</a:t>
            </a:r>
          </a:p>
          <a:p>
            <a:pPr marL="0" indent="0">
              <a:buNone/>
            </a:pPr>
            <a:r>
              <a:rPr lang="en-US" dirty="0" smtClean="0"/>
              <a:t>Flagg, R. (2016). Medicaid expansion: A tale of two governors. </a:t>
            </a:r>
            <a:r>
              <a:rPr lang="en-US" i="1" dirty="0" smtClean="0"/>
              <a:t>Journal of 	Health, Politics, Policy, and Law, </a:t>
            </a:r>
            <a:r>
              <a:rPr lang="en-US" dirty="0" smtClean="0"/>
              <a:t>38. 1-13. </a:t>
            </a:r>
          </a:p>
          <a:p>
            <a:pPr marL="0" indent="0">
              <a:buNone/>
            </a:pPr>
            <a:r>
              <a:rPr lang="en-US" dirty="0"/>
              <a:t>Is Canada the Right Model for a Better U.S. Health </a:t>
            </a:r>
            <a:r>
              <a:rPr lang="en-US" dirty="0" smtClean="0"/>
              <a:t>Care  	System</a:t>
            </a:r>
            <a:r>
              <a:rPr lang="en-US" dirty="0"/>
              <a:t>?. </a:t>
            </a:r>
            <a:r>
              <a:rPr lang="en-US" i="1" dirty="0" err="1"/>
              <a:t>Knowledge@Wharton</a:t>
            </a:r>
            <a:r>
              <a:rPr lang="en-US" dirty="0"/>
              <a:t> (2017, May 19). Retrieved from </a:t>
            </a:r>
            <a:r>
              <a:rPr lang="en-US" dirty="0" smtClean="0"/>
              <a:t>	http</a:t>
            </a:r>
            <a:r>
              <a:rPr lang="en-US" dirty="0"/>
              <a:t>://</a:t>
            </a:r>
            <a:r>
              <a:rPr lang="en-US" dirty="0" err="1" smtClean="0"/>
              <a:t>knowledge.wharton.upenn.edu</a:t>
            </a:r>
            <a:r>
              <a:rPr lang="en-US" dirty="0" smtClean="0"/>
              <a:t>/article/lessons-can-u-s-learn-	</a:t>
            </a:r>
            <a:r>
              <a:rPr lang="en-US" dirty="0" err="1" smtClean="0"/>
              <a:t>canadian</a:t>
            </a:r>
            <a:r>
              <a:rPr lang="en-US" dirty="0" smtClean="0"/>
              <a:t>-health-care-system</a:t>
            </a:r>
            <a:r>
              <a:rPr lang="en-US" dirty="0"/>
              <a:t>/ </a:t>
            </a:r>
            <a:endParaRPr lang="en-US" dirty="0" smtClean="0"/>
          </a:p>
          <a:p>
            <a:pPr marL="0" indent="0">
              <a:buNone/>
            </a:pPr>
            <a:r>
              <a:rPr lang="en-US" dirty="0" err="1" smtClean="0"/>
              <a:t>Kamarack</a:t>
            </a:r>
            <a:r>
              <a:rPr lang="en-US" dirty="0" smtClean="0"/>
              <a:t>, E. (2017, July 25). The Obamacare Repeal and the Illusion of 	Public Opinion. </a:t>
            </a:r>
            <a:r>
              <a:rPr lang="en-US" dirty="0"/>
              <a:t>Retrieved from </a:t>
            </a:r>
            <a:r>
              <a:rPr lang="en-US" dirty="0" smtClean="0"/>
              <a:t>	https</a:t>
            </a:r>
            <a:r>
              <a:rPr lang="en-US" dirty="0"/>
              <a:t>://</a:t>
            </a:r>
            <a:r>
              <a:rPr lang="en-US" dirty="0" err="1" smtClean="0"/>
              <a:t>www.brookings.edu</a:t>
            </a:r>
            <a:r>
              <a:rPr lang="en-US" dirty="0" smtClean="0"/>
              <a:t>/blog/</a:t>
            </a:r>
            <a:r>
              <a:rPr lang="en-US" dirty="0" err="1" smtClean="0"/>
              <a:t>fixgov</a:t>
            </a:r>
            <a:r>
              <a:rPr lang="en-US" dirty="0" smtClean="0"/>
              <a:t>/2017/07/25/the-</a:t>
            </a:r>
            <a:r>
              <a:rPr lang="en-US" dirty="0" err="1" smtClean="0"/>
              <a:t>obamacare</a:t>
            </a:r>
            <a:r>
              <a:rPr lang="en-US" dirty="0" smtClean="0"/>
              <a:t>-repeal-	and-the-illusion-of-public-opinion</a:t>
            </a:r>
            <a:r>
              <a:rPr lang="en-US" dirty="0"/>
              <a:t>/</a:t>
            </a:r>
            <a:endParaRPr lang="en-US" dirty="0" smtClean="0"/>
          </a:p>
        </p:txBody>
      </p:sp>
    </p:spTree>
    <p:extLst>
      <p:ext uri="{BB962C8B-B14F-4D97-AF65-F5344CB8AC3E}">
        <p14:creationId xmlns:p14="http://schemas.microsoft.com/office/powerpoint/2010/main" xmlns="" val="405623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xmlns=""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View</Template>
  <TotalTime>672</TotalTime>
  <Words>2047</Words>
  <Application>Microsoft Office PowerPoint</Application>
  <PresentationFormat>Custom</PresentationFormat>
  <Paragraphs>123</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View</vt:lpstr>
      <vt:lpstr>A Comparative Approach to Public Healthcare Programs in the United States and Canada</vt:lpstr>
      <vt:lpstr>Slide 2</vt:lpstr>
      <vt:lpstr>The Patient Protection and Affordable Care Act</vt:lpstr>
      <vt:lpstr>Medicaid</vt:lpstr>
      <vt:lpstr>Medicare</vt:lpstr>
      <vt:lpstr>Slide 6</vt:lpstr>
      <vt:lpstr>The Canada Health Act</vt:lpstr>
      <vt:lpstr>Slide 8</vt:lpstr>
      <vt:lpstr>Strengths </vt:lpstr>
      <vt:lpstr>Strengths </vt:lpstr>
      <vt:lpstr>Weaknesses </vt:lpstr>
      <vt:lpstr>Weaknesses </vt:lpstr>
      <vt:lpstr>Slide 13</vt:lpstr>
      <vt:lpstr>Strengths </vt:lpstr>
      <vt:lpstr>Weaknesses</vt:lpstr>
      <vt:lpstr>Slide 16</vt:lpstr>
      <vt:lpstr>Public Opinion </vt:lpstr>
      <vt:lpstr>Slide 18</vt:lpstr>
      <vt:lpstr>Public Opinion </vt:lpstr>
      <vt:lpstr>References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comparative approach to public healthcare programs in the united states and Canada</dc:title>
  <dc:creator>Hannah  Cassady</dc:creator>
  <cp:lastModifiedBy>Bunch</cp:lastModifiedBy>
  <cp:revision>41</cp:revision>
  <dcterms:created xsi:type="dcterms:W3CDTF">2017-11-12T19:51:52Z</dcterms:created>
  <dcterms:modified xsi:type="dcterms:W3CDTF">2017-11-16T03:20:38Z</dcterms:modified>
</cp:coreProperties>
</file>