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681BEA2-5B42-45ED-A7C5-846349F42DB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2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54C2C7-9FCB-4EA1-BD62-0507B77DB0FE}"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1BEA2-5B42-45ED-A7C5-846349F42DBC}" type="slidenum">
              <a:rPr lang="en-US" smtClean="0"/>
              <a:t>‹#›</a:t>
            </a:fld>
            <a:endParaRPr lang="en-US"/>
          </a:p>
        </p:txBody>
      </p:sp>
    </p:spTree>
    <p:extLst>
      <p:ext uri="{BB962C8B-B14F-4D97-AF65-F5344CB8AC3E}">
        <p14:creationId xmlns:p14="http://schemas.microsoft.com/office/powerpoint/2010/main" val="6813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52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45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spTree>
    <p:extLst>
      <p:ext uri="{BB962C8B-B14F-4D97-AF65-F5344CB8AC3E}">
        <p14:creationId xmlns:p14="http://schemas.microsoft.com/office/powerpoint/2010/main" val="43929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19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27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63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47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spTree>
    <p:extLst>
      <p:ext uri="{BB962C8B-B14F-4D97-AF65-F5344CB8AC3E}">
        <p14:creationId xmlns:p14="http://schemas.microsoft.com/office/powerpoint/2010/main" val="428383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4C2C7-9FCB-4EA1-BD62-0507B77DB0FE}"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EA2-5B42-45ED-A7C5-846349F42DB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57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4C2C7-9FCB-4EA1-BD62-0507B77DB0FE}"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1BEA2-5B42-45ED-A7C5-846349F42DBC}"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81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4C2C7-9FCB-4EA1-BD62-0507B77DB0FE}"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1BEA2-5B42-45ED-A7C5-846349F42DB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33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4C2C7-9FCB-4EA1-BD62-0507B77DB0FE}"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1BEA2-5B42-45ED-A7C5-846349F42DB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43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4C2C7-9FCB-4EA1-BD62-0507B77DB0FE}"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1BEA2-5B42-45ED-A7C5-846349F42DBC}" type="slidenum">
              <a:rPr lang="en-US" smtClean="0"/>
              <a:t>‹#›</a:t>
            </a:fld>
            <a:endParaRPr lang="en-US"/>
          </a:p>
        </p:txBody>
      </p:sp>
    </p:spTree>
    <p:extLst>
      <p:ext uri="{BB962C8B-B14F-4D97-AF65-F5344CB8AC3E}">
        <p14:creationId xmlns:p14="http://schemas.microsoft.com/office/powerpoint/2010/main" val="310771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54C2C7-9FCB-4EA1-BD62-0507B77DB0FE}"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1BEA2-5B42-45ED-A7C5-846349F42DB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12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54C2C7-9FCB-4EA1-BD62-0507B77DB0FE}"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1BEA2-5B42-45ED-A7C5-846349F42DBC}" type="slidenum">
              <a:rPr lang="en-US" smtClean="0"/>
              <a:t>‹#›</a:t>
            </a:fld>
            <a:endParaRPr lang="en-US"/>
          </a:p>
        </p:txBody>
      </p:sp>
    </p:spTree>
    <p:extLst>
      <p:ext uri="{BB962C8B-B14F-4D97-AF65-F5344CB8AC3E}">
        <p14:creationId xmlns:p14="http://schemas.microsoft.com/office/powerpoint/2010/main" val="306527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54C2C7-9FCB-4EA1-BD62-0507B77DB0FE}" type="datetimeFigureOut">
              <a:rPr lang="en-US" smtClean="0"/>
              <a:t>3/2/2021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81BEA2-5B42-45ED-A7C5-846349F42DBC}" type="slidenum">
              <a:rPr lang="en-US" smtClean="0"/>
              <a:t>‹#›</a:t>
            </a:fld>
            <a:endParaRPr lang="en-US"/>
          </a:p>
        </p:txBody>
      </p:sp>
    </p:spTree>
    <p:extLst>
      <p:ext uri="{BB962C8B-B14F-4D97-AF65-F5344CB8AC3E}">
        <p14:creationId xmlns:p14="http://schemas.microsoft.com/office/powerpoint/2010/main" val="4896310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1C04-B0FC-4DC0-80D4-640D16EE4D8D}"/>
              </a:ext>
            </a:extLst>
          </p:cNvPr>
          <p:cNvSpPr>
            <a:spLocks noGrp="1"/>
          </p:cNvSpPr>
          <p:nvPr>
            <p:ph type="ctrTitle"/>
          </p:nvPr>
        </p:nvSpPr>
        <p:spPr>
          <a:xfrm>
            <a:off x="2692398" y="1537855"/>
            <a:ext cx="6815669" cy="3879272"/>
          </a:xfrm>
        </p:spPr>
        <p:txBody>
          <a:bodyPr/>
          <a:lstStyle/>
          <a:p>
            <a:r>
              <a:rPr lang="en-US" sz="3200" b="1" dirty="0"/>
              <a:t>Unusual Consumer Behavior During Covid-19</a:t>
            </a:r>
            <a:br>
              <a:rPr lang="en-US" sz="3200" dirty="0"/>
            </a:br>
            <a:br>
              <a:rPr lang="en-US" sz="3200" dirty="0"/>
            </a:br>
            <a:r>
              <a:rPr lang="en-US" sz="3200" dirty="0"/>
              <a:t>Author </a:t>
            </a:r>
            <a:br>
              <a:rPr lang="en-US" sz="3200" dirty="0"/>
            </a:br>
            <a:r>
              <a:rPr lang="en-US" sz="3200" dirty="0"/>
              <a:t>Institutional Affiliation</a:t>
            </a:r>
            <a:br>
              <a:rPr lang="en-US" sz="3200" dirty="0"/>
            </a:br>
            <a:r>
              <a:rPr lang="en-US" sz="3200" dirty="0"/>
              <a:t>Instructor </a:t>
            </a:r>
            <a:br>
              <a:rPr lang="en-US" sz="3200" dirty="0"/>
            </a:br>
            <a:r>
              <a:rPr lang="en-US" sz="3200" dirty="0"/>
              <a:t>Course code </a:t>
            </a:r>
            <a:br>
              <a:rPr lang="en-US" sz="3200" dirty="0"/>
            </a:br>
            <a:r>
              <a:rPr lang="en-US" sz="3200" dirty="0"/>
              <a:t>Date of submission </a:t>
            </a:r>
          </a:p>
        </p:txBody>
      </p:sp>
    </p:spTree>
    <p:extLst>
      <p:ext uri="{BB962C8B-B14F-4D97-AF65-F5344CB8AC3E}">
        <p14:creationId xmlns:p14="http://schemas.microsoft.com/office/powerpoint/2010/main" val="147886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F466-2431-4D3E-9465-504F4257B702}"/>
              </a:ext>
            </a:extLst>
          </p:cNvPr>
          <p:cNvSpPr>
            <a:spLocks noGrp="1"/>
          </p:cNvSpPr>
          <p:nvPr>
            <p:ph type="title"/>
          </p:nvPr>
        </p:nvSpPr>
        <p:spPr>
          <a:xfrm>
            <a:off x="1295402" y="1690255"/>
            <a:ext cx="9601196" cy="595744"/>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9AA0D765-3734-4E6C-B3B4-32C6BCA584B8}"/>
              </a:ext>
            </a:extLst>
          </p:cNvPr>
          <p:cNvSpPr>
            <a:spLocks noGrp="1"/>
          </p:cNvSpPr>
          <p:nvPr>
            <p:ph idx="1"/>
          </p:nvPr>
        </p:nvSpPr>
        <p:spPr/>
        <p:txBody>
          <a:bodyPr>
            <a:normAutofit/>
          </a:bodyPr>
          <a:lstStyle/>
          <a:p>
            <a:pPr algn="just">
              <a:lnSpc>
                <a:spcPct val="150000"/>
              </a:lnSpc>
            </a:pPr>
            <a:r>
              <a:rPr lang="en-US" sz="2000" dirty="0"/>
              <a:t>Admittedly, these were considered proactive measures needed to address the fast-evolving situation (Stoecklein </a:t>
            </a:r>
            <a:r>
              <a:rPr lang="en-US" sz="2000" i="1" dirty="0"/>
              <a:t>et al.  </a:t>
            </a:r>
            <a:r>
              <a:rPr lang="en-US" sz="2000" dirty="0"/>
              <a:t>2020). </a:t>
            </a:r>
          </a:p>
          <a:p>
            <a:pPr algn="just">
              <a:lnSpc>
                <a:spcPct val="150000"/>
              </a:lnSpc>
            </a:pPr>
            <a:r>
              <a:rPr lang="en-US" sz="2000" dirty="0"/>
              <a:t>The information regarding the spread and the impacts of the virus were also freely available through the online media which consequently resulted in the fear of the virus causing proactive measures at individual levels. </a:t>
            </a:r>
          </a:p>
        </p:txBody>
      </p:sp>
    </p:spTree>
    <p:extLst>
      <p:ext uri="{BB962C8B-B14F-4D97-AF65-F5344CB8AC3E}">
        <p14:creationId xmlns:p14="http://schemas.microsoft.com/office/powerpoint/2010/main" val="391323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B59E-9FCA-433C-B69B-A0C7D15AFDB1}"/>
              </a:ext>
            </a:extLst>
          </p:cNvPr>
          <p:cNvSpPr>
            <a:spLocks noGrp="1"/>
          </p:cNvSpPr>
          <p:nvPr>
            <p:ph type="title"/>
          </p:nvPr>
        </p:nvSpPr>
        <p:spPr>
          <a:xfrm>
            <a:off x="1295402" y="1565564"/>
            <a:ext cx="9601196" cy="720435"/>
          </a:xfrm>
        </p:spPr>
        <p:txBody>
          <a:bodyPr>
            <a:normAutofit/>
          </a:bodyPr>
          <a:lstStyle/>
          <a:p>
            <a:r>
              <a:rPr lang="en-US" sz="3200" b="1" dirty="0"/>
              <a:t>Framework and methodology </a:t>
            </a:r>
          </a:p>
        </p:txBody>
      </p:sp>
      <p:sp>
        <p:nvSpPr>
          <p:cNvPr id="3" name="Content Placeholder 2">
            <a:extLst>
              <a:ext uri="{FF2B5EF4-FFF2-40B4-BE49-F238E27FC236}">
                <a16:creationId xmlns:a16="http://schemas.microsoft.com/office/drawing/2014/main" id="{1C6432E9-D925-46C4-96CB-741F5689933D}"/>
              </a:ext>
            </a:extLst>
          </p:cNvPr>
          <p:cNvSpPr>
            <a:spLocks noGrp="1"/>
          </p:cNvSpPr>
          <p:nvPr>
            <p:ph idx="1"/>
          </p:nvPr>
        </p:nvSpPr>
        <p:spPr>
          <a:xfrm>
            <a:off x="1295401" y="2556931"/>
            <a:ext cx="9601196" cy="3733033"/>
          </a:xfrm>
        </p:spPr>
        <p:txBody>
          <a:bodyPr>
            <a:normAutofit/>
          </a:bodyPr>
          <a:lstStyle/>
          <a:p>
            <a:pPr algn="ctr"/>
            <a:r>
              <a:rPr lang="en-US" b="1" dirty="0"/>
              <a:t>Dependent and Independent Variables </a:t>
            </a:r>
          </a:p>
          <a:p>
            <a:pPr algn="just"/>
            <a:r>
              <a:rPr lang="en-US" dirty="0"/>
              <a:t>Dependent variable in research represents the variable being tested in the study. Usually dependent variables depend on the independent variable. </a:t>
            </a:r>
          </a:p>
          <a:p>
            <a:pPr algn="just"/>
            <a:r>
              <a:rPr lang="en-US" dirty="0"/>
              <a:t>Essentially, researchers are always focused on determining the possible effects of changing the independent variable on the dependent variables. </a:t>
            </a:r>
          </a:p>
          <a:p>
            <a:pPr algn="just"/>
            <a:r>
              <a:rPr lang="en-US" dirty="0"/>
              <a:t>The independent variable represents what the researchers might be thinking is the cause of the changes visible in the dependent variables. </a:t>
            </a:r>
          </a:p>
          <a:p>
            <a:pPr algn="just"/>
            <a:endParaRPr lang="en-US" dirty="0"/>
          </a:p>
        </p:txBody>
      </p:sp>
    </p:spTree>
    <p:extLst>
      <p:ext uri="{BB962C8B-B14F-4D97-AF65-F5344CB8AC3E}">
        <p14:creationId xmlns:p14="http://schemas.microsoft.com/office/powerpoint/2010/main" val="261167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3EBC-AE21-44CD-A91A-07D41AEC1A2E}"/>
              </a:ext>
            </a:extLst>
          </p:cNvPr>
          <p:cNvSpPr>
            <a:spLocks noGrp="1"/>
          </p:cNvSpPr>
          <p:nvPr>
            <p:ph type="title"/>
          </p:nvPr>
        </p:nvSpPr>
        <p:spPr>
          <a:xfrm>
            <a:off x="1295402" y="1704109"/>
            <a:ext cx="9601196" cy="581890"/>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4BEA99DE-4AA3-4381-9C26-DE6A04DB2A51}"/>
              </a:ext>
            </a:extLst>
          </p:cNvPr>
          <p:cNvSpPr>
            <a:spLocks noGrp="1"/>
          </p:cNvSpPr>
          <p:nvPr>
            <p:ph idx="1"/>
          </p:nvPr>
        </p:nvSpPr>
        <p:spPr/>
        <p:txBody>
          <a:bodyPr>
            <a:normAutofit/>
          </a:bodyPr>
          <a:lstStyle/>
          <a:p>
            <a:pPr algn="just">
              <a:lnSpc>
                <a:spcPct val="150000"/>
              </a:lnSpc>
            </a:pPr>
            <a:r>
              <a:rPr lang="en-US" sz="2000" dirty="0"/>
              <a:t>The independent variables involved in this study include: information overload, purchasing self-efficiency, exposure to online information sources, cyberchondria and perceived severity. </a:t>
            </a:r>
          </a:p>
          <a:p>
            <a:pPr algn="just">
              <a:lnSpc>
                <a:spcPct val="150000"/>
              </a:lnSpc>
            </a:pPr>
            <a:r>
              <a:rPr lang="en-US" sz="2000" dirty="0"/>
              <a:t>It is important to note that the study also deployed a single dependent variable which was the intention to make unusual purchases during this period of the pandemic. </a:t>
            </a:r>
          </a:p>
        </p:txBody>
      </p:sp>
    </p:spTree>
    <p:extLst>
      <p:ext uri="{BB962C8B-B14F-4D97-AF65-F5344CB8AC3E}">
        <p14:creationId xmlns:p14="http://schemas.microsoft.com/office/powerpoint/2010/main" val="92292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2B4-AF49-498E-B890-F85DCAB94BE0}"/>
              </a:ext>
            </a:extLst>
          </p:cNvPr>
          <p:cNvSpPr>
            <a:spLocks noGrp="1"/>
          </p:cNvSpPr>
          <p:nvPr>
            <p:ph type="title"/>
          </p:nvPr>
        </p:nvSpPr>
        <p:spPr>
          <a:xfrm>
            <a:off x="1295402" y="1524000"/>
            <a:ext cx="9601196" cy="761999"/>
          </a:xfrm>
        </p:spPr>
        <p:txBody>
          <a:bodyPr>
            <a:normAutofit fontScale="90000"/>
          </a:bodyPr>
          <a:lstStyle/>
          <a:p>
            <a:r>
              <a:rPr lang="en-US" sz="3200" b="1" dirty="0"/>
              <a:t>Variables</a:t>
            </a:r>
            <a:r>
              <a:rPr lang="en-US" dirty="0"/>
              <a:t> </a:t>
            </a:r>
          </a:p>
        </p:txBody>
      </p:sp>
      <p:sp>
        <p:nvSpPr>
          <p:cNvPr id="3" name="Content Placeholder 2">
            <a:extLst>
              <a:ext uri="{FF2B5EF4-FFF2-40B4-BE49-F238E27FC236}">
                <a16:creationId xmlns:a16="http://schemas.microsoft.com/office/drawing/2014/main" id="{E72BEF2E-256C-4A8D-827D-EDA27E878230}"/>
              </a:ext>
            </a:extLst>
          </p:cNvPr>
          <p:cNvSpPr>
            <a:spLocks noGrp="1"/>
          </p:cNvSpPr>
          <p:nvPr>
            <p:ph idx="1"/>
          </p:nvPr>
        </p:nvSpPr>
        <p:spPr>
          <a:xfrm>
            <a:off x="1295401" y="2382982"/>
            <a:ext cx="9601196" cy="3976254"/>
          </a:xfrm>
        </p:spPr>
        <p:txBody>
          <a:bodyPr>
            <a:normAutofit lnSpcReduction="10000"/>
          </a:bodyPr>
          <a:lstStyle/>
          <a:p>
            <a:r>
              <a:rPr lang="en-US" sz="2000" dirty="0"/>
              <a:t>Sweller (2011) described information overload as a state of cognitive overload triggering a stress response in humans to retreat. </a:t>
            </a:r>
          </a:p>
          <a:p>
            <a:r>
              <a:rPr lang="en-US" sz="2000" dirty="0"/>
              <a:t>With so much information available, humans are usually unable to conceptualize and comprehend the information and respond efficiently. </a:t>
            </a:r>
          </a:p>
          <a:p>
            <a:r>
              <a:rPr lang="en-US" sz="2000" dirty="0"/>
              <a:t>The resulting lack of capacity to effectively handle the available information may prompt individuals to guess the severity of the situation because the available information is observably beyond their comprehension.</a:t>
            </a:r>
          </a:p>
          <a:p>
            <a:r>
              <a:rPr lang="en-US" sz="2000" dirty="0"/>
              <a:t>For this reason, for this independent variable, the researchers hypothesized that information overload significantly increased perceived severity. </a:t>
            </a:r>
          </a:p>
          <a:p>
            <a:r>
              <a:rPr lang="en-US" sz="2000" dirty="0"/>
              <a:t>This is because the available information caused distress and anxiety usually known as cyberchondria. </a:t>
            </a:r>
          </a:p>
        </p:txBody>
      </p:sp>
    </p:spTree>
    <p:extLst>
      <p:ext uri="{BB962C8B-B14F-4D97-AF65-F5344CB8AC3E}">
        <p14:creationId xmlns:p14="http://schemas.microsoft.com/office/powerpoint/2010/main" val="454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D91C-E78E-44B7-A575-6E921017FD86}"/>
              </a:ext>
            </a:extLst>
          </p:cNvPr>
          <p:cNvSpPr>
            <a:spLocks noGrp="1"/>
          </p:cNvSpPr>
          <p:nvPr>
            <p:ph type="title"/>
          </p:nvPr>
        </p:nvSpPr>
        <p:spPr>
          <a:xfrm>
            <a:off x="1295402" y="1634836"/>
            <a:ext cx="9601196" cy="651163"/>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BCA947D7-4541-47A8-AD89-3434DF4DC79C}"/>
              </a:ext>
            </a:extLst>
          </p:cNvPr>
          <p:cNvSpPr>
            <a:spLocks noGrp="1"/>
          </p:cNvSpPr>
          <p:nvPr>
            <p:ph idx="1"/>
          </p:nvPr>
        </p:nvSpPr>
        <p:spPr>
          <a:xfrm>
            <a:off x="1295401" y="2556932"/>
            <a:ext cx="9601196" cy="3649904"/>
          </a:xfrm>
        </p:spPr>
        <p:txBody>
          <a:bodyPr>
            <a:normAutofit fontScale="85000" lnSpcReduction="20000"/>
          </a:bodyPr>
          <a:lstStyle/>
          <a:p>
            <a:pPr algn="just"/>
            <a:r>
              <a:rPr lang="en-US" dirty="0"/>
              <a:t>The exposure to online information on Covid-19 is believed to have positively influenced the perceived severity of the situation. </a:t>
            </a:r>
          </a:p>
          <a:p>
            <a:pPr algn="just"/>
            <a:r>
              <a:rPr lang="en-US" dirty="0"/>
              <a:t>Tellingly, as argued by the researchers in this study, cyberchondriac behavior enhanced the risk of running into fake news consequently resulting in a change of individual behavior such as developing the intention to self-isolate and even make unusual purchases in response to a perceived upcoming health disaster particularly aimed at achieving self-efficacy especially during the period of lockdown and quarantine. </a:t>
            </a:r>
          </a:p>
          <a:p>
            <a:pPr algn="just"/>
            <a:r>
              <a:rPr lang="en-US" dirty="0"/>
              <a:t>Exposure to tones of online information on Covid-19 where serious predictions were made regarding the pandemic also resulted in new fears among the people who consequently developed cyberchondria. </a:t>
            </a:r>
          </a:p>
          <a:p>
            <a:pPr algn="just"/>
            <a:r>
              <a:rPr lang="en-US" dirty="0"/>
              <a:t>For instance, news emerged that most industries would halt their production activities causing a possible disruption in the global supply chains. </a:t>
            </a:r>
          </a:p>
          <a:p>
            <a:pPr algn="just"/>
            <a:endParaRPr lang="en-US" dirty="0"/>
          </a:p>
        </p:txBody>
      </p:sp>
    </p:spTree>
    <p:extLst>
      <p:ext uri="{BB962C8B-B14F-4D97-AF65-F5344CB8AC3E}">
        <p14:creationId xmlns:p14="http://schemas.microsoft.com/office/powerpoint/2010/main" val="347583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53F6-E218-49DC-951D-F648BA3C3032}"/>
              </a:ext>
            </a:extLst>
          </p:cNvPr>
          <p:cNvSpPr>
            <a:spLocks noGrp="1"/>
          </p:cNvSpPr>
          <p:nvPr>
            <p:ph type="title"/>
          </p:nvPr>
        </p:nvSpPr>
        <p:spPr>
          <a:xfrm>
            <a:off x="1295402" y="1634836"/>
            <a:ext cx="9601196" cy="651163"/>
          </a:xfrm>
        </p:spPr>
        <p:txBody>
          <a:bodyPr>
            <a:noAutofit/>
          </a:bodyPr>
          <a:lstStyle/>
          <a:p>
            <a:r>
              <a:rPr lang="en-US" sz="3200" b="1" dirty="0"/>
              <a:t>Methodology </a:t>
            </a:r>
          </a:p>
        </p:txBody>
      </p:sp>
      <p:sp>
        <p:nvSpPr>
          <p:cNvPr id="3" name="Content Placeholder 2">
            <a:extLst>
              <a:ext uri="{FF2B5EF4-FFF2-40B4-BE49-F238E27FC236}">
                <a16:creationId xmlns:a16="http://schemas.microsoft.com/office/drawing/2014/main" id="{29FED20D-B727-4C3B-B310-D7AD4658EF7C}"/>
              </a:ext>
            </a:extLst>
          </p:cNvPr>
          <p:cNvSpPr>
            <a:spLocks noGrp="1"/>
          </p:cNvSpPr>
          <p:nvPr>
            <p:ph idx="1"/>
          </p:nvPr>
        </p:nvSpPr>
        <p:spPr>
          <a:xfrm>
            <a:off x="1295401" y="2556932"/>
            <a:ext cx="9601196" cy="3649904"/>
          </a:xfrm>
        </p:spPr>
        <p:txBody>
          <a:bodyPr>
            <a:normAutofit fontScale="70000" lnSpcReduction="20000"/>
          </a:bodyPr>
          <a:lstStyle/>
          <a:p>
            <a:pPr algn="just"/>
            <a:r>
              <a:rPr lang="en-US" dirty="0"/>
              <a:t>As a qualitative study, the research sought to determine the behavioral changes associated with information overload during the period of the Covid-19 pandemic particularly those associated with the intentions to make unusual purchases.</a:t>
            </a:r>
          </a:p>
          <a:p>
            <a:pPr algn="just"/>
            <a:r>
              <a:rPr lang="en-US" dirty="0"/>
              <a:t>To test the models, the researchers collected data mainly from University students and employees in Finland through a web survey. </a:t>
            </a:r>
          </a:p>
          <a:p>
            <a:pPr algn="just"/>
            <a:r>
              <a:rPr lang="en-US" dirty="0"/>
              <a:t>The data was collection for only one week especially due to the changing nature of the Covid-19 pandemic. </a:t>
            </a:r>
          </a:p>
          <a:p>
            <a:pPr algn="just"/>
            <a:r>
              <a:rPr lang="en-US" dirty="0"/>
              <a:t>During the time of this data collection, the Finnish government had begun implementing various proactive strategies meant to address the evolving Covid-19 situation in the country.</a:t>
            </a:r>
          </a:p>
          <a:p>
            <a:pPr algn="just"/>
            <a:r>
              <a:rPr lang="en-US" dirty="0"/>
              <a:t>Arguably, these strategies by the government presented significant impacts on the behaviour of the people. </a:t>
            </a:r>
          </a:p>
          <a:p>
            <a:pPr algn="just"/>
            <a:r>
              <a:rPr lang="en-US" dirty="0"/>
              <a:t>For instance, older citizens were strongly advised to stay at home with restrictions on movements for everyone in the country. </a:t>
            </a:r>
          </a:p>
        </p:txBody>
      </p:sp>
    </p:spTree>
    <p:extLst>
      <p:ext uri="{BB962C8B-B14F-4D97-AF65-F5344CB8AC3E}">
        <p14:creationId xmlns:p14="http://schemas.microsoft.com/office/powerpoint/2010/main" val="398502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64BE-4ADE-4CA3-9A5D-D299B470DBB6}"/>
              </a:ext>
            </a:extLst>
          </p:cNvPr>
          <p:cNvSpPr>
            <a:spLocks noGrp="1"/>
          </p:cNvSpPr>
          <p:nvPr>
            <p:ph type="title"/>
          </p:nvPr>
        </p:nvSpPr>
        <p:spPr>
          <a:xfrm>
            <a:off x="1295402" y="1510145"/>
            <a:ext cx="9601196" cy="775854"/>
          </a:xfrm>
        </p:spPr>
        <p:txBody>
          <a:bodyPr/>
          <a:lstStyle/>
          <a:p>
            <a:r>
              <a:rPr lang="en-US" b="1" dirty="0"/>
              <a:t>Questionnaires </a:t>
            </a:r>
          </a:p>
        </p:txBody>
      </p:sp>
      <p:sp>
        <p:nvSpPr>
          <p:cNvPr id="3" name="Content Placeholder 2">
            <a:extLst>
              <a:ext uri="{FF2B5EF4-FFF2-40B4-BE49-F238E27FC236}">
                <a16:creationId xmlns:a16="http://schemas.microsoft.com/office/drawing/2014/main" id="{3BBC892D-755D-4655-9FEC-54043450CDF4}"/>
              </a:ext>
            </a:extLst>
          </p:cNvPr>
          <p:cNvSpPr>
            <a:spLocks noGrp="1"/>
          </p:cNvSpPr>
          <p:nvPr>
            <p:ph idx="1"/>
          </p:nvPr>
        </p:nvSpPr>
        <p:spPr>
          <a:xfrm>
            <a:off x="1295401" y="2452255"/>
            <a:ext cx="9601196" cy="3809999"/>
          </a:xfrm>
        </p:spPr>
        <p:txBody>
          <a:bodyPr>
            <a:normAutofit fontScale="85000" lnSpcReduction="20000"/>
          </a:bodyPr>
          <a:lstStyle/>
          <a:p>
            <a:pPr algn="just"/>
            <a:r>
              <a:rPr lang="en-US" dirty="0"/>
              <a:t>Questionnaires were designed by adapting validated scales from past literature to the current situation. </a:t>
            </a:r>
          </a:p>
          <a:p>
            <a:pPr algn="just"/>
            <a:r>
              <a:rPr lang="en-US" dirty="0"/>
              <a:t>The researchers modelled exposure to online information as a formative construct that was not expected to correlate with each other. </a:t>
            </a:r>
          </a:p>
          <a:p>
            <a:pPr algn="just"/>
            <a:r>
              <a:rPr lang="en-US" dirty="0"/>
              <a:t>Additionally, the researchers included explanatory and clarifying sentences within the surveys to explain some of the concepts to the respondents. </a:t>
            </a:r>
          </a:p>
          <a:p>
            <a:pPr algn="just"/>
            <a:r>
              <a:rPr lang="en-US" dirty="0"/>
              <a:t>The survey links were distributed in the university online newspaper. </a:t>
            </a:r>
          </a:p>
          <a:p>
            <a:pPr algn="just"/>
            <a:r>
              <a:rPr lang="en-US" dirty="0"/>
              <a:t>Research statistics provided by the researchers indicate that the research link was opened by a total of 227 respondents out of which 211 provided complete responses consequently giving their consent to willfully participate in the research. </a:t>
            </a:r>
          </a:p>
          <a:p>
            <a:pPr algn="just"/>
            <a:r>
              <a:rPr lang="en-US" dirty="0"/>
              <a:t>In this view, it is essential to understand that the respondents for this study were randomly selected and that the researchers did not choose the participating respondents in this study. </a:t>
            </a:r>
          </a:p>
        </p:txBody>
      </p:sp>
    </p:spTree>
    <p:extLst>
      <p:ext uri="{BB962C8B-B14F-4D97-AF65-F5344CB8AC3E}">
        <p14:creationId xmlns:p14="http://schemas.microsoft.com/office/powerpoint/2010/main" val="378445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559C-0BCB-41CF-B549-5FC38D8D15F0}"/>
              </a:ext>
            </a:extLst>
          </p:cNvPr>
          <p:cNvSpPr>
            <a:spLocks noGrp="1"/>
          </p:cNvSpPr>
          <p:nvPr>
            <p:ph type="title"/>
          </p:nvPr>
        </p:nvSpPr>
        <p:spPr>
          <a:xfrm>
            <a:off x="1295402" y="1454727"/>
            <a:ext cx="9601196" cy="831272"/>
          </a:xfrm>
        </p:spPr>
        <p:txBody>
          <a:bodyPr>
            <a:normAutofit/>
          </a:bodyPr>
          <a:lstStyle/>
          <a:p>
            <a:r>
              <a:rPr lang="en-US" sz="3200" b="1" dirty="0"/>
              <a:t>Analysis and Findings </a:t>
            </a:r>
            <a:r>
              <a:rPr lang="en-US" sz="3200" dirty="0"/>
              <a:t> </a:t>
            </a:r>
          </a:p>
        </p:txBody>
      </p:sp>
      <p:sp>
        <p:nvSpPr>
          <p:cNvPr id="3" name="Content Placeholder 2">
            <a:extLst>
              <a:ext uri="{FF2B5EF4-FFF2-40B4-BE49-F238E27FC236}">
                <a16:creationId xmlns:a16="http://schemas.microsoft.com/office/drawing/2014/main" id="{44355516-28B0-4B49-8A28-1A25D7C18046}"/>
              </a:ext>
            </a:extLst>
          </p:cNvPr>
          <p:cNvSpPr>
            <a:spLocks noGrp="1"/>
          </p:cNvSpPr>
          <p:nvPr>
            <p:ph idx="1"/>
          </p:nvPr>
        </p:nvSpPr>
        <p:spPr>
          <a:xfrm>
            <a:off x="1295401" y="2556931"/>
            <a:ext cx="9601196" cy="3677613"/>
          </a:xfrm>
        </p:spPr>
        <p:txBody>
          <a:bodyPr>
            <a:normAutofit fontScale="70000" lnSpcReduction="20000"/>
          </a:bodyPr>
          <a:lstStyle/>
          <a:p>
            <a:r>
              <a:rPr lang="en-US" dirty="0"/>
              <a:t>The smartPLS tool was used by the researchers to determine the validity and reliability of the data. </a:t>
            </a:r>
          </a:p>
          <a:p>
            <a:r>
              <a:rPr lang="en-US" dirty="0"/>
              <a:t>The researchers tested the convergent validity of the data using the criteria outlined by Fornell &amp; Larcker (1981). </a:t>
            </a:r>
          </a:p>
          <a:p>
            <a:r>
              <a:rPr lang="en-US" dirty="0"/>
              <a:t>Following the Fornell and Larcker (1981) criteria, the loadings of the individual items must be at least 0.7 for the data to be considered valid. </a:t>
            </a:r>
          </a:p>
          <a:p>
            <a:r>
              <a:rPr lang="en-US" dirty="0"/>
              <a:t>The analysis showed one purchasing self-efficacy item, one cyberchondria item, and one perceived severity item did not meet this criterion. </a:t>
            </a:r>
          </a:p>
          <a:p>
            <a:r>
              <a:rPr lang="en-US" dirty="0"/>
              <a:t>Therefore, we removed these items from the respective scales. For CRs, the recommended threshold is 0.8 (Fornell and Larcker, 1981).  </a:t>
            </a:r>
          </a:p>
          <a:p>
            <a:r>
              <a:rPr lang="en-US" dirty="0"/>
              <a:t>Based on this criterion, the researchers concluded that the data had sufficient levels of convergent validity. After ensuring sufficient validity and reliability of the data, the researchers tested the statistical significance of the research model.</a:t>
            </a:r>
          </a:p>
        </p:txBody>
      </p:sp>
    </p:spTree>
    <p:extLst>
      <p:ext uri="{BB962C8B-B14F-4D97-AF65-F5344CB8AC3E}">
        <p14:creationId xmlns:p14="http://schemas.microsoft.com/office/powerpoint/2010/main" val="276442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9D0-FB09-4C38-9706-FA6F07BB4C63}"/>
              </a:ext>
            </a:extLst>
          </p:cNvPr>
          <p:cNvSpPr>
            <a:spLocks noGrp="1"/>
          </p:cNvSpPr>
          <p:nvPr>
            <p:ph type="title"/>
          </p:nvPr>
        </p:nvSpPr>
        <p:spPr>
          <a:xfrm>
            <a:off x="1295402" y="1399309"/>
            <a:ext cx="9601196" cy="886690"/>
          </a:xfrm>
        </p:spPr>
        <p:txBody>
          <a:bodyPr/>
          <a:lstStyle/>
          <a:p>
            <a:pPr algn="l"/>
            <a:r>
              <a:rPr lang="en-US" dirty="0"/>
              <a:t>Cont..</a:t>
            </a:r>
          </a:p>
        </p:txBody>
      </p:sp>
      <p:sp>
        <p:nvSpPr>
          <p:cNvPr id="3" name="Content Placeholder 2">
            <a:extLst>
              <a:ext uri="{FF2B5EF4-FFF2-40B4-BE49-F238E27FC236}">
                <a16:creationId xmlns:a16="http://schemas.microsoft.com/office/drawing/2014/main" id="{2BF6159B-B25B-4298-B353-A9EAC32A698A}"/>
              </a:ext>
            </a:extLst>
          </p:cNvPr>
          <p:cNvSpPr>
            <a:spLocks noGrp="1"/>
          </p:cNvSpPr>
          <p:nvPr>
            <p:ph idx="1"/>
          </p:nvPr>
        </p:nvSpPr>
        <p:spPr>
          <a:xfrm>
            <a:off x="1295401" y="2556932"/>
            <a:ext cx="9601196" cy="3691468"/>
          </a:xfrm>
        </p:spPr>
        <p:txBody>
          <a:bodyPr>
            <a:normAutofit/>
          </a:bodyPr>
          <a:lstStyle/>
          <a:p>
            <a:pPr algn="just"/>
            <a:r>
              <a:rPr lang="en-US" sz="2000" dirty="0"/>
              <a:t>The results obtained by the researchers in this study were as follows: exposure to online information sources presented a significant impact on information overload consequently supporting the research hypothesis which stated that exposure to online information is also associated with the enhancement of cyberchondria.</a:t>
            </a:r>
          </a:p>
          <a:p>
            <a:pPr algn="just"/>
            <a:r>
              <a:rPr lang="en-US" sz="2000" dirty="0"/>
              <a:t>However, based on this study, it was evident that information overload did not have a statistically significant impact on perceived severity. </a:t>
            </a:r>
          </a:p>
          <a:p>
            <a:pPr algn="just"/>
            <a:r>
              <a:rPr lang="en-US" sz="2000" dirty="0"/>
              <a:t>In a sense, as observed by the researchers, cyberchondria presented significant impacts on the individual intentions to isolate and also make unusual purchases. </a:t>
            </a:r>
          </a:p>
          <a:p>
            <a:pPr algn="just"/>
            <a:r>
              <a:rPr lang="en-US" sz="2000" dirty="0"/>
              <a:t>Self-isolation was viewed as an efficient strategy of reducing the negative impacts of the virus by most individuals. </a:t>
            </a:r>
          </a:p>
        </p:txBody>
      </p:sp>
    </p:spTree>
    <p:extLst>
      <p:ext uri="{BB962C8B-B14F-4D97-AF65-F5344CB8AC3E}">
        <p14:creationId xmlns:p14="http://schemas.microsoft.com/office/powerpoint/2010/main" val="388015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8722C-5EBD-4EB4-BC42-6187399E1418}"/>
              </a:ext>
            </a:extLst>
          </p:cNvPr>
          <p:cNvSpPr>
            <a:spLocks noGrp="1"/>
          </p:cNvSpPr>
          <p:nvPr>
            <p:ph type="title"/>
          </p:nvPr>
        </p:nvSpPr>
        <p:spPr>
          <a:xfrm>
            <a:off x="1295402" y="1690255"/>
            <a:ext cx="9601196" cy="595744"/>
          </a:xfrm>
        </p:spPr>
        <p:txBody>
          <a:bodyPr>
            <a:normAutofit fontScale="90000"/>
          </a:bodyPr>
          <a:lstStyle/>
          <a:p>
            <a:r>
              <a:rPr lang="en-US" b="1" dirty="0"/>
              <a:t>Discussion</a:t>
            </a:r>
            <a:r>
              <a:rPr lang="en-US" dirty="0"/>
              <a:t> </a:t>
            </a:r>
          </a:p>
        </p:txBody>
      </p:sp>
      <p:sp>
        <p:nvSpPr>
          <p:cNvPr id="3" name="Content Placeholder 2">
            <a:extLst>
              <a:ext uri="{FF2B5EF4-FFF2-40B4-BE49-F238E27FC236}">
                <a16:creationId xmlns:a16="http://schemas.microsoft.com/office/drawing/2014/main" id="{1BBB4B06-9735-4ABE-8D9D-757752F5C22D}"/>
              </a:ext>
            </a:extLst>
          </p:cNvPr>
          <p:cNvSpPr>
            <a:spLocks noGrp="1"/>
          </p:cNvSpPr>
          <p:nvPr>
            <p:ph idx="1"/>
          </p:nvPr>
        </p:nvSpPr>
        <p:spPr>
          <a:xfrm>
            <a:off x="1295401" y="2396836"/>
            <a:ext cx="9601196" cy="3893128"/>
          </a:xfrm>
        </p:spPr>
        <p:txBody>
          <a:bodyPr>
            <a:normAutofit/>
          </a:bodyPr>
          <a:lstStyle/>
          <a:p>
            <a:pPr algn="just">
              <a:lnSpc>
                <a:spcPct val="120000"/>
              </a:lnSpc>
            </a:pPr>
            <a:r>
              <a:rPr lang="en-US" sz="1600" dirty="0"/>
              <a:t>Based on the findings from this study, there was a clear relationship between the intention to isolate and the intention to make unusual purchases. </a:t>
            </a:r>
          </a:p>
          <a:p>
            <a:pPr algn="just">
              <a:lnSpc>
                <a:spcPct val="120000"/>
              </a:lnSpc>
            </a:pPr>
            <a:r>
              <a:rPr lang="en-US" sz="1600" dirty="0"/>
              <a:t>In this view, it can be noted that the various interventions by the governments in March 2020 to curb the spread of the virus prompted individuals to begin making unusual purchases because they believed they would need to stay indoors for long.</a:t>
            </a:r>
          </a:p>
          <a:p>
            <a:pPr algn="just">
              <a:lnSpc>
                <a:spcPct val="120000"/>
              </a:lnSpc>
            </a:pPr>
            <a:r>
              <a:rPr lang="en-US" sz="1600" dirty="0"/>
              <a:t>Quarantine preparations during the pandemic played a significant role in influencing the purchasing behavior of most individuals. </a:t>
            </a:r>
          </a:p>
          <a:p>
            <a:pPr algn="just">
              <a:lnSpc>
                <a:spcPct val="120000"/>
              </a:lnSpc>
            </a:pPr>
            <a:r>
              <a:rPr lang="en-US" sz="1600" dirty="0"/>
              <a:t>Cyberchondria and perceived severity are directly related to Covid-19. </a:t>
            </a:r>
          </a:p>
        </p:txBody>
      </p:sp>
    </p:spTree>
    <p:extLst>
      <p:ext uri="{BB962C8B-B14F-4D97-AF65-F5344CB8AC3E}">
        <p14:creationId xmlns:p14="http://schemas.microsoft.com/office/powerpoint/2010/main" val="282606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4B96-637D-4041-9DC2-11B384C1E9A1}"/>
              </a:ext>
            </a:extLst>
          </p:cNvPr>
          <p:cNvSpPr>
            <a:spLocks noGrp="1"/>
          </p:cNvSpPr>
          <p:nvPr>
            <p:ph type="title"/>
          </p:nvPr>
        </p:nvSpPr>
        <p:spPr>
          <a:xfrm>
            <a:off x="1295402" y="1510145"/>
            <a:ext cx="9601196" cy="775854"/>
          </a:xfrm>
        </p:spPr>
        <p:txBody>
          <a:bodyPr/>
          <a:lstStyle/>
          <a:p>
            <a:r>
              <a:rPr lang="en-US" dirty="0"/>
              <a:t>Introduction </a:t>
            </a:r>
          </a:p>
        </p:txBody>
      </p:sp>
      <p:sp>
        <p:nvSpPr>
          <p:cNvPr id="3" name="Content Placeholder 2">
            <a:extLst>
              <a:ext uri="{FF2B5EF4-FFF2-40B4-BE49-F238E27FC236}">
                <a16:creationId xmlns:a16="http://schemas.microsoft.com/office/drawing/2014/main" id="{88C10905-F2E3-49B2-BD48-2B66221A7323}"/>
              </a:ext>
            </a:extLst>
          </p:cNvPr>
          <p:cNvSpPr>
            <a:spLocks noGrp="1"/>
          </p:cNvSpPr>
          <p:nvPr>
            <p:ph idx="1"/>
          </p:nvPr>
        </p:nvSpPr>
        <p:spPr>
          <a:xfrm>
            <a:off x="1295401" y="2410691"/>
            <a:ext cx="9601196" cy="3809999"/>
          </a:xfrm>
        </p:spPr>
        <p:txBody>
          <a:bodyPr>
            <a:normAutofit fontScale="85000" lnSpcReduction="20000"/>
          </a:bodyPr>
          <a:lstStyle/>
          <a:p>
            <a:pPr algn="just">
              <a:lnSpc>
                <a:spcPct val="150000"/>
              </a:lnSpc>
            </a:pPr>
            <a:r>
              <a:rPr lang="en-US" sz="2000" dirty="0"/>
              <a:t>Pandemics present very unpredictable situations consequently forcing consumers to change their mode operations (Wang </a:t>
            </a:r>
            <a:r>
              <a:rPr lang="en-US" sz="2000" i="1" dirty="0"/>
              <a:t>et al., </a:t>
            </a:r>
            <a:r>
              <a:rPr lang="en-US" sz="2000" dirty="0"/>
              <a:t>2020). </a:t>
            </a:r>
          </a:p>
          <a:p>
            <a:pPr algn="just">
              <a:lnSpc>
                <a:spcPct val="150000"/>
              </a:lnSpc>
            </a:pPr>
            <a:r>
              <a:rPr lang="en-US" sz="2000" dirty="0"/>
              <a:t>It is noted that globally, unusual consumer behaviour was reported in most parts as the virus outbreak escalated into a pandemic in march 2020.</a:t>
            </a:r>
          </a:p>
          <a:p>
            <a:pPr algn="just">
              <a:lnSpc>
                <a:spcPct val="150000"/>
              </a:lnSpc>
            </a:pPr>
            <a:r>
              <a:rPr lang="en-US" sz="2000" dirty="0"/>
              <a:t>Observably, various factors were associated with the sudden change in consumer behaviour which included the fears that most processing and manufacturing could halt their production activities in the face of the pandemic. </a:t>
            </a:r>
          </a:p>
          <a:p>
            <a:pPr algn="just">
              <a:lnSpc>
                <a:spcPct val="150000"/>
              </a:lnSpc>
            </a:pPr>
            <a:r>
              <a:rPr lang="en-US" sz="2000" dirty="0"/>
              <a:t>Arguably, most individuals presumed that the pandemic would result in significant economic disruptions across the world, particularly on the supply chain systems. </a:t>
            </a:r>
          </a:p>
          <a:p>
            <a:pPr algn="just">
              <a:lnSpc>
                <a:spcPct val="150000"/>
              </a:lnSpc>
            </a:pPr>
            <a:endParaRPr lang="en-US" sz="2000" dirty="0"/>
          </a:p>
        </p:txBody>
      </p:sp>
    </p:spTree>
    <p:extLst>
      <p:ext uri="{BB962C8B-B14F-4D97-AF65-F5344CB8AC3E}">
        <p14:creationId xmlns:p14="http://schemas.microsoft.com/office/powerpoint/2010/main" val="36072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7E13F-5B21-48C7-AB0A-42A2532A0A76}"/>
              </a:ext>
            </a:extLst>
          </p:cNvPr>
          <p:cNvSpPr>
            <a:spLocks noGrp="1"/>
          </p:cNvSpPr>
          <p:nvPr>
            <p:ph idx="1"/>
          </p:nvPr>
        </p:nvSpPr>
        <p:spPr/>
        <p:txBody>
          <a:bodyPr>
            <a:normAutofit fontScale="85000" lnSpcReduction="10000"/>
          </a:bodyPr>
          <a:lstStyle/>
          <a:p>
            <a:r>
              <a:rPr lang="en-US" dirty="0"/>
              <a:t>Exposure to online information relating to the pandemic enhanced the perceived severity among the people because a majority were unable to efficiently conceptualize and process what is going on to be able to perceive the actual severity of the situation. </a:t>
            </a:r>
          </a:p>
          <a:p>
            <a:r>
              <a:rPr lang="en-US" dirty="0"/>
              <a:t>Isolation is a rational and recommended form of behavior in the case of contagious diseases like COVID-19. </a:t>
            </a:r>
          </a:p>
          <a:p>
            <a:r>
              <a:rPr lang="en-US" dirty="0"/>
              <a:t>Therefore, it makes sense that self-efficacy positively influences intention to self-isolate.</a:t>
            </a:r>
          </a:p>
          <a:p>
            <a:r>
              <a:rPr lang="en-US" dirty="0"/>
              <a:t>Also, the high purchasing power was significantly influenced by the fact that individuals believed that the situation would get worse due to the disruptions in the food chain supply. </a:t>
            </a:r>
          </a:p>
          <a:p>
            <a:endParaRPr lang="en-US" dirty="0"/>
          </a:p>
        </p:txBody>
      </p:sp>
    </p:spTree>
    <p:extLst>
      <p:ext uri="{BB962C8B-B14F-4D97-AF65-F5344CB8AC3E}">
        <p14:creationId xmlns:p14="http://schemas.microsoft.com/office/powerpoint/2010/main" val="1187132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4DFA-9A1E-431B-92CE-E4DC625C9A73}"/>
              </a:ext>
            </a:extLst>
          </p:cNvPr>
          <p:cNvSpPr>
            <a:spLocks noGrp="1"/>
          </p:cNvSpPr>
          <p:nvPr>
            <p:ph type="title"/>
          </p:nvPr>
        </p:nvSpPr>
        <p:spPr>
          <a:xfrm>
            <a:off x="1295402" y="1482436"/>
            <a:ext cx="9601196" cy="803563"/>
          </a:xfrm>
        </p:spPr>
        <p:txBody>
          <a:bodyPr/>
          <a:lstStyle/>
          <a:p>
            <a:r>
              <a:rPr lang="en-US" b="1" dirty="0"/>
              <a:t>Limitations</a:t>
            </a:r>
          </a:p>
        </p:txBody>
      </p:sp>
      <p:sp>
        <p:nvSpPr>
          <p:cNvPr id="3" name="Content Placeholder 2">
            <a:extLst>
              <a:ext uri="{FF2B5EF4-FFF2-40B4-BE49-F238E27FC236}">
                <a16:creationId xmlns:a16="http://schemas.microsoft.com/office/drawing/2014/main" id="{C3D5531F-EC1D-427E-97EE-DDA913B6BD91}"/>
              </a:ext>
            </a:extLst>
          </p:cNvPr>
          <p:cNvSpPr>
            <a:spLocks noGrp="1"/>
          </p:cNvSpPr>
          <p:nvPr>
            <p:ph idx="1"/>
          </p:nvPr>
        </p:nvSpPr>
        <p:spPr>
          <a:xfrm>
            <a:off x="1295401" y="2556931"/>
            <a:ext cx="9601196" cy="3663759"/>
          </a:xfrm>
        </p:spPr>
        <p:txBody>
          <a:bodyPr>
            <a:normAutofit lnSpcReduction="10000"/>
          </a:bodyPr>
          <a:lstStyle/>
          <a:p>
            <a:pPr algn="just"/>
            <a:r>
              <a:rPr lang="en-US" sz="2000" dirty="0"/>
              <a:t>Several factors may limit the validity of this study, for instance, the research was conducted in a country that was less affected by the pandemic than at the time of the study. </a:t>
            </a:r>
          </a:p>
          <a:p>
            <a:pPr algn="just"/>
            <a:r>
              <a:rPr lang="en-US" sz="2000" dirty="0"/>
              <a:t>There were limited active cases of Covid-19 in the country during the study hence the results cannot be generalized. </a:t>
            </a:r>
          </a:p>
          <a:p>
            <a:pPr algn="just"/>
            <a:r>
              <a:rPr lang="en-US" sz="2000" dirty="0"/>
              <a:t>Similarly, some of the government’s strategies may have influenced the behavior and perceptions of the people and not the pandemic itself. </a:t>
            </a:r>
          </a:p>
          <a:p>
            <a:pPr algn="just"/>
            <a:r>
              <a:rPr lang="en-US" sz="2000" dirty="0"/>
              <a:t>Closing of schools and pacing limitations on movement might have sparked fear among the people to trigger the observable behavioral responses.</a:t>
            </a:r>
          </a:p>
          <a:p>
            <a:pPr algn="just"/>
            <a:r>
              <a:rPr lang="en-US" sz="2000" dirty="0"/>
              <a:t> Finally, the group of people surveyed in this study were observably informed and knowledgeable and could easily conceptualize and react to the information online.</a:t>
            </a:r>
          </a:p>
        </p:txBody>
      </p:sp>
    </p:spTree>
    <p:extLst>
      <p:ext uri="{BB962C8B-B14F-4D97-AF65-F5344CB8AC3E}">
        <p14:creationId xmlns:p14="http://schemas.microsoft.com/office/powerpoint/2010/main" val="134349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EC10-693C-4C4F-B195-9EFEF3511A52}"/>
              </a:ext>
            </a:extLst>
          </p:cNvPr>
          <p:cNvSpPr>
            <a:spLocks noGrp="1"/>
          </p:cNvSpPr>
          <p:nvPr>
            <p:ph type="title"/>
          </p:nvPr>
        </p:nvSpPr>
        <p:spPr>
          <a:xfrm>
            <a:off x="1295402" y="1620982"/>
            <a:ext cx="9601196" cy="665017"/>
          </a:xfrm>
        </p:spPr>
        <p:txBody>
          <a:bodyPr>
            <a:normAutofit fontScale="90000"/>
          </a:bodyPr>
          <a:lstStyle/>
          <a:p>
            <a:r>
              <a:rPr lang="en-US" b="1" dirty="0"/>
              <a:t>Future Directions </a:t>
            </a:r>
            <a:r>
              <a:rPr lang="en-US" dirty="0"/>
              <a:t> </a:t>
            </a:r>
          </a:p>
        </p:txBody>
      </p:sp>
      <p:sp>
        <p:nvSpPr>
          <p:cNvPr id="3" name="Content Placeholder 2">
            <a:extLst>
              <a:ext uri="{FF2B5EF4-FFF2-40B4-BE49-F238E27FC236}">
                <a16:creationId xmlns:a16="http://schemas.microsoft.com/office/drawing/2014/main" id="{5B7F5E89-E9CC-47F9-B758-56F2334C47B1}"/>
              </a:ext>
            </a:extLst>
          </p:cNvPr>
          <p:cNvSpPr>
            <a:spLocks noGrp="1"/>
          </p:cNvSpPr>
          <p:nvPr>
            <p:ph idx="1"/>
          </p:nvPr>
        </p:nvSpPr>
        <p:spPr/>
        <p:txBody>
          <a:bodyPr>
            <a:normAutofit lnSpcReduction="10000"/>
          </a:bodyPr>
          <a:lstStyle/>
          <a:p>
            <a:pPr algn="just">
              <a:lnSpc>
                <a:spcPct val="150000"/>
              </a:lnSpc>
            </a:pPr>
            <a:r>
              <a:rPr lang="en-US" sz="2000" dirty="0"/>
              <a:t>The above-stated factors are believed to have significantly influenced unusual consumer behavior. </a:t>
            </a:r>
          </a:p>
          <a:p>
            <a:pPr algn="just">
              <a:lnSpc>
                <a:spcPct val="150000"/>
              </a:lnSpc>
            </a:pPr>
            <a:r>
              <a:rPr lang="en-US" sz="2000" dirty="0"/>
              <a:t>For this reason, the researchers recommended that future researchers need to incorporate the aspect of panic whenever a real-world situation emerges.</a:t>
            </a:r>
          </a:p>
          <a:p>
            <a:pPr algn="just">
              <a:lnSpc>
                <a:spcPct val="150000"/>
              </a:lnSpc>
            </a:pPr>
            <a:r>
              <a:rPr lang="en-US" sz="2000" dirty="0"/>
              <a:t>Also, although the items for unusual purchase provided sufficient internal consistency and validity in the context of COVID-19, future researchers are urged to adopt the items in their context with caution.</a:t>
            </a:r>
          </a:p>
        </p:txBody>
      </p:sp>
    </p:spTree>
    <p:extLst>
      <p:ext uri="{BB962C8B-B14F-4D97-AF65-F5344CB8AC3E}">
        <p14:creationId xmlns:p14="http://schemas.microsoft.com/office/powerpoint/2010/main" val="163061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F8B8-4C7A-486D-A816-3CDEC56002C3}"/>
              </a:ext>
            </a:extLst>
          </p:cNvPr>
          <p:cNvSpPr>
            <a:spLocks noGrp="1"/>
          </p:cNvSpPr>
          <p:nvPr>
            <p:ph type="title"/>
          </p:nvPr>
        </p:nvSpPr>
        <p:spPr>
          <a:xfrm>
            <a:off x="1295402" y="1454727"/>
            <a:ext cx="9601196" cy="831272"/>
          </a:xfrm>
        </p:spPr>
        <p:txBody>
          <a:bodyPr/>
          <a:lstStyle/>
          <a:p>
            <a:r>
              <a:rPr lang="en-US" b="1" dirty="0"/>
              <a:t>Conclusion</a:t>
            </a:r>
            <a:r>
              <a:rPr lang="en-US" dirty="0"/>
              <a:t> </a:t>
            </a:r>
          </a:p>
        </p:txBody>
      </p:sp>
      <p:sp>
        <p:nvSpPr>
          <p:cNvPr id="3" name="Content Placeholder 2">
            <a:extLst>
              <a:ext uri="{FF2B5EF4-FFF2-40B4-BE49-F238E27FC236}">
                <a16:creationId xmlns:a16="http://schemas.microsoft.com/office/drawing/2014/main" id="{8EC42B93-B6DC-40CC-8FCE-D7F70BF6DE11}"/>
              </a:ext>
            </a:extLst>
          </p:cNvPr>
          <p:cNvSpPr>
            <a:spLocks noGrp="1"/>
          </p:cNvSpPr>
          <p:nvPr>
            <p:ph idx="1"/>
          </p:nvPr>
        </p:nvSpPr>
        <p:spPr>
          <a:xfrm>
            <a:off x="1295401" y="2438400"/>
            <a:ext cx="9601196" cy="3768436"/>
          </a:xfrm>
        </p:spPr>
        <p:txBody>
          <a:bodyPr>
            <a:normAutofit lnSpcReduction="10000"/>
          </a:bodyPr>
          <a:lstStyle/>
          <a:p>
            <a:pPr algn="just">
              <a:lnSpc>
                <a:spcPct val="150000"/>
              </a:lnSpc>
            </a:pPr>
            <a:r>
              <a:rPr lang="en-US" sz="2000" dirty="0"/>
              <a:t>In this study, the researchers studied the impact of online information regarding the Covid-19 pandemic on consumer buying intentions as of March 2020. </a:t>
            </a:r>
          </a:p>
          <a:p>
            <a:pPr algn="just">
              <a:lnSpc>
                <a:spcPct val="150000"/>
              </a:lnSpc>
            </a:pPr>
            <a:r>
              <a:rPr lang="en-US" sz="2000" dirty="0"/>
              <a:t>As observed in this study, it is noted that the exposure to online information resulted in the perceived severity of the situation and the subsequent intention to make unusual purchases and engage in intentional isolation. </a:t>
            </a:r>
          </a:p>
          <a:p>
            <a:pPr algn="just">
              <a:lnSpc>
                <a:spcPct val="150000"/>
              </a:lnSpc>
            </a:pPr>
            <a:r>
              <a:rPr lang="en-US" sz="2000" dirty="0"/>
              <a:t>In preparation for the quarantines and lockdowns with a perception of a possible industrial lockdown, a majority of the people globally engaged in unusual purchases during this pandemic. </a:t>
            </a:r>
          </a:p>
        </p:txBody>
      </p:sp>
    </p:spTree>
    <p:extLst>
      <p:ext uri="{BB962C8B-B14F-4D97-AF65-F5344CB8AC3E}">
        <p14:creationId xmlns:p14="http://schemas.microsoft.com/office/powerpoint/2010/main" val="295502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448A-A656-4F72-A7EE-16DD8B8E4598}"/>
              </a:ext>
            </a:extLst>
          </p:cNvPr>
          <p:cNvSpPr>
            <a:spLocks noGrp="1"/>
          </p:cNvSpPr>
          <p:nvPr>
            <p:ph type="title"/>
          </p:nvPr>
        </p:nvSpPr>
        <p:spPr>
          <a:xfrm>
            <a:off x="1295402" y="1551709"/>
            <a:ext cx="9601196" cy="734290"/>
          </a:xfrm>
        </p:spPr>
        <p:txBody>
          <a:bodyPr>
            <a:normAutofit fontScale="90000"/>
          </a:bodyPr>
          <a:lstStyle/>
          <a:p>
            <a:r>
              <a:rPr lang="en-US" sz="3200" b="1" dirty="0"/>
              <a:t>Criticism</a:t>
            </a:r>
            <a:r>
              <a:rPr lang="en-US" dirty="0"/>
              <a:t> </a:t>
            </a:r>
          </a:p>
        </p:txBody>
      </p:sp>
      <p:sp>
        <p:nvSpPr>
          <p:cNvPr id="3" name="Content Placeholder 2">
            <a:extLst>
              <a:ext uri="{FF2B5EF4-FFF2-40B4-BE49-F238E27FC236}">
                <a16:creationId xmlns:a16="http://schemas.microsoft.com/office/drawing/2014/main" id="{F4231753-D09B-493E-9EB6-C665E8ECD095}"/>
              </a:ext>
            </a:extLst>
          </p:cNvPr>
          <p:cNvSpPr>
            <a:spLocks noGrp="1"/>
          </p:cNvSpPr>
          <p:nvPr>
            <p:ph idx="1"/>
          </p:nvPr>
        </p:nvSpPr>
        <p:spPr/>
        <p:txBody>
          <a:bodyPr>
            <a:normAutofit fontScale="77500" lnSpcReduction="20000"/>
          </a:bodyPr>
          <a:lstStyle/>
          <a:p>
            <a:pPr algn="just"/>
            <a:r>
              <a:rPr lang="en-US" dirty="0"/>
              <a:t>Even though the study proved a point in determining the relationship between the independent variables and the enhanced consumer intentions to make unusual purchases, the researchers failed to disclose the role played by other external factors other than the individual motivation as outlined in the paper. </a:t>
            </a:r>
          </a:p>
          <a:p>
            <a:pPr algn="just"/>
            <a:r>
              <a:rPr lang="en-US" dirty="0"/>
              <a:t>Believably, the enhanced health campaigns prior to march 2020 could have led to increased awareness among the general population hence the increased intentions to make unusual purchases. </a:t>
            </a:r>
          </a:p>
          <a:p>
            <a:pPr algn="just"/>
            <a:r>
              <a:rPr lang="en-US" dirty="0"/>
              <a:t>In my view, such campaigns might have had cognitive and affective appeal among the people to significantly influence the results obtained in this study. </a:t>
            </a:r>
          </a:p>
          <a:p>
            <a:pPr algn="just"/>
            <a:r>
              <a:rPr lang="en-US" dirty="0"/>
              <a:t>Also, the study also misses a proper timing. This research was observably conducted during the early stages of the pandemic and might have failed to effectively capture the details of the situation during a pandemic of a big magnitude as Covid-19. </a:t>
            </a:r>
          </a:p>
        </p:txBody>
      </p:sp>
    </p:spTree>
    <p:extLst>
      <p:ext uri="{BB962C8B-B14F-4D97-AF65-F5344CB8AC3E}">
        <p14:creationId xmlns:p14="http://schemas.microsoft.com/office/powerpoint/2010/main" val="394132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F1BF-8A06-4CCB-A200-A6B2AEC3659E}"/>
              </a:ext>
            </a:extLst>
          </p:cNvPr>
          <p:cNvSpPr>
            <a:spLocks noGrp="1"/>
          </p:cNvSpPr>
          <p:nvPr>
            <p:ph type="title"/>
          </p:nvPr>
        </p:nvSpPr>
        <p:spPr>
          <a:xfrm>
            <a:off x="1295402" y="1482436"/>
            <a:ext cx="9601196" cy="803563"/>
          </a:xfrm>
        </p:spPr>
        <p:txBody>
          <a:bodyPr/>
          <a:lstStyle/>
          <a:p>
            <a:r>
              <a:rPr lang="en-US" b="1" dirty="0"/>
              <a:t>References</a:t>
            </a:r>
            <a:r>
              <a:rPr lang="en-US" dirty="0"/>
              <a:t> </a:t>
            </a:r>
          </a:p>
        </p:txBody>
      </p:sp>
      <p:sp>
        <p:nvSpPr>
          <p:cNvPr id="3" name="Content Placeholder 2">
            <a:extLst>
              <a:ext uri="{FF2B5EF4-FFF2-40B4-BE49-F238E27FC236}">
                <a16:creationId xmlns:a16="http://schemas.microsoft.com/office/drawing/2014/main" id="{3D21F8AE-F5C9-4AA9-8169-9CD554282141}"/>
              </a:ext>
            </a:extLst>
          </p:cNvPr>
          <p:cNvSpPr>
            <a:spLocks noGrp="1"/>
          </p:cNvSpPr>
          <p:nvPr>
            <p:ph idx="1"/>
          </p:nvPr>
        </p:nvSpPr>
        <p:spPr>
          <a:xfrm>
            <a:off x="1295401" y="2556931"/>
            <a:ext cx="9601196" cy="3816159"/>
          </a:xfrm>
        </p:spPr>
        <p:txBody>
          <a:bodyPr>
            <a:normAutofit fontScale="70000" lnSpcReduction="20000"/>
          </a:bodyPr>
          <a:lstStyle/>
          <a:p>
            <a:r>
              <a:rPr lang="en-US" dirty="0"/>
              <a:t>Miri, S. M., </a:t>
            </a:r>
            <a:r>
              <a:rPr lang="en-US" dirty="0" err="1"/>
              <a:t>Roozbeh</a:t>
            </a:r>
            <a:r>
              <a:rPr lang="en-US" dirty="0"/>
              <a:t>, F., </a:t>
            </a:r>
            <a:r>
              <a:rPr lang="en-US" dirty="0" err="1"/>
              <a:t>Omranirad</a:t>
            </a:r>
            <a:r>
              <a:rPr lang="en-US" dirty="0"/>
              <a:t>, A., &amp; </a:t>
            </a:r>
            <a:r>
              <a:rPr lang="en-US" dirty="0" err="1"/>
              <a:t>Alavian</a:t>
            </a:r>
            <a:r>
              <a:rPr lang="en-US" dirty="0"/>
              <a:t>, S. M. (2020). Panic of buying toilet papers: a historical memory or a horrible truth? Systematic review of gastrointestinal manifestations of COVID-19. </a:t>
            </a:r>
            <a:r>
              <a:rPr lang="en-US" dirty="0" err="1"/>
              <a:t>Hepat</a:t>
            </a:r>
            <a:r>
              <a:rPr lang="en-US" dirty="0"/>
              <a:t>. Mon, 20(3).</a:t>
            </a:r>
          </a:p>
          <a:p>
            <a:r>
              <a:rPr lang="en-US" dirty="0"/>
              <a:t>Wang, C., Pan, R., Wan, X., Tan, Y., Xu, L., McIntyre, R. S., ... &amp; Ho, C. (2020). A longitudinal study on the mental health of general population during the COVID-19 epidemic in China. Brain, behavior, and immunity, 87, 40-48.</a:t>
            </a:r>
          </a:p>
          <a:p>
            <a:r>
              <a:rPr lang="en-US" dirty="0" err="1"/>
              <a:t>Laato</a:t>
            </a:r>
            <a:r>
              <a:rPr lang="en-US" dirty="0"/>
              <a:t>, S., Islam, A. N., &amp; Laine, T. H. (2020). Did location-based games motivate players to socialize during COVID-19?. Telematics and Informatics, 54, 101458.</a:t>
            </a:r>
          </a:p>
          <a:p>
            <a:r>
              <a:rPr lang="en-US" dirty="0"/>
              <a:t>Mosler, H. J. (2012). A systematic approach to behavior change interventions for the water and sanitation sector in developing countries: a conceptual model, a review, and a guideline. International journal of environmental health research, 22(5), 431-449.</a:t>
            </a:r>
          </a:p>
          <a:p>
            <a:r>
              <a:rPr lang="en-US" dirty="0"/>
              <a:t>Cheng, V. C., Wong, S. C., To, K. K., Ho, P. L., &amp; Yuen, K. Y. (2020). Preparedness and proactive infection control measures against the emerging novel coronavirus in China. Journal of Hospital Infection, 104(3), 254-255.</a:t>
            </a:r>
          </a:p>
          <a:p>
            <a:endParaRPr lang="en-US" dirty="0"/>
          </a:p>
        </p:txBody>
      </p:sp>
    </p:spTree>
    <p:extLst>
      <p:ext uri="{BB962C8B-B14F-4D97-AF65-F5344CB8AC3E}">
        <p14:creationId xmlns:p14="http://schemas.microsoft.com/office/powerpoint/2010/main" val="373004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8D6E3-3DDC-444F-A97A-CFB4EC38CEAF}"/>
              </a:ext>
            </a:extLst>
          </p:cNvPr>
          <p:cNvSpPr>
            <a:spLocks noGrp="1"/>
          </p:cNvSpPr>
          <p:nvPr>
            <p:ph idx="1"/>
          </p:nvPr>
        </p:nvSpPr>
        <p:spPr>
          <a:xfrm>
            <a:off x="1295401" y="2556932"/>
            <a:ext cx="9601196" cy="3580632"/>
          </a:xfrm>
        </p:spPr>
        <p:txBody>
          <a:bodyPr>
            <a:normAutofit fontScale="85000" lnSpcReduction="10000"/>
          </a:bodyPr>
          <a:lstStyle/>
          <a:p>
            <a:r>
              <a:rPr lang="en-US" dirty="0"/>
              <a:t>La Torre, G., Di </a:t>
            </a:r>
            <a:r>
              <a:rPr lang="en-US" dirty="0" err="1"/>
              <a:t>Thiene</a:t>
            </a:r>
            <a:r>
              <a:rPr lang="en-US" dirty="0"/>
              <a:t>, D., </a:t>
            </a:r>
            <a:r>
              <a:rPr lang="en-US" dirty="0" err="1"/>
              <a:t>Cadeddu</a:t>
            </a:r>
            <a:r>
              <a:rPr lang="en-US" dirty="0"/>
              <a:t>, C., Ricciardi, W., &amp; Boccia, A. (2009). </a:t>
            </a:r>
            <a:r>
              <a:rPr lang="en-US" dirty="0" err="1"/>
              <a:t>Behaviours</a:t>
            </a:r>
            <a:r>
              <a:rPr lang="en-US" dirty="0"/>
              <a:t> regarding preventive measures against pandemic H1N1 influenza among Italian healthcare workers, October 2009. </a:t>
            </a:r>
            <a:r>
              <a:rPr lang="en-US" dirty="0" err="1"/>
              <a:t>Eurosurveillance</a:t>
            </a:r>
            <a:r>
              <a:rPr lang="en-US" dirty="0"/>
              <a:t>, 14(49), 19432.</a:t>
            </a:r>
          </a:p>
          <a:p>
            <a:r>
              <a:rPr lang="en-US" dirty="0"/>
              <a:t>Xu, J., </a:t>
            </a:r>
            <a:r>
              <a:rPr lang="en-US" dirty="0" err="1"/>
              <a:t>Benbasat</a:t>
            </a:r>
            <a:r>
              <a:rPr lang="en-US" dirty="0"/>
              <a:t>, I., &amp; </a:t>
            </a:r>
            <a:r>
              <a:rPr lang="en-US" dirty="0" err="1"/>
              <a:t>Cenfetelli</a:t>
            </a:r>
            <a:r>
              <a:rPr lang="en-US" dirty="0"/>
              <a:t>, R. T. (2014). The nature and consequences of trade-off transparency in the context of recommendation agents. MIS quarterly, 38(2), 379-406.</a:t>
            </a:r>
          </a:p>
          <a:p>
            <a:r>
              <a:rPr lang="en-US" dirty="0"/>
              <a:t>Sweller, J. (2011). Cognitive load theory. In Psychology of learning and motivation (Vol. 55, pp. 37-76). Academic Press.</a:t>
            </a:r>
          </a:p>
          <a:p>
            <a:r>
              <a:rPr lang="en-US" dirty="0" err="1"/>
              <a:t>Stoecklin</a:t>
            </a:r>
            <a:r>
              <a:rPr lang="en-US" dirty="0"/>
              <a:t>, S. B., Rolland, P., </a:t>
            </a:r>
            <a:r>
              <a:rPr lang="en-US" dirty="0" err="1"/>
              <a:t>Silue</a:t>
            </a:r>
            <a:r>
              <a:rPr lang="en-US" dirty="0"/>
              <a:t>, Y., </a:t>
            </a:r>
            <a:r>
              <a:rPr lang="en-US" dirty="0" err="1"/>
              <a:t>Mailles</a:t>
            </a:r>
            <a:r>
              <a:rPr lang="en-US" dirty="0"/>
              <a:t>, A., </a:t>
            </a:r>
            <a:r>
              <a:rPr lang="en-US" dirty="0" err="1"/>
              <a:t>Campese</a:t>
            </a:r>
            <a:r>
              <a:rPr lang="en-US" dirty="0"/>
              <a:t>, C., </a:t>
            </a:r>
            <a:r>
              <a:rPr lang="en-US" dirty="0" err="1"/>
              <a:t>Simondon</a:t>
            </a:r>
            <a:r>
              <a:rPr lang="en-US" dirty="0"/>
              <a:t>, A., ... &amp; Levy-</a:t>
            </a:r>
            <a:r>
              <a:rPr lang="en-US" dirty="0" err="1"/>
              <a:t>Bruhl</a:t>
            </a:r>
            <a:r>
              <a:rPr lang="en-US" dirty="0"/>
              <a:t>, D. (2020). First cases of coronavirus disease 2019 (COVID-19) in France: surveillance, investigations and control measures, January 2020. </a:t>
            </a:r>
            <a:r>
              <a:rPr lang="en-US" dirty="0" err="1"/>
              <a:t>Eurosurveillance</a:t>
            </a:r>
            <a:r>
              <a:rPr lang="en-US" dirty="0"/>
              <a:t>, 25(6), 2000094.</a:t>
            </a:r>
          </a:p>
        </p:txBody>
      </p:sp>
    </p:spTree>
    <p:extLst>
      <p:ext uri="{BB962C8B-B14F-4D97-AF65-F5344CB8AC3E}">
        <p14:creationId xmlns:p14="http://schemas.microsoft.com/office/powerpoint/2010/main" val="241702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DFD9-9768-4E30-B5F0-9C193D314379}"/>
              </a:ext>
            </a:extLst>
          </p:cNvPr>
          <p:cNvSpPr>
            <a:spLocks noGrp="1"/>
          </p:cNvSpPr>
          <p:nvPr>
            <p:ph type="title"/>
          </p:nvPr>
        </p:nvSpPr>
        <p:spPr>
          <a:xfrm>
            <a:off x="1295402" y="1620982"/>
            <a:ext cx="9601196" cy="665017"/>
          </a:xfrm>
        </p:spPr>
        <p:txBody>
          <a:bodyPr>
            <a:normAutofit fontScale="90000"/>
          </a:bodyPr>
          <a:lstStyle/>
          <a:p>
            <a:r>
              <a:rPr lang="en-US" dirty="0"/>
              <a:t>Objectives </a:t>
            </a:r>
          </a:p>
        </p:txBody>
      </p:sp>
      <p:sp>
        <p:nvSpPr>
          <p:cNvPr id="3" name="Content Placeholder 2">
            <a:extLst>
              <a:ext uri="{FF2B5EF4-FFF2-40B4-BE49-F238E27FC236}">
                <a16:creationId xmlns:a16="http://schemas.microsoft.com/office/drawing/2014/main" id="{E7AD5EAB-4C47-4929-A8A0-3D414787C075}"/>
              </a:ext>
            </a:extLst>
          </p:cNvPr>
          <p:cNvSpPr>
            <a:spLocks noGrp="1"/>
          </p:cNvSpPr>
          <p:nvPr>
            <p:ph idx="1"/>
          </p:nvPr>
        </p:nvSpPr>
        <p:spPr>
          <a:xfrm>
            <a:off x="1295401" y="2396835"/>
            <a:ext cx="9601196" cy="3865419"/>
          </a:xfrm>
        </p:spPr>
        <p:txBody>
          <a:bodyPr>
            <a:normAutofit/>
          </a:bodyPr>
          <a:lstStyle/>
          <a:p>
            <a:pPr algn="just"/>
            <a:r>
              <a:rPr lang="en-US" sz="2000" dirty="0"/>
              <a:t>This current study seeks to effectively examine the various underlying factors associated with the unusual consumers: first to be able to better react to such situations in the future, secondly to help business organizations effective deal with the current pandemic situation and lastly to provide the basic knowledge to the organizations that are essential in aiding optimal transition once the pandemic comes to an end. </a:t>
            </a:r>
          </a:p>
          <a:p>
            <a:pPr algn="just"/>
            <a:r>
              <a:rPr lang="en-US" sz="2000" dirty="0"/>
              <a:t>There was an increased demand for certain items causing the store-shelves to be empty due to the initial rush associated with the perceived halting of production activities. </a:t>
            </a:r>
          </a:p>
          <a:p>
            <a:pPr algn="just"/>
            <a:r>
              <a:rPr lang="en-US" sz="2000" dirty="0"/>
              <a:t>Some sectors such as recreational services witnessed significant declines in demand all over the world (</a:t>
            </a:r>
            <a:r>
              <a:rPr lang="en-US" sz="2000" dirty="0" err="1"/>
              <a:t>Mirri</a:t>
            </a:r>
            <a:r>
              <a:rPr lang="en-US" sz="2000" dirty="0"/>
              <a:t> et al. 2020). </a:t>
            </a:r>
          </a:p>
          <a:p>
            <a:pPr algn="just"/>
            <a:endParaRPr lang="en-US" sz="2000" dirty="0"/>
          </a:p>
        </p:txBody>
      </p:sp>
    </p:spTree>
    <p:extLst>
      <p:ext uri="{BB962C8B-B14F-4D97-AF65-F5344CB8AC3E}">
        <p14:creationId xmlns:p14="http://schemas.microsoft.com/office/powerpoint/2010/main" val="342986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8-8CE4-45AA-8D31-EE797D065EC8}"/>
              </a:ext>
            </a:extLst>
          </p:cNvPr>
          <p:cNvSpPr>
            <a:spLocks noGrp="1"/>
          </p:cNvSpPr>
          <p:nvPr>
            <p:ph type="title"/>
          </p:nvPr>
        </p:nvSpPr>
        <p:spPr>
          <a:xfrm>
            <a:off x="1295402" y="1593273"/>
            <a:ext cx="9601196" cy="692726"/>
          </a:xfrm>
        </p:spPr>
        <p:txBody>
          <a:bodyPr>
            <a:normAutofit fontScale="90000"/>
          </a:bodyPr>
          <a:lstStyle/>
          <a:p>
            <a:r>
              <a:rPr lang="en-US" dirty="0"/>
              <a:t>Significance of the study</a:t>
            </a:r>
          </a:p>
        </p:txBody>
      </p:sp>
      <p:sp>
        <p:nvSpPr>
          <p:cNvPr id="3" name="Content Placeholder 2">
            <a:extLst>
              <a:ext uri="{FF2B5EF4-FFF2-40B4-BE49-F238E27FC236}">
                <a16:creationId xmlns:a16="http://schemas.microsoft.com/office/drawing/2014/main" id="{962236AA-E9E0-4C1F-9EE0-373386746A9A}"/>
              </a:ext>
            </a:extLst>
          </p:cNvPr>
          <p:cNvSpPr>
            <a:spLocks noGrp="1"/>
          </p:cNvSpPr>
          <p:nvPr>
            <p:ph idx="1"/>
          </p:nvPr>
        </p:nvSpPr>
        <p:spPr>
          <a:xfrm>
            <a:off x="1295401" y="2556932"/>
            <a:ext cx="9601196" cy="3733032"/>
          </a:xfrm>
        </p:spPr>
        <p:txBody>
          <a:bodyPr>
            <a:normAutofit fontScale="85000" lnSpcReduction="10000"/>
          </a:bodyPr>
          <a:lstStyle/>
          <a:p>
            <a:pPr algn="just">
              <a:lnSpc>
                <a:spcPct val="150000"/>
              </a:lnSpc>
            </a:pPr>
            <a:r>
              <a:rPr lang="en-US" sz="2000" dirty="0"/>
              <a:t>Evidence drawn from a plethora of past research indicates that the significant change in consumer behaviour during pandemics is linked to individual-level motivations and associated government policies (Wen </a:t>
            </a:r>
            <a:r>
              <a:rPr lang="en-US" sz="2000" i="1" dirty="0"/>
              <a:t>et al</a:t>
            </a:r>
            <a:r>
              <a:rPr lang="en-US" sz="2000" dirty="0"/>
              <a:t>. 2005).</a:t>
            </a:r>
          </a:p>
          <a:p>
            <a:pPr algn="just">
              <a:lnSpc>
                <a:spcPct val="150000"/>
              </a:lnSpc>
            </a:pPr>
            <a:r>
              <a:rPr lang="en-US" sz="2000" dirty="0"/>
              <a:t>The current study was meant to bridge the existent gaps from past research activities on local catastrophes and epidemics by considering a pandemic of the magnitude and significant economic impacts as Covid-19. </a:t>
            </a:r>
          </a:p>
          <a:p>
            <a:pPr algn="just">
              <a:lnSpc>
                <a:spcPct val="150000"/>
              </a:lnSpc>
            </a:pPr>
            <a:r>
              <a:rPr lang="en-US" sz="2000" dirty="0"/>
              <a:t>It is worth noting that a majority of the previous studies particularly focused on individual motivation and health measures rather than consumer behaviour during pandemics and local epidemics (Balinska &amp; Rizzo, 2009).</a:t>
            </a:r>
          </a:p>
          <a:p>
            <a:pPr algn="just">
              <a:lnSpc>
                <a:spcPct val="150000"/>
              </a:lnSpc>
            </a:pPr>
            <a:endParaRPr lang="en-US" sz="2000" dirty="0"/>
          </a:p>
          <a:p>
            <a:pPr algn="just">
              <a:lnSpc>
                <a:spcPct val="150000"/>
              </a:lnSpc>
            </a:pPr>
            <a:endParaRPr lang="en-US" sz="2000" dirty="0"/>
          </a:p>
        </p:txBody>
      </p:sp>
    </p:spTree>
    <p:extLst>
      <p:ext uri="{BB962C8B-B14F-4D97-AF65-F5344CB8AC3E}">
        <p14:creationId xmlns:p14="http://schemas.microsoft.com/office/powerpoint/2010/main" val="215486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DFE2-62E6-4CA3-AAA1-1406BFE61224}"/>
              </a:ext>
            </a:extLst>
          </p:cNvPr>
          <p:cNvSpPr>
            <a:spLocks noGrp="1"/>
          </p:cNvSpPr>
          <p:nvPr>
            <p:ph type="title"/>
          </p:nvPr>
        </p:nvSpPr>
        <p:spPr>
          <a:xfrm>
            <a:off x="1295402" y="1593273"/>
            <a:ext cx="9601196" cy="692726"/>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A84D3FB8-8372-4DAE-BBC9-AF941AD64AFC}"/>
              </a:ext>
            </a:extLst>
          </p:cNvPr>
          <p:cNvSpPr>
            <a:spLocks noGrp="1"/>
          </p:cNvSpPr>
          <p:nvPr>
            <p:ph idx="1"/>
          </p:nvPr>
        </p:nvSpPr>
        <p:spPr/>
        <p:txBody>
          <a:bodyPr>
            <a:normAutofit/>
          </a:bodyPr>
          <a:lstStyle/>
          <a:p>
            <a:pPr algn="just"/>
            <a:r>
              <a:rPr lang="en-US" sz="2000" dirty="0"/>
              <a:t>Similarly, these previous research projects did not examine the impact of online information on influencing consumer behaviour during pandemics. </a:t>
            </a:r>
          </a:p>
          <a:p>
            <a:pPr algn="just"/>
            <a:r>
              <a:rPr lang="en-US" sz="2000" dirty="0"/>
              <a:t>In this study, the Covid-19 pandemic presented the researchers with the opportunity of evaluating consumer behaviour during a serious global pandemic with the constant broadcast of information through various online media (Farooq </a:t>
            </a:r>
            <a:r>
              <a:rPr lang="en-US" sz="2000" i="1" dirty="0"/>
              <a:t>et al. </a:t>
            </a:r>
            <a:r>
              <a:rPr lang="en-US" sz="2000" dirty="0"/>
              <a:t>2020). </a:t>
            </a:r>
          </a:p>
        </p:txBody>
      </p:sp>
    </p:spTree>
    <p:extLst>
      <p:ext uri="{BB962C8B-B14F-4D97-AF65-F5344CB8AC3E}">
        <p14:creationId xmlns:p14="http://schemas.microsoft.com/office/powerpoint/2010/main" val="76231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620F-47D4-4968-A91C-106775F03A91}"/>
              </a:ext>
            </a:extLst>
          </p:cNvPr>
          <p:cNvSpPr>
            <a:spLocks noGrp="1"/>
          </p:cNvSpPr>
          <p:nvPr>
            <p:ph type="title"/>
          </p:nvPr>
        </p:nvSpPr>
        <p:spPr>
          <a:xfrm>
            <a:off x="1295402" y="1537855"/>
            <a:ext cx="9601196" cy="748144"/>
          </a:xfrm>
        </p:spPr>
        <p:txBody>
          <a:bodyPr>
            <a:normAutofit/>
          </a:bodyPr>
          <a:lstStyle/>
          <a:p>
            <a:r>
              <a:rPr lang="en-US" sz="3200" b="1" dirty="0"/>
              <a:t>Literature Review</a:t>
            </a:r>
          </a:p>
        </p:txBody>
      </p:sp>
      <p:sp>
        <p:nvSpPr>
          <p:cNvPr id="3" name="Content Placeholder 2">
            <a:extLst>
              <a:ext uri="{FF2B5EF4-FFF2-40B4-BE49-F238E27FC236}">
                <a16:creationId xmlns:a16="http://schemas.microsoft.com/office/drawing/2014/main" id="{469EDD08-4528-405C-9A9D-F60F27B3C2A8}"/>
              </a:ext>
            </a:extLst>
          </p:cNvPr>
          <p:cNvSpPr>
            <a:spLocks noGrp="1"/>
          </p:cNvSpPr>
          <p:nvPr>
            <p:ph idx="1"/>
          </p:nvPr>
        </p:nvSpPr>
        <p:spPr>
          <a:xfrm>
            <a:off x="1295401" y="2382983"/>
            <a:ext cx="9601196" cy="3782290"/>
          </a:xfrm>
        </p:spPr>
        <p:txBody>
          <a:bodyPr>
            <a:normAutofit/>
          </a:bodyPr>
          <a:lstStyle/>
          <a:p>
            <a:pPr algn="ctr"/>
            <a:r>
              <a:rPr lang="en-US" sz="2000" b="1" dirty="0"/>
              <a:t>Pandemics and behavioral change </a:t>
            </a:r>
          </a:p>
          <a:p>
            <a:pPr algn="just"/>
            <a:r>
              <a:rPr lang="en-US" sz="2000" dirty="0"/>
              <a:t>Over the past, the world has witnessed outbreaks of various pandemics that include: Ebola, MERS, SARS, Swine flu and dengue fever (</a:t>
            </a:r>
            <a:r>
              <a:rPr lang="en-US" sz="2000" dirty="0" err="1"/>
              <a:t>Mirri</a:t>
            </a:r>
            <a:r>
              <a:rPr lang="en-US" sz="2000" dirty="0"/>
              <a:t> </a:t>
            </a:r>
            <a:r>
              <a:rPr lang="en-US" sz="2000" i="1" dirty="0"/>
              <a:t>et al. </a:t>
            </a:r>
            <a:r>
              <a:rPr lang="en-US" sz="2000" dirty="0"/>
              <a:t>2020).</a:t>
            </a:r>
          </a:p>
          <a:p>
            <a:pPr algn="just"/>
            <a:r>
              <a:rPr lang="en-US" sz="2000" dirty="0"/>
              <a:t>Essentially, these outbreaks have had an impact on both consumer behaviour and health risk mitigation behaviour. </a:t>
            </a:r>
          </a:p>
          <a:p>
            <a:pPr algn="just"/>
            <a:r>
              <a:rPr lang="en-US" sz="2000" dirty="0"/>
              <a:t>Pandemics have been known to cause widespread unemployment in areas that hard hit by the outbreaks. </a:t>
            </a:r>
          </a:p>
          <a:p>
            <a:pPr algn="just"/>
            <a:r>
              <a:rPr lang="en-US" sz="2000" dirty="0"/>
              <a:t>As observed by La Torre (2019), high levels of uncertainty and economic recessions have also been associated with pandemics in the past. </a:t>
            </a:r>
          </a:p>
          <a:p>
            <a:pPr algn="just"/>
            <a:endParaRPr lang="en-US" sz="2000" dirty="0"/>
          </a:p>
          <a:p>
            <a:pPr algn="just"/>
            <a:endParaRPr lang="en-US" dirty="0"/>
          </a:p>
        </p:txBody>
      </p:sp>
    </p:spTree>
    <p:extLst>
      <p:ext uri="{BB962C8B-B14F-4D97-AF65-F5344CB8AC3E}">
        <p14:creationId xmlns:p14="http://schemas.microsoft.com/office/powerpoint/2010/main" val="169362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C2D9-448C-4A6D-869F-1F634ACE0925}"/>
              </a:ext>
            </a:extLst>
          </p:cNvPr>
          <p:cNvSpPr>
            <a:spLocks noGrp="1"/>
          </p:cNvSpPr>
          <p:nvPr>
            <p:ph type="title"/>
          </p:nvPr>
        </p:nvSpPr>
        <p:spPr>
          <a:xfrm>
            <a:off x="1295402" y="1579418"/>
            <a:ext cx="9601196" cy="706581"/>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C0CB89B1-4398-4FEF-9702-7FD36146959F}"/>
              </a:ext>
            </a:extLst>
          </p:cNvPr>
          <p:cNvSpPr>
            <a:spLocks noGrp="1"/>
          </p:cNvSpPr>
          <p:nvPr>
            <p:ph idx="1"/>
          </p:nvPr>
        </p:nvSpPr>
        <p:spPr>
          <a:xfrm>
            <a:off x="1295401" y="2556932"/>
            <a:ext cx="9601196" cy="3733032"/>
          </a:xfrm>
        </p:spPr>
        <p:txBody>
          <a:bodyPr>
            <a:normAutofit/>
          </a:bodyPr>
          <a:lstStyle/>
          <a:p>
            <a:pPr algn="just"/>
            <a:r>
              <a:rPr lang="en-US" sz="2000" dirty="0"/>
              <a:t>The RANAS model has in the past been used to explain behaviour during pandemics and to systematically understand health-related behaviour by taking risks, attitudes, norms and abilities into consideration (Mosler, 2012).</a:t>
            </a:r>
          </a:p>
          <a:p>
            <a:pPr algn="just"/>
            <a:r>
              <a:rPr lang="en-US" sz="2000" dirty="0"/>
              <a:t>The model has been used to particularly understand perceived severity during pandemics and predict individual prevention measures.</a:t>
            </a:r>
          </a:p>
          <a:p>
            <a:pPr algn="just"/>
            <a:r>
              <a:rPr lang="en-US" sz="2000" dirty="0"/>
              <a:t>The purchasing behaviour of consumer also changes during pandemics. </a:t>
            </a:r>
          </a:p>
          <a:p>
            <a:pPr algn="just"/>
            <a:r>
              <a:rPr lang="en-US" sz="2000" dirty="0"/>
              <a:t>Goodwin </a:t>
            </a:r>
            <a:r>
              <a:rPr lang="en-US" sz="2000" i="1" dirty="0"/>
              <a:t>et al. </a:t>
            </a:r>
            <a:r>
              <a:rPr lang="en-US" sz="2000" dirty="0"/>
              <a:t>(2019) noted that as a perceived strategy to survive through the pandemic, individuals tended to engage in the increased purchase of certain items believed to be essential during this time such as face masks, </a:t>
            </a:r>
            <a:r>
              <a:rPr lang="en-US" sz="2000" dirty="0" err="1"/>
              <a:t>sanitisers</a:t>
            </a:r>
            <a:r>
              <a:rPr lang="en-US" sz="2000" dirty="0"/>
              <a:t> and even food to last them through the quarantine period.</a:t>
            </a:r>
          </a:p>
          <a:p>
            <a:pPr algn="just"/>
            <a:endParaRPr lang="en-US" sz="2000" dirty="0"/>
          </a:p>
        </p:txBody>
      </p:sp>
    </p:spTree>
    <p:extLst>
      <p:ext uri="{BB962C8B-B14F-4D97-AF65-F5344CB8AC3E}">
        <p14:creationId xmlns:p14="http://schemas.microsoft.com/office/powerpoint/2010/main" val="307746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985F-F5F3-48D6-8AE3-A6A6C970AC06}"/>
              </a:ext>
            </a:extLst>
          </p:cNvPr>
          <p:cNvSpPr>
            <a:spLocks noGrp="1"/>
          </p:cNvSpPr>
          <p:nvPr>
            <p:ph type="title"/>
          </p:nvPr>
        </p:nvSpPr>
        <p:spPr>
          <a:xfrm>
            <a:off x="1295401" y="1773382"/>
            <a:ext cx="9601196" cy="651163"/>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9FA4B530-5FC8-4FBF-BFE3-46F3C651E2CA}"/>
              </a:ext>
            </a:extLst>
          </p:cNvPr>
          <p:cNvSpPr>
            <a:spLocks noGrp="1"/>
          </p:cNvSpPr>
          <p:nvPr>
            <p:ph idx="1"/>
          </p:nvPr>
        </p:nvSpPr>
        <p:spPr/>
        <p:txBody>
          <a:bodyPr>
            <a:normAutofit lnSpcReduction="10000"/>
          </a:bodyPr>
          <a:lstStyle/>
          <a:p>
            <a:pPr algn="just">
              <a:lnSpc>
                <a:spcPct val="150000"/>
              </a:lnSpc>
            </a:pPr>
            <a:r>
              <a:rPr lang="en-US" sz="2000" dirty="0"/>
              <a:t>Information derived from the selected literature for this study pointed out that previous researchers heavily focused on the preventive health behavior of the people leaving out a greater focus on their consumer behaviour. </a:t>
            </a:r>
          </a:p>
          <a:p>
            <a:pPr algn="just">
              <a:lnSpc>
                <a:spcPct val="150000"/>
              </a:lnSpc>
            </a:pPr>
            <a:r>
              <a:rPr lang="en-US" sz="2000" dirty="0"/>
              <a:t>Also, the contexts of the previous were arguably limited hence the impossibility of generalizing their findings. </a:t>
            </a:r>
          </a:p>
          <a:p>
            <a:pPr algn="just">
              <a:lnSpc>
                <a:spcPct val="150000"/>
              </a:lnSpc>
            </a:pPr>
            <a:r>
              <a:rPr lang="en-US" sz="2000" dirty="0"/>
              <a:t>Finally, as indicated above, the situation presented by Covid-19 was unique and has never been witnessed before. </a:t>
            </a:r>
          </a:p>
        </p:txBody>
      </p:sp>
    </p:spTree>
    <p:extLst>
      <p:ext uri="{BB962C8B-B14F-4D97-AF65-F5344CB8AC3E}">
        <p14:creationId xmlns:p14="http://schemas.microsoft.com/office/powerpoint/2010/main" val="220060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510D-975F-4225-AD24-E3CE4EAC3C14}"/>
              </a:ext>
            </a:extLst>
          </p:cNvPr>
          <p:cNvSpPr>
            <a:spLocks noGrp="1"/>
          </p:cNvSpPr>
          <p:nvPr>
            <p:ph type="title"/>
          </p:nvPr>
        </p:nvSpPr>
        <p:spPr>
          <a:xfrm>
            <a:off x="1295402" y="1607127"/>
            <a:ext cx="9601196" cy="678872"/>
          </a:xfrm>
        </p:spPr>
        <p:txBody>
          <a:bodyPr>
            <a:normAutofit fontScale="90000"/>
          </a:bodyPr>
          <a:lstStyle/>
          <a:p>
            <a:pPr algn="l"/>
            <a:r>
              <a:rPr lang="en-US" dirty="0"/>
              <a:t>Cont..</a:t>
            </a:r>
          </a:p>
        </p:txBody>
      </p:sp>
      <p:sp>
        <p:nvSpPr>
          <p:cNvPr id="3" name="Content Placeholder 2">
            <a:extLst>
              <a:ext uri="{FF2B5EF4-FFF2-40B4-BE49-F238E27FC236}">
                <a16:creationId xmlns:a16="http://schemas.microsoft.com/office/drawing/2014/main" id="{A00F493B-B8CA-4032-A575-EA4AEA02BE70}"/>
              </a:ext>
            </a:extLst>
          </p:cNvPr>
          <p:cNvSpPr>
            <a:spLocks noGrp="1"/>
          </p:cNvSpPr>
          <p:nvPr>
            <p:ph idx="1"/>
          </p:nvPr>
        </p:nvSpPr>
        <p:spPr>
          <a:xfrm>
            <a:off x="1295401" y="2556932"/>
            <a:ext cx="9601196" cy="3636050"/>
          </a:xfrm>
        </p:spPr>
        <p:txBody>
          <a:bodyPr>
            <a:normAutofit fontScale="77500" lnSpcReduction="20000"/>
          </a:bodyPr>
          <a:lstStyle/>
          <a:p>
            <a:pPr algn="ctr"/>
            <a:r>
              <a:rPr lang="en-US" b="1" dirty="0"/>
              <a:t>The Covid-19 pandemic and the public response </a:t>
            </a:r>
          </a:p>
          <a:p>
            <a:pPr algn="just"/>
            <a:r>
              <a:rPr lang="en-US" dirty="0"/>
              <a:t>Cheng </a:t>
            </a:r>
            <a:r>
              <a:rPr lang="en-US" i="1" dirty="0"/>
              <a:t>et al. </a:t>
            </a:r>
            <a:r>
              <a:rPr lang="en-US" dirty="0"/>
              <a:t>(2007) note that by 2007, about 36 coronaviruses had been discovered and SARS coronavirus received the most attention from both researchers and healthcare professionals. </a:t>
            </a:r>
          </a:p>
          <a:p>
            <a:pPr algn="just"/>
            <a:r>
              <a:rPr lang="en-US" dirty="0"/>
              <a:t>It was found that the horseshoe bats were the primary source of this virus whereas the civets acted as the intermediary amplification host. </a:t>
            </a:r>
          </a:p>
          <a:p>
            <a:pPr algn="just"/>
            <a:r>
              <a:rPr lang="en-US" dirty="0"/>
              <a:t>Due to its ability to spread quickly, the new virus escalated into a global pandemic on 11th March 2020 and has since resulted in several direct deaths in almost all countries across the globe. </a:t>
            </a:r>
          </a:p>
          <a:p>
            <a:pPr algn="just"/>
            <a:r>
              <a:rPr lang="en-US" dirty="0"/>
              <a:t>As of May 16, 2020, as reported by the World health organization, there was a total of 79, 000 direct deaths worldwide. </a:t>
            </a:r>
          </a:p>
          <a:p>
            <a:pPr algn="just"/>
            <a:r>
              <a:rPr lang="en-US" dirty="0"/>
              <a:t>As the situation changed rapidly, governments, stock markets and consumers reacted quickly to the virus. Most governments issued quarantine directives and also travel restrictions besides the prohibition of mass gatherings</a:t>
            </a:r>
          </a:p>
        </p:txBody>
      </p:sp>
    </p:spTree>
    <p:extLst>
      <p:ext uri="{BB962C8B-B14F-4D97-AF65-F5344CB8AC3E}">
        <p14:creationId xmlns:p14="http://schemas.microsoft.com/office/powerpoint/2010/main" val="35550328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176</TotalTime>
  <Words>2938</Words>
  <Application>Microsoft Office PowerPoint</Application>
  <PresentationFormat>Widescreen</PresentationFormat>
  <Paragraphs>125</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Garamond</vt:lpstr>
      <vt:lpstr>Organic</vt:lpstr>
      <vt:lpstr>Unusual Consumer Behavior During Covid-19  Author  Institutional Affiliation Instructor  Course code  Date of submission </vt:lpstr>
      <vt:lpstr>Introduction </vt:lpstr>
      <vt:lpstr>Objectives </vt:lpstr>
      <vt:lpstr>Significance of the study</vt:lpstr>
      <vt:lpstr>Cont..</vt:lpstr>
      <vt:lpstr>Literature Review</vt:lpstr>
      <vt:lpstr>Cont..</vt:lpstr>
      <vt:lpstr>Cont..</vt:lpstr>
      <vt:lpstr>Cont..</vt:lpstr>
      <vt:lpstr>Cont..</vt:lpstr>
      <vt:lpstr>Framework and methodology </vt:lpstr>
      <vt:lpstr>Cont..</vt:lpstr>
      <vt:lpstr>Variables </vt:lpstr>
      <vt:lpstr>Cont.</vt:lpstr>
      <vt:lpstr>Methodology </vt:lpstr>
      <vt:lpstr>Questionnaires </vt:lpstr>
      <vt:lpstr>Analysis and Findings  </vt:lpstr>
      <vt:lpstr>Cont..</vt:lpstr>
      <vt:lpstr>Discussion </vt:lpstr>
      <vt:lpstr>PowerPoint Presentation</vt:lpstr>
      <vt:lpstr>Limitations</vt:lpstr>
      <vt:lpstr>Future Directions  </vt:lpstr>
      <vt:lpstr>Conclusion </vt:lpstr>
      <vt:lpstr>Criticism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steveyoung640@gmail.com</dc:creator>
  <cp:lastModifiedBy>steveyoung640@gmail.com</cp:lastModifiedBy>
  <cp:revision>120</cp:revision>
  <dcterms:created xsi:type="dcterms:W3CDTF">2021-03-01T21:38:59Z</dcterms:created>
  <dcterms:modified xsi:type="dcterms:W3CDTF">2021-03-02T19:36:08Z</dcterms:modified>
</cp:coreProperties>
</file>