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76" r:id="rId9"/>
    <p:sldId id="263" r:id="rId10"/>
    <p:sldId id="265" r:id="rId11"/>
    <p:sldId id="277" r:id="rId12"/>
    <p:sldId id="264" r:id="rId13"/>
    <p:sldId id="266" r:id="rId14"/>
    <p:sldId id="267" r:id="rId15"/>
    <p:sldId id="268" r:id="rId16"/>
    <p:sldId id="269" r:id="rId17"/>
    <p:sldId id="270" r:id="rId18"/>
    <p:sldId id="271" r:id="rId19"/>
    <p:sldId id="272" r:id="rId20"/>
    <p:sldId id="273" r:id="rId21"/>
    <p:sldId id="274" r:id="rId22"/>
    <p:sldId id="275" r:id="rId23"/>
    <p:sldId id="279" r:id="rId24"/>
    <p:sldId id="280" r:id="rId25"/>
    <p:sldId id="281" r:id="rId26"/>
    <p:sldId id="282"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62"/>
    <p:restoredTop sz="92197"/>
  </p:normalViewPr>
  <p:slideViewPr>
    <p:cSldViewPr snapToGrid="0" snapToObjects="1">
      <p:cViewPr varScale="1">
        <p:scale>
          <a:sx n="56" d="100"/>
          <a:sy n="56" d="100"/>
        </p:scale>
        <p:origin x="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472A9-935E-424D-A605-C138C7DB7E2B}" type="datetimeFigureOut">
              <a:rPr lang="en-US" smtClean="0"/>
              <a:t>2/28/20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68FE3-A60D-5B43-8634-3F6CE5181028}" type="slidenum">
              <a:rPr lang="en-US" smtClean="0"/>
              <a:t>‹#›</a:t>
            </a:fld>
            <a:endParaRPr lang="en-US"/>
          </a:p>
        </p:txBody>
      </p:sp>
    </p:spTree>
    <p:extLst>
      <p:ext uri="{BB962C8B-B14F-4D97-AF65-F5344CB8AC3E}">
        <p14:creationId xmlns:p14="http://schemas.microsoft.com/office/powerpoint/2010/main" val="108197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AB68FE3-A60D-5B43-8634-3F6CE5181028}" type="slidenum">
              <a:rPr lang="en-US" smtClean="0"/>
              <a:t>1</a:t>
            </a:fld>
            <a:endParaRPr lang="en-US"/>
          </a:p>
        </p:txBody>
      </p:sp>
    </p:spTree>
    <p:extLst>
      <p:ext uri="{BB962C8B-B14F-4D97-AF65-F5344CB8AC3E}">
        <p14:creationId xmlns:p14="http://schemas.microsoft.com/office/powerpoint/2010/main" val="2833547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2/28/20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2/28/20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2/28/20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thoughtco.com/adrienne-rich-biography-3528945"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fTn7ALbLYP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thoughtco.com/prominent-feminist-poets-3528962"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494B-B040-CB45-AD6D-341068EB119D}"/>
              </a:ext>
            </a:extLst>
          </p:cNvPr>
          <p:cNvSpPr>
            <a:spLocks noGrp="1"/>
          </p:cNvSpPr>
          <p:nvPr>
            <p:ph type="ctrTitle"/>
          </p:nvPr>
        </p:nvSpPr>
        <p:spPr>
          <a:xfrm>
            <a:off x="1154955" y="3124802"/>
            <a:ext cx="10424160" cy="2677648"/>
          </a:xfrm>
        </p:spPr>
        <p:txBody>
          <a:bodyPr/>
          <a:lstStyle/>
          <a:p>
            <a:r>
              <a:rPr lang="en-US" dirty="0"/>
              <a:t>Adrienne Rich</a:t>
            </a:r>
            <a:br>
              <a:rPr lang="en-US" dirty="0"/>
            </a:br>
            <a:br>
              <a:rPr lang="en-US" b="1" dirty="0"/>
            </a:br>
            <a:r>
              <a:rPr lang="en-US" dirty="0"/>
              <a:t>"</a:t>
            </a:r>
            <a:r>
              <a:rPr lang="en-US" b="1" dirty="0"/>
              <a:t>Compulsory Heterosexuality</a:t>
            </a:r>
            <a:r>
              <a:rPr lang="en-US" dirty="0"/>
              <a:t> </a:t>
            </a:r>
            <a:r>
              <a:rPr lang="en-US" b="1" dirty="0"/>
              <a:t>and Lesbian Existence" </a:t>
            </a:r>
            <a:br>
              <a:rPr lang="en-US" b="1" dirty="0"/>
            </a:br>
            <a:endParaRPr lang="en-US" b="1" dirty="0"/>
          </a:p>
        </p:txBody>
      </p:sp>
      <p:sp>
        <p:nvSpPr>
          <p:cNvPr id="3" name="Subtitle 2">
            <a:extLst>
              <a:ext uri="{FF2B5EF4-FFF2-40B4-BE49-F238E27FC236}">
                <a16:creationId xmlns:a16="http://schemas.microsoft.com/office/drawing/2014/main" id="{F63F6FBB-7492-3C45-B1C4-F95DEA52AA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13409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403E-D4BD-C14B-835E-58F40C52058E}"/>
              </a:ext>
            </a:extLst>
          </p:cNvPr>
          <p:cNvSpPr>
            <a:spLocks noGrp="1"/>
          </p:cNvSpPr>
          <p:nvPr>
            <p:ph type="title"/>
          </p:nvPr>
        </p:nvSpPr>
        <p:spPr/>
        <p:txBody>
          <a:bodyPr/>
          <a:lstStyle/>
          <a:p>
            <a:r>
              <a:rPr lang="en-US" dirty="0"/>
              <a:t>Blame the Patriarchy </a:t>
            </a:r>
          </a:p>
        </p:txBody>
      </p:sp>
      <p:sp>
        <p:nvSpPr>
          <p:cNvPr id="3" name="Text Placeholder 2">
            <a:extLst>
              <a:ext uri="{FF2B5EF4-FFF2-40B4-BE49-F238E27FC236}">
                <a16:creationId xmlns:a16="http://schemas.microsoft.com/office/drawing/2014/main" id="{1EBE785C-BE32-D54A-A021-577442C8DD14}"/>
              </a:ext>
            </a:extLst>
          </p:cNvPr>
          <p:cNvSpPr>
            <a:spLocks noGrp="1"/>
          </p:cNvSpPr>
          <p:nvPr>
            <p:ph type="body" sz="half" idx="2"/>
          </p:nvPr>
        </p:nvSpPr>
        <p:spPr>
          <a:xfrm>
            <a:off x="457200" y="3543300"/>
            <a:ext cx="11734800" cy="2476500"/>
          </a:xfrm>
        </p:spPr>
        <p:txBody>
          <a:bodyPr>
            <a:normAutofit fontScale="92500" lnSpcReduction="20000"/>
          </a:bodyPr>
          <a:lstStyle/>
          <a:p>
            <a:pPr fontAlgn="base"/>
            <a:r>
              <a:rPr lang="en-US" sz="3200" dirty="0"/>
              <a:t>Rich argued that patriarchal, male-dominated society insists on compulsory heterosexuality because men benefit from male-female relationships.</a:t>
            </a:r>
          </a:p>
          <a:p>
            <a:pPr fontAlgn="base"/>
            <a:r>
              <a:rPr lang="en-US" sz="3200" dirty="0"/>
              <a:t>Society romanticizes the heterosexual relationship. Therefore, she argues, men perpetuate the myth that any other relationships are somehow deviant.</a:t>
            </a:r>
          </a:p>
          <a:p>
            <a:endParaRPr lang="en-US" dirty="0"/>
          </a:p>
        </p:txBody>
      </p:sp>
    </p:spTree>
    <p:extLst>
      <p:ext uri="{BB962C8B-B14F-4D97-AF65-F5344CB8AC3E}">
        <p14:creationId xmlns:p14="http://schemas.microsoft.com/office/powerpoint/2010/main" val="387047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F044-3A85-344C-B2D9-3D5986E19CA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F2EFB42-5B46-2A4B-9D7B-98B105AE7189}"/>
              </a:ext>
            </a:extLst>
          </p:cNvPr>
          <p:cNvSpPr>
            <a:spLocks noGrp="1"/>
          </p:cNvSpPr>
          <p:nvPr>
            <p:ph idx="1"/>
          </p:nvPr>
        </p:nvSpPr>
        <p:spPr>
          <a:xfrm>
            <a:off x="457200" y="2603500"/>
            <a:ext cx="11328400" cy="3416300"/>
          </a:xfrm>
        </p:spPr>
        <p:txBody>
          <a:bodyPr>
            <a:normAutofit/>
          </a:bodyPr>
          <a:lstStyle/>
          <a:p>
            <a:r>
              <a:rPr lang="en-US" sz="2400" dirty="0"/>
              <a:t>Rich proposes that all women should separate themselves from men and engage in some form of lesbian relationship, whether it leads to a mere lesbian expression at one time or another or an identified lesbian sexuality. Only then, will it be possible for a woman to truly decide if heterosexuality is the right thing for her. In other words, heterosexuality has been constructed by men historically and culturally to be the only way of existence to further the male need.</a:t>
            </a:r>
          </a:p>
        </p:txBody>
      </p:sp>
    </p:spTree>
    <p:extLst>
      <p:ext uri="{BB962C8B-B14F-4D97-AF65-F5344CB8AC3E}">
        <p14:creationId xmlns:p14="http://schemas.microsoft.com/office/powerpoint/2010/main" val="464571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9A2C-D7D3-E945-97E2-02EC983962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F9DAF1-DAA4-244E-8184-D8E7430F2548}"/>
              </a:ext>
            </a:extLst>
          </p:cNvPr>
          <p:cNvSpPr>
            <a:spLocks noGrp="1"/>
          </p:cNvSpPr>
          <p:nvPr>
            <p:ph idx="1"/>
          </p:nvPr>
        </p:nvSpPr>
        <p:spPr/>
        <p:txBody>
          <a:bodyPr/>
          <a:lstStyle/>
          <a:p>
            <a:r>
              <a:rPr lang="en-US" dirty="0"/>
              <a:t>Rich wrote in “Compulsory Heterosexuality…” that since humans’ first bond is with the mother, both males and females have a bond or connection with women.</a:t>
            </a:r>
          </a:p>
          <a:p>
            <a:r>
              <a:rPr lang="en-US" dirty="0"/>
              <a:t>Other FEMINIST THEORISTS disagreed with Rich’s argument that all women have a natural attraction to women.</a:t>
            </a:r>
          </a:p>
        </p:txBody>
      </p:sp>
      <p:sp>
        <p:nvSpPr>
          <p:cNvPr id="4" name="Text Placeholder 3">
            <a:extLst>
              <a:ext uri="{FF2B5EF4-FFF2-40B4-BE49-F238E27FC236}">
                <a16:creationId xmlns:a16="http://schemas.microsoft.com/office/drawing/2014/main" id="{2701F4E0-BE26-E746-B683-5857A69D6D95}"/>
              </a:ext>
            </a:extLst>
          </p:cNvPr>
          <p:cNvSpPr>
            <a:spLocks noGrp="1"/>
          </p:cNvSpPr>
          <p:nvPr>
            <p:ph type="body" sz="half" idx="2"/>
          </p:nvPr>
        </p:nvSpPr>
        <p:spPr>
          <a:xfrm>
            <a:off x="880634" y="2534920"/>
            <a:ext cx="4217146" cy="2895599"/>
          </a:xfrm>
        </p:spPr>
        <p:txBody>
          <a:bodyPr>
            <a:normAutofit/>
          </a:bodyPr>
          <a:lstStyle/>
          <a:p>
            <a:r>
              <a:rPr lang="en-US" sz="4400" dirty="0"/>
              <a:t>DIFFERENT VIEWPOINTS</a:t>
            </a:r>
          </a:p>
        </p:txBody>
      </p:sp>
    </p:spTree>
    <p:extLst>
      <p:ext uri="{BB962C8B-B14F-4D97-AF65-F5344CB8AC3E}">
        <p14:creationId xmlns:p14="http://schemas.microsoft.com/office/powerpoint/2010/main" val="2057914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3924-CEE8-9846-A761-52C2CDC4B6E7}"/>
              </a:ext>
            </a:extLst>
          </p:cNvPr>
          <p:cNvSpPr>
            <a:spLocks noGrp="1"/>
          </p:cNvSpPr>
          <p:nvPr>
            <p:ph type="title"/>
          </p:nvPr>
        </p:nvSpPr>
        <p:spPr>
          <a:xfrm>
            <a:off x="1154954" y="883920"/>
            <a:ext cx="2793158" cy="1600200"/>
          </a:xfrm>
        </p:spPr>
        <p:txBody>
          <a:bodyPr/>
          <a:lstStyle/>
          <a:p>
            <a:endParaRPr lang="en-US"/>
          </a:p>
        </p:txBody>
      </p:sp>
      <p:sp>
        <p:nvSpPr>
          <p:cNvPr id="3" name="Content Placeholder 2">
            <a:extLst>
              <a:ext uri="{FF2B5EF4-FFF2-40B4-BE49-F238E27FC236}">
                <a16:creationId xmlns:a16="http://schemas.microsoft.com/office/drawing/2014/main" id="{094ECA94-0FED-9245-9527-B9DE7BB92402}"/>
              </a:ext>
            </a:extLst>
          </p:cNvPr>
          <p:cNvSpPr>
            <a:spLocks noGrp="1"/>
          </p:cNvSpPr>
          <p:nvPr>
            <p:ph idx="1"/>
          </p:nvPr>
        </p:nvSpPr>
        <p:spPr/>
        <p:txBody>
          <a:bodyPr>
            <a:noAutofit/>
          </a:bodyPr>
          <a:lstStyle/>
          <a:p>
            <a:r>
              <a:rPr lang="en-US" sz="2800" dirty="0"/>
              <a:t>During the 1970s, lesbian feminists were occasionally shunned by other members of the Women’s Liberation Movement. Rich argued that it was necessary to be vocal about lesbianism to break the taboo and reject the compulsory heterosexuality that society forced upon women.</a:t>
            </a:r>
          </a:p>
        </p:txBody>
      </p:sp>
      <p:sp>
        <p:nvSpPr>
          <p:cNvPr id="4" name="Text Placeholder 3">
            <a:extLst>
              <a:ext uri="{FF2B5EF4-FFF2-40B4-BE49-F238E27FC236}">
                <a16:creationId xmlns:a16="http://schemas.microsoft.com/office/drawing/2014/main" id="{15905E20-D9D8-8A45-A436-52B01A0D0213}"/>
              </a:ext>
            </a:extLst>
          </p:cNvPr>
          <p:cNvSpPr>
            <a:spLocks noGrp="1"/>
          </p:cNvSpPr>
          <p:nvPr>
            <p:ph type="body" sz="half" idx="2"/>
          </p:nvPr>
        </p:nvSpPr>
        <p:spPr>
          <a:xfrm>
            <a:off x="1194004" y="2740660"/>
            <a:ext cx="2793158" cy="2895599"/>
          </a:xfrm>
        </p:spPr>
        <p:txBody>
          <a:bodyPr>
            <a:normAutofit/>
          </a:bodyPr>
          <a:lstStyle/>
          <a:p>
            <a:r>
              <a:rPr lang="en-US" sz="6600" dirty="0"/>
              <a:t>1970s</a:t>
            </a:r>
          </a:p>
        </p:txBody>
      </p:sp>
    </p:spTree>
    <p:extLst>
      <p:ext uri="{BB962C8B-B14F-4D97-AF65-F5344CB8AC3E}">
        <p14:creationId xmlns:p14="http://schemas.microsoft.com/office/powerpoint/2010/main" val="214941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F15D-C421-034D-A41C-4E6785913BD7}"/>
              </a:ext>
            </a:extLst>
          </p:cNvPr>
          <p:cNvSpPr>
            <a:spLocks noGrp="1"/>
          </p:cNvSpPr>
          <p:nvPr>
            <p:ph type="title"/>
          </p:nvPr>
        </p:nvSpPr>
        <p:spPr/>
        <p:txBody>
          <a:bodyPr/>
          <a:lstStyle/>
          <a:p>
            <a:r>
              <a:rPr lang="en-US" dirty="0"/>
              <a:t>New Analysis</a:t>
            </a:r>
          </a:p>
        </p:txBody>
      </p:sp>
      <p:sp>
        <p:nvSpPr>
          <p:cNvPr id="3" name="Text Placeholder 2">
            <a:extLst>
              <a:ext uri="{FF2B5EF4-FFF2-40B4-BE49-F238E27FC236}">
                <a16:creationId xmlns:a16="http://schemas.microsoft.com/office/drawing/2014/main" id="{C698B403-003C-CF4E-A341-359EE00DF058}"/>
              </a:ext>
            </a:extLst>
          </p:cNvPr>
          <p:cNvSpPr>
            <a:spLocks noGrp="1"/>
          </p:cNvSpPr>
          <p:nvPr>
            <p:ph type="body" idx="1"/>
          </p:nvPr>
        </p:nvSpPr>
        <p:spPr/>
        <p:txBody>
          <a:bodyPr/>
          <a:lstStyle/>
          <a:p>
            <a:r>
              <a:rPr lang="en-US" dirty="0"/>
              <a:t>21</a:t>
            </a:r>
            <a:r>
              <a:rPr lang="en-US" baseline="30000" dirty="0"/>
              <a:t>st</a:t>
            </a:r>
            <a:r>
              <a:rPr lang="en-US" dirty="0"/>
              <a:t> Century Feminism</a:t>
            </a:r>
          </a:p>
        </p:txBody>
      </p:sp>
      <p:sp>
        <p:nvSpPr>
          <p:cNvPr id="4" name="Content Placeholder 3">
            <a:extLst>
              <a:ext uri="{FF2B5EF4-FFF2-40B4-BE49-F238E27FC236}">
                <a16:creationId xmlns:a16="http://schemas.microsoft.com/office/drawing/2014/main" id="{E4E65A36-DFCA-CE44-8EB5-0B3E54ACF1D8}"/>
              </a:ext>
            </a:extLst>
          </p:cNvPr>
          <p:cNvSpPr>
            <a:spLocks noGrp="1"/>
          </p:cNvSpPr>
          <p:nvPr>
            <p:ph sz="half" idx="2"/>
          </p:nvPr>
        </p:nvSpPr>
        <p:spPr>
          <a:xfrm>
            <a:off x="342900" y="3179762"/>
            <a:ext cx="5637212" cy="2840039"/>
          </a:xfrm>
        </p:spPr>
        <p:txBody>
          <a:bodyPr>
            <a:noAutofit/>
          </a:bodyPr>
          <a:lstStyle/>
          <a:p>
            <a:r>
              <a:rPr lang="en-US" sz="2400" dirty="0"/>
              <a:t>Since the 1970s disagreement in the feminist movement, lesbian, and other non-heterosexual relationships have become more openly accepted in much of United States society.</a:t>
            </a:r>
          </a:p>
        </p:txBody>
      </p:sp>
      <p:sp>
        <p:nvSpPr>
          <p:cNvPr id="5" name="Text Placeholder 4">
            <a:extLst>
              <a:ext uri="{FF2B5EF4-FFF2-40B4-BE49-F238E27FC236}">
                <a16:creationId xmlns:a16="http://schemas.microsoft.com/office/drawing/2014/main" id="{72291349-7344-0048-BC2B-10D37093EA30}"/>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9A04F8A9-F88A-5840-95D6-EE4874F55575}"/>
              </a:ext>
            </a:extLst>
          </p:cNvPr>
          <p:cNvSpPr>
            <a:spLocks noGrp="1"/>
          </p:cNvSpPr>
          <p:nvPr>
            <p:ph sz="quarter" idx="4"/>
          </p:nvPr>
        </p:nvSpPr>
        <p:spPr/>
        <p:txBody>
          <a:bodyPr>
            <a:normAutofit/>
          </a:bodyPr>
          <a:lstStyle/>
          <a:p>
            <a:r>
              <a:rPr lang="en-US" sz="2400" dirty="0"/>
              <a:t>Some feminists and LGBTQ scholars continue to examine the term "compulsory heterosexuality" as they explore the biases of a society that prefers heterosexual relationships.</a:t>
            </a:r>
          </a:p>
        </p:txBody>
      </p:sp>
    </p:spTree>
    <p:extLst>
      <p:ext uri="{BB962C8B-B14F-4D97-AF65-F5344CB8AC3E}">
        <p14:creationId xmlns:p14="http://schemas.microsoft.com/office/powerpoint/2010/main" val="4089961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4F20-603C-C446-98E8-9B135F4D1E47}"/>
              </a:ext>
            </a:extLst>
          </p:cNvPr>
          <p:cNvSpPr>
            <a:spLocks noGrp="1"/>
          </p:cNvSpPr>
          <p:nvPr>
            <p:ph type="title"/>
          </p:nvPr>
        </p:nvSpPr>
        <p:spPr/>
        <p:txBody>
          <a:bodyPr/>
          <a:lstStyle/>
          <a:p>
            <a:r>
              <a:rPr lang="en-US" dirty="0"/>
              <a:t>Other Names </a:t>
            </a:r>
          </a:p>
        </p:txBody>
      </p:sp>
      <p:sp>
        <p:nvSpPr>
          <p:cNvPr id="3" name="Content Placeholder 2">
            <a:extLst>
              <a:ext uri="{FF2B5EF4-FFF2-40B4-BE49-F238E27FC236}">
                <a16:creationId xmlns:a16="http://schemas.microsoft.com/office/drawing/2014/main" id="{47DC2540-6F4E-C847-B896-89E1990BA106}"/>
              </a:ext>
            </a:extLst>
          </p:cNvPr>
          <p:cNvSpPr>
            <a:spLocks noGrp="1"/>
          </p:cNvSpPr>
          <p:nvPr>
            <p:ph sz="half" idx="1"/>
          </p:nvPr>
        </p:nvSpPr>
        <p:spPr>
          <a:xfrm>
            <a:off x="822960" y="2603500"/>
            <a:ext cx="10241280" cy="1708150"/>
          </a:xfrm>
        </p:spPr>
        <p:txBody>
          <a:bodyPr>
            <a:noAutofit/>
          </a:bodyPr>
          <a:lstStyle/>
          <a:p>
            <a:r>
              <a:rPr lang="en-US" sz="3600" b="1" dirty="0">
                <a:solidFill>
                  <a:schemeClr val="accent1">
                    <a:lumMod val="60000"/>
                    <a:lumOff val="40000"/>
                  </a:schemeClr>
                </a:solidFill>
              </a:rPr>
              <a:t>Heterosexism: </a:t>
            </a:r>
            <a:r>
              <a:rPr lang="en-US" sz="3600" dirty="0"/>
              <a:t>discrimination or prejudice against homosexuals on the assumption that heterosexuality is the normal sexual orientation.</a:t>
            </a:r>
          </a:p>
        </p:txBody>
      </p:sp>
      <p:sp>
        <p:nvSpPr>
          <p:cNvPr id="4" name="Content Placeholder 3">
            <a:extLst>
              <a:ext uri="{FF2B5EF4-FFF2-40B4-BE49-F238E27FC236}">
                <a16:creationId xmlns:a16="http://schemas.microsoft.com/office/drawing/2014/main" id="{5AC1F383-3A9E-F444-8CAF-0A70D2F51A1D}"/>
              </a:ext>
            </a:extLst>
          </p:cNvPr>
          <p:cNvSpPr>
            <a:spLocks noGrp="1"/>
          </p:cNvSpPr>
          <p:nvPr>
            <p:ph sz="half" idx="2"/>
          </p:nvPr>
        </p:nvSpPr>
        <p:spPr>
          <a:xfrm>
            <a:off x="822960" y="4928869"/>
            <a:ext cx="10241280" cy="3416300"/>
          </a:xfrm>
        </p:spPr>
        <p:txBody>
          <a:bodyPr>
            <a:normAutofit/>
          </a:bodyPr>
          <a:lstStyle/>
          <a:p>
            <a:r>
              <a:rPr lang="en-US" sz="3600" b="1" dirty="0">
                <a:solidFill>
                  <a:schemeClr val="accent1">
                    <a:lumMod val="60000"/>
                    <a:lumOff val="40000"/>
                  </a:schemeClr>
                </a:solidFill>
              </a:rPr>
              <a:t>Heteronormativity: </a:t>
            </a:r>
            <a:r>
              <a:rPr lang="en-US" sz="3600" dirty="0"/>
              <a:t>Heteronormativity is the belief that </a:t>
            </a:r>
            <a:r>
              <a:rPr lang="en-US" sz="3600" b="1" dirty="0"/>
              <a:t>heterosexuality</a:t>
            </a:r>
            <a:r>
              <a:rPr lang="en-US" sz="3600" dirty="0"/>
              <a:t>, predicated on the gender binary, is the norm</a:t>
            </a:r>
          </a:p>
        </p:txBody>
      </p:sp>
    </p:spTree>
    <p:extLst>
      <p:ext uri="{BB962C8B-B14F-4D97-AF65-F5344CB8AC3E}">
        <p14:creationId xmlns:p14="http://schemas.microsoft.com/office/powerpoint/2010/main" val="134110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EE1B-F2CE-574F-910A-445F81D16C01}"/>
              </a:ext>
            </a:extLst>
          </p:cNvPr>
          <p:cNvSpPr>
            <a:spLocks noGrp="1"/>
          </p:cNvSpPr>
          <p:nvPr>
            <p:ph type="title"/>
          </p:nvPr>
        </p:nvSpPr>
        <p:spPr/>
        <p:txBody>
          <a:bodyPr/>
          <a:lstStyle/>
          <a:p>
            <a:r>
              <a:rPr lang="en-US" dirty="0"/>
              <a:t>Heterosexual Institutions: Advertising</a:t>
            </a:r>
          </a:p>
        </p:txBody>
      </p:sp>
      <p:sp>
        <p:nvSpPr>
          <p:cNvPr id="3" name="Content Placeholder 2">
            <a:extLst>
              <a:ext uri="{FF2B5EF4-FFF2-40B4-BE49-F238E27FC236}">
                <a16:creationId xmlns:a16="http://schemas.microsoft.com/office/drawing/2014/main" id="{0EE37639-E965-0845-8023-8BD223C753A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4EECAC3-BC37-4C4C-888D-0C13B2C3A076}"/>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4E33A1A4-ADCD-0143-9834-C79ECB3343E8}"/>
              </a:ext>
            </a:extLst>
          </p:cNvPr>
          <p:cNvPicPr>
            <a:picLocks noChangeAspect="1"/>
          </p:cNvPicPr>
          <p:nvPr/>
        </p:nvPicPr>
        <p:blipFill>
          <a:blip r:embed="rId2"/>
          <a:stretch>
            <a:fillRect/>
          </a:stretch>
        </p:blipFill>
        <p:spPr>
          <a:xfrm>
            <a:off x="926354" y="2603500"/>
            <a:ext cx="4955130" cy="3201014"/>
          </a:xfrm>
          <a:prstGeom prst="rect">
            <a:avLst/>
          </a:prstGeom>
        </p:spPr>
      </p:pic>
      <p:pic>
        <p:nvPicPr>
          <p:cNvPr id="6" name="Picture 5">
            <a:extLst>
              <a:ext uri="{FF2B5EF4-FFF2-40B4-BE49-F238E27FC236}">
                <a16:creationId xmlns:a16="http://schemas.microsoft.com/office/drawing/2014/main" id="{5A067371-3C4E-C94B-8A25-96AD7ED57E5B}"/>
              </a:ext>
            </a:extLst>
          </p:cNvPr>
          <p:cNvPicPr>
            <a:picLocks noChangeAspect="1"/>
          </p:cNvPicPr>
          <p:nvPr/>
        </p:nvPicPr>
        <p:blipFill>
          <a:blip r:embed="rId3"/>
          <a:stretch>
            <a:fillRect/>
          </a:stretch>
        </p:blipFill>
        <p:spPr>
          <a:xfrm>
            <a:off x="6943560" y="2350169"/>
            <a:ext cx="4219962" cy="3922962"/>
          </a:xfrm>
          <a:prstGeom prst="rect">
            <a:avLst/>
          </a:prstGeom>
        </p:spPr>
      </p:pic>
    </p:spTree>
    <p:extLst>
      <p:ext uri="{BB962C8B-B14F-4D97-AF65-F5344CB8AC3E}">
        <p14:creationId xmlns:p14="http://schemas.microsoft.com/office/powerpoint/2010/main" val="171928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ay ads">
            <a:extLst>
              <a:ext uri="{FF2B5EF4-FFF2-40B4-BE49-F238E27FC236}">
                <a16:creationId xmlns:a16="http://schemas.microsoft.com/office/drawing/2014/main" id="{670A6E46-C1E3-5147-8D80-C3B7B7F09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
            <a:ext cx="12192000" cy="679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07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0A64E-CBB6-3C41-9C40-723CDFA37FB2}"/>
              </a:ext>
            </a:extLst>
          </p:cNvPr>
          <p:cNvPicPr>
            <a:picLocks noChangeAspect="1"/>
          </p:cNvPicPr>
          <p:nvPr/>
        </p:nvPicPr>
        <p:blipFill>
          <a:blip r:embed="rId2"/>
          <a:stretch>
            <a:fillRect/>
          </a:stretch>
        </p:blipFill>
        <p:spPr>
          <a:xfrm>
            <a:off x="3314700" y="0"/>
            <a:ext cx="5852160" cy="6858000"/>
          </a:xfrm>
          <a:prstGeom prst="rect">
            <a:avLst/>
          </a:prstGeom>
        </p:spPr>
      </p:pic>
    </p:spTree>
    <p:extLst>
      <p:ext uri="{BB962C8B-B14F-4D97-AF65-F5344CB8AC3E}">
        <p14:creationId xmlns:p14="http://schemas.microsoft.com/office/powerpoint/2010/main" val="3892450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2EE32A-EEDF-CB40-8F07-73D106762E50}"/>
              </a:ext>
            </a:extLst>
          </p:cNvPr>
          <p:cNvPicPr>
            <a:picLocks noChangeAspect="1"/>
          </p:cNvPicPr>
          <p:nvPr/>
        </p:nvPicPr>
        <p:blipFill>
          <a:blip r:embed="rId2"/>
          <a:stretch>
            <a:fillRect/>
          </a:stretch>
        </p:blipFill>
        <p:spPr>
          <a:xfrm>
            <a:off x="5530" y="1885"/>
            <a:ext cx="12186470" cy="6854889"/>
          </a:xfrm>
          <a:prstGeom prst="rect">
            <a:avLst/>
          </a:prstGeom>
        </p:spPr>
      </p:pic>
    </p:spTree>
    <p:extLst>
      <p:ext uri="{BB962C8B-B14F-4D97-AF65-F5344CB8AC3E}">
        <p14:creationId xmlns:p14="http://schemas.microsoft.com/office/powerpoint/2010/main" val="2477705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A4A7-B85E-AC47-8689-642AA3723E79}"/>
              </a:ext>
            </a:extLst>
          </p:cNvPr>
          <p:cNvSpPr>
            <a:spLocks noGrp="1"/>
          </p:cNvSpPr>
          <p:nvPr>
            <p:ph type="title"/>
          </p:nvPr>
        </p:nvSpPr>
        <p:spPr>
          <a:xfrm>
            <a:off x="2343675" y="2197585"/>
            <a:ext cx="1725406" cy="2283824"/>
          </a:xfrm>
        </p:spPr>
        <p:txBody>
          <a:bodyPr/>
          <a:lstStyle/>
          <a:p>
            <a:r>
              <a:rPr lang="en-US" dirty="0"/>
              <a:t>1980</a:t>
            </a:r>
          </a:p>
        </p:txBody>
      </p:sp>
      <p:sp>
        <p:nvSpPr>
          <p:cNvPr id="3" name="Text Placeholder 2">
            <a:extLst>
              <a:ext uri="{FF2B5EF4-FFF2-40B4-BE49-F238E27FC236}">
                <a16:creationId xmlns:a16="http://schemas.microsoft.com/office/drawing/2014/main" id="{C621F042-7A6E-9948-8057-734F49B48FE8}"/>
              </a:ext>
            </a:extLst>
          </p:cNvPr>
          <p:cNvSpPr>
            <a:spLocks noGrp="1"/>
          </p:cNvSpPr>
          <p:nvPr>
            <p:ph type="body" idx="1"/>
          </p:nvPr>
        </p:nvSpPr>
        <p:spPr>
          <a:xfrm>
            <a:off x="6895559" y="1320800"/>
            <a:ext cx="5296441" cy="5334000"/>
          </a:xfrm>
        </p:spPr>
        <p:txBody>
          <a:bodyPr>
            <a:normAutofit/>
          </a:bodyPr>
          <a:lstStyle/>
          <a:p>
            <a:r>
              <a:rPr lang="en-US" sz="2800" dirty="0">
                <a:solidFill>
                  <a:schemeClr val="tx1"/>
                </a:solidFill>
                <a:hlinkClick r:id="rId2">
                  <a:extLst>
                    <a:ext uri="{A12FA001-AC4F-418D-AE19-62706E023703}">
                      <ahyp:hlinkClr xmlns:ahyp="http://schemas.microsoft.com/office/drawing/2018/hyperlinkcolor" val="tx"/>
                    </a:ext>
                  </a:extLst>
                </a:hlinkClick>
              </a:rPr>
              <a:t>Adrienne Rich</a:t>
            </a:r>
            <a:r>
              <a:rPr lang="en-US" sz="2800" dirty="0">
                <a:solidFill>
                  <a:schemeClr val="tx1"/>
                </a:solidFill>
              </a:rPr>
              <a:t> popularized the phrase "compulsory heterosexuality" in her 1980 essay “Compulsory Heterosexuality and Lesbian Existence</a:t>
            </a:r>
          </a:p>
        </p:txBody>
      </p:sp>
    </p:spTree>
    <p:extLst>
      <p:ext uri="{BB962C8B-B14F-4D97-AF65-F5344CB8AC3E}">
        <p14:creationId xmlns:p14="http://schemas.microsoft.com/office/powerpoint/2010/main" val="2068284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isney princesses with prince">
            <a:extLst>
              <a:ext uri="{FF2B5EF4-FFF2-40B4-BE49-F238E27FC236}">
                <a16:creationId xmlns:a16="http://schemas.microsoft.com/office/drawing/2014/main" id="{453997B3-4AD8-C24A-9C16-C76DA0DB5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63"/>
            <a:ext cx="12192000" cy="690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9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59C8B-832F-5B42-8E04-66C0C9D4E2F6}"/>
              </a:ext>
            </a:extLst>
          </p:cNvPr>
          <p:cNvPicPr>
            <a:picLocks noChangeAspect="1"/>
          </p:cNvPicPr>
          <p:nvPr/>
        </p:nvPicPr>
        <p:blipFill>
          <a:blip r:embed="rId2"/>
          <a:stretch>
            <a:fillRect/>
          </a:stretch>
        </p:blipFill>
        <p:spPr>
          <a:xfrm>
            <a:off x="1785856" y="282663"/>
            <a:ext cx="8374144" cy="6289153"/>
          </a:xfrm>
          <a:prstGeom prst="rect">
            <a:avLst/>
          </a:prstGeom>
        </p:spPr>
      </p:pic>
    </p:spTree>
    <p:extLst>
      <p:ext uri="{BB962C8B-B14F-4D97-AF65-F5344CB8AC3E}">
        <p14:creationId xmlns:p14="http://schemas.microsoft.com/office/powerpoint/2010/main" val="157516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7B1E05-A6DA-4846-B918-93314FBFF993}"/>
              </a:ext>
            </a:extLst>
          </p:cNvPr>
          <p:cNvPicPr>
            <a:picLocks noChangeAspect="1"/>
          </p:cNvPicPr>
          <p:nvPr/>
        </p:nvPicPr>
        <p:blipFill>
          <a:blip r:embed="rId2"/>
          <a:stretch>
            <a:fillRect/>
          </a:stretch>
        </p:blipFill>
        <p:spPr>
          <a:xfrm>
            <a:off x="1352792" y="0"/>
            <a:ext cx="10297297" cy="6858000"/>
          </a:xfrm>
          <a:prstGeom prst="rect">
            <a:avLst/>
          </a:prstGeom>
        </p:spPr>
      </p:pic>
    </p:spTree>
    <p:extLst>
      <p:ext uri="{BB962C8B-B14F-4D97-AF65-F5344CB8AC3E}">
        <p14:creationId xmlns:p14="http://schemas.microsoft.com/office/powerpoint/2010/main" val="2193449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459D-77DC-9B4E-8E02-C4A74869C1DC}"/>
              </a:ext>
            </a:extLst>
          </p:cNvPr>
          <p:cNvSpPr>
            <a:spLocks noGrp="1"/>
          </p:cNvSpPr>
          <p:nvPr>
            <p:ph type="title"/>
          </p:nvPr>
        </p:nvSpPr>
        <p:spPr/>
        <p:txBody>
          <a:bodyPr/>
          <a:lstStyle/>
          <a:p>
            <a:r>
              <a:rPr lang="en-US" dirty="0"/>
              <a:t>Examples of heterosexual privilege.</a:t>
            </a:r>
          </a:p>
        </p:txBody>
      </p:sp>
      <p:sp>
        <p:nvSpPr>
          <p:cNvPr id="3" name="Content Placeholder 2">
            <a:extLst>
              <a:ext uri="{FF2B5EF4-FFF2-40B4-BE49-F238E27FC236}">
                <a16:creationId xmlns:a16="http://schemas.microsoft.com/office/drawing/2014/main" id="{DF87646C-11B3-8D48-B8D4-AA6107FF1F16}"/>
              </a:ext>
            </a:extLst>
          </p:cNvPr>
          <p:cNvSpPr>
            <a:spLocks noGrp="1"/>
          </p:cNvSpPr>
          <p:nvPr>
            <p:ph idx="1"/>
          </p:nvPr>
        </p:nvSpPr>
        <p:spPr>
          <a:xfrm>
            <a:off x="558800" y="2603500"/>
            <a:ext cx="10972800" cy="3873500"/>
          </a:xfrm>
        </p:spPr>
        <p:txBody>
          <a:bodyPr>
            <a:normAutofit lnSpcReduction="10000"/>
          </a:bodyPr>
          <a:lstStyle/>
          <a:p>
            <a:r>
              <a:rPr lang="en-US" sz="2200" dirty="0"/>
              <a:t>Receiving public recognition and support for an intimate relationship (e.g., congratulations for an engagement).</a:t>
            </a:r>
          </a:p>
          <a:p>
            <a:r>
              <a:rPr lang="en-US" sz="2200" dirty="0"/>
              <a:t>Expressing affection in most social situations and not expecting hostile or violent reactions from others.</a:t>
            </a:r>
          </a:p>
          <a:p>
            <a:r>
              <a:rPr lang="en-US" sz="2200" dirty="0"/>
              <a:t>Living with your partner openly.</a:t>
            </a:r>
          </a:p>
          <a:p>
            <a:r>
              <a:rPr lang="en-US" sz="2200" dirty="0"/>
              <a:t>Expressing pain when a relationship ends from death or separation and receiving support from others.</a:t>
            </a:r>
          </a:p>
          <a:p>
            <a:r>
              <a:rPr lang="en-US" sz="2200" dirty="0"/>
              <a:t>Receiving social acceptance from neighbors, colleagues, and good friends.</a:t>
            </a:r>
          </a:p>
          <a:p>
            <a:r>
              <a:rPr lang="en-US" sz="2200" dirty="0"/>
              <a:t>Not having to worry that people won’t let their children play with your children because of your sexuality.</a:t>
            </a:r>
          </a:p>
          <a:p>
            <a:endParaRPr lang="en-US" dirty="0"/>
          </a:p>
        </p:txBody>
      </p:sp>
    </p:spTree>
    <p:extLst>
      <p:ext uri="{BB962C8B-B14F-4D97-AF65-F5344CB8AC3E}">
        <p14:creationId xmlns:p14="http://schemas.microsoft.com/office/powerpoint/2010/main" val="215014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4E49-A0D9-A74A-9988-76DD956E1536}"/>
              </a:ext>
            </a:extLst>
          </p:cNvPr>
          <p:cNvSpPr>
            <a:spLocks noGrp="1"/>
          </p:cNvSpPr>
          <p:nvPr>
            <p:ph type="title"/>
          </p:nvPr>
        </p:nvSpPr>
        <p:spPr/>
        <p:txBody>
          <a:bodyPr/>
          <a:lstStyle/>
          <a:p>
            <a:r>
              <a:rPr lang="en-US" dirty="0"/>
              <a:t>More Examples</a:t>
            </a:r>
          </a:p>
        </p:txBody>
      </p:sp>
      <p:sp>
        <p:nvSpPr>
          <p:cNvPr id="3" name="Content Placeholder 2">
            <a:extLst>
              <a:ext uri="{FF2B5EF4-FFF2-40B4-BE49-F238E27FC236}">
                <a16:creationId xmlns:a16="http://schemas.microsoft.com/office/drawing/2014/main" id="{46DB2114-147A-5940-A104-2F156346B47C}"/>
              </a:ext>
            </a:extLst>
          </p:cNvPr>
          <p:cNvSpPr>
            <a:spLocks noGrp="1"/>
          </p:cNvSpPr>
          <p:nvPr>
            <p:ph idx="1"/>
          </p:nvPr>
        </p:nvSpPr>
        <p:spPr>
          <a:xfrm>
            <a:off x="824754" y="2527300"/>
            <a:ext cx="11037046" cy="4051300"/>
          </a:xfrm>
        </p:spPr>
        <p:txBody>
          <a:bodyPr>
            <a:normAutofit lnSpcReduction="10000"/>
          </a:bodyPr>
          <a:lstStyle/>
          <a:p>
            <a:r>
              <a:rPr lang="en-US" sz="2400" dirty="0"/>
              <a:t>Learning about romance and relationships from fictional movies and television shows.</a:t>
            </a:r>
          </a:p>
          <a:p>
            <a:r>
              <a:rPr lang="en-US" sz="2400" dirty="0"/>
              <a:t>Having role models of your gender and sexual orientation.</a:t>
            </a:r>
          </a:p>
          <a:p>
            <a:r>
              <a:rPr lang="en-US" sz="2400" dirty="0"/>
              <a:t>Having positive and accurate media images of people with whom you can identify.</a:t>
            </a:r>
          </a:p>
          <a:p>
            <a:r>
              <a:rPr lang="en-US" sz="2400" dirty="0"/>
              <a:t>Expecting to be around others of your sexuality most of the time. Not worrying about being the only one of your sexuality in a class, on a job, or in a social situation.</a:t>
            </a:r>
          </a:p>
          <a:p>
            <a:r>
              <a:rPr lang="en-US" sz="2400" dirty="0"/>
              <a:t>Talking openly about your relationship, vacations, and family planning you and your lover/partner are doing.</a:t>
            </a:r>
          </a:p>
          <a:p>
            <a:endParaRPr lang="en-US" dirty="0"/>
          </a:p>
        </p:txBody>
      </p:sp>
    </p:spTree>
    <p:extLst>
      <p:ext uri="{BB962C8B-B14F-4D97-AF65-F5344CB8AC3E}">
        <p14:creationId xmlns:p14="http://schemas.microsoft.com/office/powerpoint/2010/main" val="323009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B40B-3B8F-0841-ACB9-AA4B4F449DFB}"/>
              </a:ext>
            </a:extLst>
          </p:cNvPr>
          <p:cNvSpPr>
            <a:spLocks noGrp="1"/>
          </p:cNvSpPr>
          <p:nvPr>
            <p:ph type="title"/>
          </p:nvPr>
        </p:nvSpPr>
        <p:spPr/>
        <p:txBody>
          <a:bodyPr/>
          <a:lstStyle/>
          <a:p>
            <a:r>
              <a:rPr lang="en-US" dirty="0"/>
              <a:t>Even more…</a:t>
            </a:r>
          </a:p>
        </p:txBody>
      </p:sp>
      <p:sp>
        <p:nvSpPr>
          <p:cNvPr id="3" name="Content Placeholder 2">
            <a:extLst>
              <a:ext uri="{FF2B5EF4-FFF2-40B4-BE49-F238E27FC236}">
                <a16:creationId xmlns:a16="http://schemas.microsoft.com/office/drawing/2014/main" id="{D791E365-EC9A-0F4F-BBE0-6F566F6222F6}"/>
              </a:ext>
            </a:extLst>
          </p:cNvPr>
          <p:cNvSpPr>
            <a:spLocks noGrp="1"/>
          </p:cNvSpPr>
          <p:nvPr>
            <p:ph idx="1"/>
          </p:nvPr>
        </p:nvSpPr>
        <p:spPr>
          <a:xfrm>
            <a:off x="0" y="2603500"/>
            <a:ext cx="12192000" cy="4254500"/>
          </a:xfrm>
        </p:spPr>
        <p:txBody>
          <a:bodyPr>
            <a:normAutofit lnSpcReduction="10000"/>
          </a:bodyPr>
          <a:lstStyle/>
          <a:p>
            <a:r>
              <a:rPr lang="en-US" sz="2400" dirty="0"/>
              <a:t>Easily finding a neighborhood in which residents will accept how you have constituted your household.</a:t>
            </a:r>
          </a:p>
          <a:p>
            <a:r>
              <a:rPr lang="en-US" sz="2400" dirty="0"/>
              <a:t>Raising, adopting, and teaching children without people believing that you will molest them or force them into your sexuality.</a:t>
            </a:r>
          </a:p>
          <a:p>
            <a:r>
              <a:rPr lang="en-US" sz="2400" dirty="0"/>
              <a:t>Working in a job dominated by people of your gender, but not feeling as though you are a representative/spokesperson for your sexuality.</a:t>
            </a:r>
          </a:p>
          <a:p>
            <a:r>
              <a:rPr lang="en-US" sz="2400" dirty="0"/>
              <a:t>Receiving paid leave from employment when grieving the death of your spouse.</a:t>
            </a:r>
          </a:p>
          <a:p>
            <a:r>
              <a:rPr lang="en-US" sz="2400" dirty="0"/>
              <a:t>Assuming strangers won’t ask, “How does sex work for you?” or other too-personal questions.</a:t>
            </a:r>
          </a:p>
          <a:p>
            <a:endParaRPr lang="en-US" dirty="0"/>
          </a:p>
        </p:txBody>
      </p:sp>
    </p:spTree>
    <p:extLst>
      <p:ext uri="{BB962C8B-B14F-4D97-AF65-F5344CB8AC3E}">
        <p14:creationId xmlns:p14="http://schemas.microsoft.com/office/powerpoint/2010/main" val="4096420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70C4-FC37-014B-902D-BE2B06FD80A3}"/>
              </a:ext>
            </a:extLst>
          </p:cNvPr>
          <p:cNvSpPr>
            <a:spLocks noGrp="1"/>
          </p:cNvSpPr>
          <p:nvPr>
            <p:ph type="title"/>
          </p:nvPr>
        </p:nvSpPr>
        <p:spPr/>
        <p:txBody>
          <a:bodyPr/>
          <a:lstStyle/>
          <a:p>
            <a:r>
              <a:rPr lang="en-US" dirty="0"/>
              <a:t>And finally . . .</a:t>
            </a:r>
          </a:p>
        </p:txBody>
      </p:sp>
      <p:sp>
        <p:nvSpPr>
          <p:cNvPr id="3" name="Content Placeholder 2">
            <a:extLst>
              <a:ext uri="{FF2B5EF4-FFF2-40B4-BE49-F238E27FC236}">
                <a16:creationId xmlns:a16="http://schemas.microsoft.com/office/drawing/2014/main" id="{04229D1C-55AB-2E4D-A6FF-CCE11269C8D8}"/>
              </a:ext>
            </a:extLst>
          </p:cNvPr>
          <p:cNvSpPr>
            <a:spLocks noGrp="1"/>
          </p:cNvSpPr>
          <p:nvPr>
            <p:ph idx="1"/>
          </p:nvPr>
        </p:nvSpPr>
        <p:spPr>
          <a:xfrm>
            <a:off x="355600" y="2603500"/>
            <a:ext cx="11150600" cy="4025900"/>
          </a:xfrm>
        </p:spPr>
        <p:txBody>
          <a:bodyPr>
            <a:normAutofit fontScale="92500" lnSpcReduction="20000"/>
          </a:bodyPr>
          <a:lstStyle/>
          <a:p>
            <a:r>
              <a:rPr lang="en-US" sz="2600" dirty="0"/>
              <a:t>Sharing health, auto, and homeowners’ insurance policies at reduced rates.</a:t>
            </a:r>
          </a:p>
          <a:p>
            <a:r>
              <a:rPr lang="en-US" sz="2600" dirty="0"/>
              <a:t>Not having to hide or lie about women- or men-only social activities.</a:t>
            </a:r>
          </a:p>
          <a:p>
            <a:r>
              <a:rPr lang="en-US" sz="2600" dirty="0"/>
              <a:t>Acting, dressing, or talking as you choose without it being a reflection on people of your sexuality.</a:t>
            </a:r>
          </a:p>
          <a:p>
            <a:r>
              <a:rPr lang="en-US" sz="2600" dirty="0"/>
              <a:t>Freely teaching about lesbians, gay men, and bisexuals without being seen as having a bias because of your sexuality or forcing your “homosexual agenda” on students.</a:t>
            </a:r>
          </a:p>
          <a:p>
            <a:r>
              <a:rPr lang="en-US" sz="2600" dirty="0"/>
              <a:t>Having property laws work in your favor, filing joint tax returns, and automatically inheriting from your spouse under probate laws.</a:t>
            </a:r>
          </a:p>
          <a:p>
            <a:r>
              <a:rPr lang="en-US" sz="2600" dirty="0"/>
              <a:t>Sharing joint child custody.</a:t>
            </a:r>
          </a:p>
          <a:p>
            <a:endParaRPr lang="en-US" dirty="0"/>
          </a:p>
        </p:txBody>
      </p:sp>
    </p:spTree>
    <p:extLst>
      <p:ext uri="{BB962C8B-B14F-4D97-AF65-F5344CB8AC3E}">
        <p14:creationId xmlns:p14="http://schemas.microsoft.com/office/powerpoint/2010/main" val="4106410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CC2A-5E08-7842-8151-B1E971AA1198}"/>
              </a:ext>
            </a:extLst>
          </p:cNvPr>
          <p:cNvSpPr>
            <a:spLocks noGrp="1"/>
          </p:cNvSpPr>
          <p:nvPr>
            <p:ph type="title"/>
          </p:nvPr>
        </p:nvSpPr>
        <p:spPr/>
        <p:txBody>
          <a:bodyPr/>
          <a:lstStyle/>
          <a:p>
            <a:r>
              <a:rPr lang="en-US" dirty="0"/>
              <a:t>BOYS BEWARE </a:t>
            </a:r>
          </a:p>
        </p:txBody>
      </p:sp>
      <p:sp>
        <p:nvSpPr>
          <p:cNvPr id="3" name="Content Placeholder 2">
            <a:extLst>
              <a:ext uri="{FF2B5EF4-FFF2-40B4-BE49-F238E27FC236}">
                <a16:creationId xmlns:a16="http://schemas.microsoft.com/office/drawing/2014/main" id="{E53E11B9-9361-CD4A-94D2-3CCCB9A74B8F}"/>
              </a:ext>
            </a:extLst>
          </p:cNvPr>
          <p:cNvSpPr>
            <a:spLocks noGrp="1"/>
          </p:cNvSpPr>
          <p:nvPr>
            <p:ph idx="1"/>
          </p:nvPr>
        </p:nvSpPr>
        <p:spPr/>
        <p:txBody>
          <a:bodyPr/>
          <a:lstStyle/>
          <a:p>
            <a:r>
              <a:rPr lang="en-US" dirty="0">
                <a:hlinkClick r:id="rId2"/>
              </a:rPr>
              <a:t>https://www.youtube.com/watch?v</a:t>
            </a:r>
            <a:r>
              <a:rPr lang="en-US">
                <a:hlinkClick r:id="rId2"/>
              </a:rPr>
              <a:t>=fTn7ALbLYPI</a:t>
            </a:r>
            <a:endParaRPr lang="en-US"/>
          </a:p>
          <a:p>
            <a:endParaRPr lang="en-US"/>
          </a:p>
        </p:txBody>
      </p:sp>
    </p:spTree>
    <p:extLst>
      <p:ext uri="{BB962C8B-B14F-4D97-AF65-F5344CB8AC3E}">
        <p14:creationId xmlns:p14="http://schemas.microsoft.com/office/powerpoint/2010/main" val="275104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1E72-4502-2E49-9246-1D47DCCEAEF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BA410C-D16A-6D4E-B08B-8FC68EE42AEE}"/>
              </a:ext>
            </a:extLst>
          </p:cNvPr>
          <p:cNvSpPr>
            <a:spLocks noGrp="1"/>
          </p:cNvSpPr>
          <p:nvPr>
            <p:ph type="body" idx="1"/>
          </p:nvPr>
        </p:nvSpPr>
        <p:spPr>
          <a:xfrm>
            <a:off x="7352759" y="2311884"/>
            <a:ext cx="3757545" cy="2283824"/>
          </a:xfrm>
        </p:spPr>
        <p:txBody>
          <a:bodyPr>
            <a:noAutofit/>
          </a:bodyPr>
          <a:lstStyle/>
          <a:p>
            <a:r>
              <a:rPr lang="en-US" sz="2800" dirty="0">
                <a:solidFill>
                  <a:schemeClr val="tx1"/>
                </a:solidFill>
              </a:rPr>
              <a:t>Rich, who died in 2012, was a prominent </a:t>
            </a:r>
            <a:r>
              <a:rPr lang="en-US" sz="2800" dirty="0">
                <a:solidFill>
                  <a:schemeClr val="tx1"/>
                </a:solidFill>
                <a:hlinkClick r:id="rId2">
                  <a:extLst>
                    <a:ext uri="{A12FA001-AC4F-418D-AE19-62706E023703}">
                      <ahyp:hlinkClr xmlns:ahyp="http://schemas.microsoft.com/office/drawing/2018/hyperlinkcolor" val="tx"/>
                    </a:ext>
                  </a:extLst>
                </a:hlinkClick>
              </a:rPr>
              <a:t>feminist poet</a:t>
            </a:r>
            <a:r>
              <a:rPr lang="en-US" sz="2800" dirty="0">
                <a:solidFill>
                  <a:schemeClr val="tx1"/>
                </a:solidFill>
              </a:rPr>
              <a:t> and writer  came out as a lesbian in 1976.</a:t>
            </a:r>
          </a:p>
        </p:txBody>
      </p:sp>
      <p:pic>
        <p:nvPicPr>
          <p:cNvPr id="4" name="Picture 3">
            <a:extLst>
              <a:ext uri="{FF2B5EF4-FFF2-40B4-BE49-F238E27FC236}">
                <a16:creationId xmlns:a16="http://schemas.microsoft.com/office/drawing/2014/main" id="{D6F7551A-0EAF-4E49-91A8-79C311D85E6B}"/>
              </a:ext>
            </a:extLst>
          </p:cNvPr>
          <p:cNvPicPr>
            <a:picLocks noChangeAspect="1"/>
          </p:cNvPicPr>
          <p:nvPr/>
        </p:nvPicPr>
        <p:blipFill>
          <a:blip r:embed="rId3"/>
          <a:stretch>
            <a:fillRect/>
          </a:stretch>
        </p:blipFill>
        <p:spPr>
          <a:xfrm>
            <a:off x="0" y="0"/>
            <a:ext cx="7063739" cy="6913701"/>
          </a:xfrm>
          <a:prstGeom prst="rect">
            <a:avLst/>
          </a:prstGeom>
        </p:spPr>
      </p:pic>
    </p:spTree>
    <p:extLst>
      <p:ext uri="{BB962C8B-B14F-4D97-AF65-F5344CB8AC3E}">
        <p14:creationId xmlns:p14="http://schemas.microsoft.com/office/powerpoint/2010/main" val="6354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9B81-9163-C044-95DA-EE6C1BD23C93}"/>
              </a:ext>
            </a:extLst>
          </p:cNvPr>
          <p:cNvSpPr>
            <a:spLocks noGrp="1"/>
          </p:cNvSpPr>
          <p:nvPr>
            <p:ph type="title"/>
          </p:nvPr>
        </p:nvSpPr>
        <p:spPr/>
        <p:txBody>
          <a:bodyPr/>
          <a:lstStyle/>
          <a:p>
            <a:r>
              <a:rPr lang="en-US" dirty="0"/>
              <a:t>Her essay. . . </a:t>
            </a:r>
          </a:p>
        </p:txBody>
      </p:sp>
      <p:sp>
        <p:nvSpPr>
          <p:cNvPr id="3" name="Content Placeholder 2">
            <a:extLst>
              <a:ext uri="{FF2B5EF4-FFF2-40B4-BE49-F238E27FC236}">
                <a16:creationId xmlns:a16="http://schemas.microsoft.com/office/drawing/2014/main" id="{A2493D8F-B82A-644A-A33D-D2905D48D31A}"/>
              </a:ext>
            </a:extLst>
          </p:cNvPr>
          <p:cNvSpPr>
            <a:spLocks noGrp="1"/>
          </p:cNvSpPr>
          <p:nvPr>
            <p:ph sz="half" idx="1"/>
          </p:nvPr>
        </p:nvSpPr>
        <p:spPr>
          <a:xfrm>
            <a:off x="434340" y="2603500"/>
            <a:ext cx="5545772" cy="3665221"/>
          </a:xfrm>
        </p:spPr>
        <p:txBody>
          <a:bodyPr>
            <a:noAutofit/>
          </a:bodyPr>
          <a:lstStyle/>
          <a:p>
            <a:r>
              <a:rPr lang="en-US" sz="2800" dirty="0"/>
              <a:t>In the essay, she argues from a specifically lesbian feminist point of view that heterosexuality is not innate in human beings. </a:t>
            </a:r>
          </a:p>
        </p:txBody>
      </p:sp>
      <p:sp>
        <p:nvSpPr>
          <p:cNvPr id="4" name="Content Placeholder 3">
            <a:extLst>
              <a:ext uri="{FF2B5EF4-FFF2-40B4-BE49-F238E27FC236}">
                <a16:creationId xmlns:a16="http://schemas.microsoft.com/office/drawing/2014/main" id="{F37BD9C6-284A-1841-88C0-2A548B52F9B4}"/>
              </a:ext>
            </a:extLst>
          </p:cNvPr>
          <p:cNvSpPr>
            <a:spLocks noGrp="1"/>
          </p:cNvSpPr>
          <p:nvPr>
            <p:ph sz="half" idx="2"/>
          </p:nvPr>
        </p:nvSpPr>
        <p:spPr>
          <a:xfrm>
            <a:off x="6871652" y="2603500"/>
            <a:ext cx="4825159" cy="3416300"/>
          </a:xfrm>
        </p:spPr>
        <p:txBody>
          <a:bodyPr>
            <a:noAutofit/>
          </a:bodyPr>
          <a:lstStyle/>
          <a:p>
            <a:r>
              <a:rPr lang="en-US" sz="2800" dirty="0"/>
              <a:t>Nor is it the only normal sexuality, she said. She further asserted that women can benefit more from relationships with other women than from relationships with men.</a:t>
            </a:r>
          </a:p>
        </p:txBody>
      </p:sp>
    </p:spTree>
    <p:extLst>
      <p:ext uri="{BB962C8B-B14F-4D97-AF65-F5344CB8AC3E}">
        <p14:creationId xmlns:p14="http://schemas.microsoft.com/office/powerpoint/2010/main" val="319480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BDA1-7B64-6D4F-937A-383986924C60}"/>
              </a:ext>
            </a:extLst>
          </p:cNvPr>
          <p:cNvSpPr>
            <a:spLocks noGrp="1"/>
          </p:cNvSpPr>
          <p:nvPr>
            <p:ph type="title"/>
          </p:nvPr>
        </p:nvSpPr>
        <p:spPr/>
        <p:txBody>
          <a:bodyPr/>
          <a:lstStyle/>
          <a:p>
            <a:r>
              <a:rPr lang="en-US" dirty="0"/>
              <a:t>Reinforcing Heterosexuality</a:t>
            </a:r>
          </a:p>
        </p:txBody>
      </p:sp>
      <p:sp>
        <p:nvSpPr>
          <p:cNvPr id="3" name="Content Placeholder 2">
            <a:extLst>
              <a:ext uri="{FF2B5EF4-FFF2-40B4-BE49-F238E27FC236}">
                <a16:creationId xmlns:a16="http://schemas.microsoft.com/office/drawing/2014/main" id="{2C259031-E96E-A249-A1C1-2F67DA57F65A}"/>
              </a:ext>
            </a:extLst>
          </p:cNvPr>
          <p:cNvSpPr>
            <a:spLocks noGrp="1"/>
          </p:cNvSpPr>
          <p:nvPr>
            <p:ph sz="half" idx="1"/>
          </p:nvPr>
        </p:nvSpPr>
        <p:spPr>
          <a:xfrm>
            <a:off x="388620" y="2603500"/>
            <a:ext cx="11384280" cy="3416301"/>
          </a:xfrm>
        </p:spPr>
        <p:txBody>
          <a:bodyPr>
            <a:noAutofit/>
          </a:bodyPr>
          <a:lstStyle/>
          <a:p>
            <a:r>
              <a:rPr lang="en-US" sz="2800" dirty="0"/>
              <a:t>Compulsory heterosexuality, according to Rich's theory, is in service of and emerges from the subjection of women to men. Men's access to women is protected by compulsory heterosexuality. The institution is reinforced by norms of "proper" feminine behavior.</a:t>
            </a:r>
          </a:p>
        </p:txBody>
      </p:sp>
      <p:sp>
        <p:nvSpPr>
          <p:cNvPr id="4" name="Content Placeholder 3">
            <a:extLst>
              <a:ext uri="{FF2B5EF4-FFF2-40B4-BE49-F238E27FC236}">
                <a16:creationId xmlns:a16="http://schemas.microsoft.com/office/drawing/2014/main" id="{D37CB060-322B-ED45-B93C-BA59565C5340}"/>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064284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F7FC-2BBF-CD49-ACD4-C716B0B8A0F9}"/>
              </a:ext>
            </a:extLst>
          </p:cNvPr>
          <p:cNvSpPr>
            <a:spLocks noGrp="1"/>
          </p:cNvSpPr>
          <p:nvPr>
            <p:ph type="title"/>
          </p:nvPr>
        </p:nvSpPr>
        <p:spPr/>
        <p:txBody>
          <a:bodyPr/>
          <a:lstStyle/>
          <a:p>
            <a:r>
              <a:rPr lang="en-US" dirty="0"/>
              <a:t>Culture</a:t>
            </a:r>
          </a:p>
        </p:txBody>
      </p:sp>
      <p:sp>
        <p:nvSpPr>
          <p:cNvPr id="3" name="Content Placeholder 2">
            <a:extLst>
              <a:ext uri="{FF2B5EF4-FFF2-40B4-BE49-F238E27FC236}">
                <a16:creationId xmlns:a16="http://schemas.microsoft.com/office/drawing/2014/main" id="{F2FEBD50-1ECF-A145-B788-E33328405FD3}"/>
              </a:ext>
            </a:extLst>
          </p:cNvPr>
          <p:cNvSpPr>
            <a:spLocks noGrp="1"/>
          </p:cNvSpPr>
          <p:nvPr>
            <p:ph sz="half" idx="1"/>
          </p:nvPr>
        </p:nvSpPr>
        <p:spPr>
          <a:xfrm>
            <a:off x="903494" y="2603499"/>
            <a:ext cx="4825158" cy="3416301"/>
          </a:xfrm>
        </p:spPr>
        <p:txBody>
          <a:bodyPr>
            <a:normAutofit/>
          </a:bodyPr>
          <a:lstStyle/>
          <a:p>
            <a:r>
              <a:rPr lang="en-US" sz="2400" dirty="0"/>
              <a:t>How is compulsory heterosexuality enforced by culture? Rich sees the arts and popular culture today (television, films, advertising) as powerful media to reinforce heterosexuality as the only normal behavior.</a:t>
            </a:r>
          </a:p>
        </p:txBody>
      </p:sp>
      <p:sp>
        <p:nvSpPr>
          <p:cNvPr id="4" name="Content Placeholder 3">
            <a:extLst>
              <a:ext uri="{FF2B5EF4-FFF2-40B4-BE49-F238E27FC236}">
                <a16:creationId xmlns:a16="http://schemas.microsoft.com/office/drawing/2014/main" id="{4DC6512D-F769-D647-BFF3-3B1DEDF8C0C1}"/>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62A5112B-D3CA-F741-A089-E9E5EB4BA24B}"/>
              </a:ext>
            </a:extLst>
          </p:cNvPr>
          <p:cNvPicPr>
            <a:picLocks noChangeAspect="1"/>
          </p:cNvPicPr>
          <p:nvPr/>
        </p:nvPicPr>
        <p:blipFill>
          <a:blip r:embed="rId2"/>
          <a:stretch>
            <a:fillRect/>
          </a:stretch>
        </p:blipFill>
        <p:spPr>
          <a:xfrm>
            <a:off x="6208712" y="2603498"/>
            <a:ext cx="5715000" cy="3878339"/>
          </a:xfrm>
          <a:prstGeom prst="rect">
            <a:avLst/>
          </a:prstGeom>
        </p:spPr>
      </p:pic>
    </p:spTree>
    <p:extLst>
      <p:ext uri="{BB962C8B-B14F-4D97-AF65-F5344CB8AC3E}">
        <p14:creationId xmlns:p14="http://schemas.microsoft.com/office/powerpoint/2010/main" val="3432659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A48A-AEF9-8D4A-BE3D-9A8E39837F8C}"/>
              </a:ext>
            </a:extLst>
          </p:cNvPr>
          <p:cNvSpPr>
            <a:spLocks noGrp="1"/>
          </p:cNvSpPr>
          <p:nvPr>
            <p:ph type="title"/>
          </p:nvPr>
        </p:nvSpPr>
        <p:spPr/>
        <p:txBody>
          <a:bodyPr/>
          <a:lstStyle/>
          <a:p>
            <a:r>
              <a:rPr lang="en-US" dirty="0"/>
              <a:t>Lesbian Continuum</a:t>
            </a:r>
          </a:p>
        </p:txBody>
      </p:sp>
      <p:sp>
        <p:nvSpPr>
          <p:cNvPr id="3" name="Text Placeholder 2">
            <a:extLst>
              <a:ext uri="{FF2B5EF4-FFF2-40B4-BE49-F238E27FC236}">
                <a16:creationId xmlns:a16="http://schemas.microsoft.com/office/drawing/2014/main" id="{BDF79B08-980E-774A-9807-6A73EE51BDE2}"/>
              </a:ext>
            </a:extLst>
          </p:cNvPr>
          <p:cNvSpPr>
            <a:spLocks noGrp="1"/>
          </p:cNvSpPr>
          <p:nvPr>
            <p:ph type="body" sz="half" idx="2"/>
          </p:nvPr>
        </p:nvSpPr>
        <p:spPr>
          <a:xfrm>
            <a:off x="525780" y="3543300"/>
            <a:ext cx="10995660" cy="2476500"/>
          </a:xfrm>
        </p:spPr>
        <p:txBody>
          <a:bodyPr>
            <a:noAutofit/>
          </a:bodyPr>
          <a:lstStyle/>
          <a:p>
            <a:r>
              <a:rPr lang="en-US" sz="2800" dirty="0"/>
              <a:t>She proposes instead that sexuality is on a "lesbian continuum." Until women can have nonsexual relationships with other women, and sexual relationships without the imposition of cultural judgment, Rich did not believe women could really have power, and thus feminism could not achieve its goals under a system of compulsory heterosexuality.</a:t>
            </a:r>
          </a:p>
        </p:txBody>
      </p:sp>
    </p:spTree>
    <p:extLst>
      <p:ext uri="{BB962C8B-B14F-4D97-AF65-F5344CB8AC3E}">
        <p14:creationId xmlns:p14="http://schemas.microsoft.com/office/powerpoint/2010/main" val="2441208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286E-9217-CA46-96E1-ADC98AC07C5C}"/>
              </a:ext>
            </a:extLst>
          </p:cNvPr>
          <p:cNvSpPr>
            <a:spLocks noGrp="1"/>
          </p:cNvSpPr>
          <p:nvPr>
            <p:ph type="title"/>
          </p:nvPr>
        </p:nvSpPr>
        <p:spPr/>
        <p:txBody>
          <a:bodyPr/>
          <a:lstStyle/>
          <a:p>
            <a:r>
              <a:rPr lang="en-US" dirty="0"/>
              <a:t>Lesbian Continuum</a:t>
            </a:r>
          </a:p>
        </p:txBody>
      </p:sp>
      <p:sp>
        <p:nvSpPr>
          <p:cNvPr id="3" name="Text Placeholder 2">
            <a:extLst>
              <a:ext uri="{FF2B5EF4-FFF2-40B4-BE49-F238E27FC236}">
                <a16:creationId xmlns:a16="http://schemas.microsoft.com/office/drawing/2014/main" id="{75AA5483-A4B7-AF4F-9BFC-973541A8F52B}"/>
              </a:ext>
            </a:extLst>
          </p:cNvPr>
          <p:cNvSpPr>
            <a:spLocks noGrp="1"/>
          </p:cNvSpPr>
          <p:nvPr>
            <p:ph type="body" sz="half" idx="2"/>
          </p:nvPr>
        </p:nvSpPr>
        <p:spPr>
          <a:xfrm>
            <a:off x="457200" y="3543300"/>
            <a:ext cx="11277600" cy="2476500"/>
          </a:xfrm>
        </p:spPr>
        <p:txBody>
          <a:bodyPr>
            <a:normAutofit/>
          </a:bodyPr>
          <a:lstStyle/>
          <a:p>
            <a:r>
              <a:rPr lang="en-US" sz="2800" dirty="0"/>
              <a:t> Rich sees lesbian existence as an act of resistance to this institution, but also as an individual choice, when in fact, the principles of radical lesbianism see lesbianism as necessary, and consider its existence as necessarily outside of the heterosexual political sphere of influence. </a:t>
            </a:r>
          </a:p>
        </p:txBody>
      </p:sp>
    </p:spTree>
    <p:extLst>
      <p:ext uri="{BB962C8B-B14F-4D97-AF65-F5344CB8AC3E}">
        <p14:creationId xmlns:p14="http://schemas.microsoft.com/office/powerpoint/2010/main" val="187746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724E-448E-554C-8894-5FD6B4C0E276}"/>
              </a:ext>
            </a:extLst>
          </p:cNvPr>
          <p:cNvSpPr>
            <a:spLocks noGrp="1"/>
          </p:cNvSpPr>
          <p:nvPr>
            <p:ph type="title"/>
          </p:nvPr>
        </p:nvSpPr>
        <p:spPr/>
        <p:txBody>
          <a:bodyPr/>
          <a:lstStyle/>
          <a:p>
            <a:r>
              <a:rPr lang="en-US" dirty="0"/>
              <a:t>Feminist Movement</a:t>
            </a:r>
          </a:p>
        </p:txBody>
      </p:sp>
      <p:sp>
        <p:nvSpPr>
          <p:cNvPr id="3" name="Text Placeholder 2">
            <a:extLst>
              <a:ext uri="{FF2B5EF4-FFF2-40B4-BE49-F238E27FC236}">
                <a16:creationId xmlns:a16="http://schemas.microsoft.com/office/drawing/2014/main" id="{C80F4999-28D3-1B4C-AD44-A4678E3FECA2}"/>
              </a:ext>
            </a:extLst>
          </p:cNvPr>
          <p:cNvSpPr>
            <a:spLocks noGrp="1"/>
          </p:cNvSpPr>
          <p:nvPr>
            <p:ph type="body" sz="half" idx="2"/>
          </p:nvPr>
        </p:nvSpPr>
        <p:spPr>
          <a:xfrm>
            <a:off x="548640" y="3817620"/>
            <a:ext cx="11643360" cy="2476500"/>
          </a:xfrm>
        </p:spPr>
        <p:txBody>
          <a:bodyPr>
            <a:noAutofit/>
          </a:bodyPr>
          <a:lstStyle/>
          <a:p>
            <a:r>
              <a:rPr lang="en-US" sz="3200" dirty="0"/>
              <a:t>Compulsory heterosexuality, Rich found, was pervasive even within the feminist movement, essentially dominating both feminist scholarship and feminist activism. Lesbian lives were invisible in history and other serious studies, and lesbians were not welcome and seen as aberrant and therefore a danger to the acceptance of the feminist movement.</a:t>
            </a:r>
          </a:p>
        </p:txBody>
      </p:sp>
    </p:spTree>
    <p:extLst>
      <p:ext uri="{BB962C8B-B14F-4D97-AF65-F5344CB8AC3E}">
        <p14:creationId xmlns:p14="http://schemas.microsoft.com/office/powerpoint/2010/main" val="142355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150</TotalTime>
  <Words>905</Words>
  <Application>Microsoft Macintosh PowerPoint</Application>
  <PresentationFormat>Widescreen</PresentationFormat>
  <Paragraphs>65</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Wingdings 3</vt:lpstr>
      <vt:lpstr>Ion Boardroom</vt:lpstr>
      <vt:lpstr>Adrienne Rich  "Compulsory Heterosexuality and Lesbian Existence"  </vt:lpstr>
      <vt:lpstr>1980</vt:lpstr>
      <vt:lpstr>PowerPoint Presentation</vt:lpstr>
      <vt:lpstr>Her essay. . . </vt:lpstr>
      <vt:lpstr>Reinforcing Heterosexuality</vt:lpstr>
      <vt:lpstr>Culture</vt:lpstr>
      <vt:lpstr>Lesbian Continuum</vt:lpstr>
      <vt:lpstr>Lesbian Continuum</vt:lpstr>
      <vt:lpstr>Feminist Movement</vt:lpstr>
      <vt:lpstr>Blame the Patriarchy </vt:lpstr>
      <vt:lpstr>Summary</vt:lpstr>
      <vt:lpstr>PowerPoint Presentation</vt:lpstr>
      <vt:lpstr>PowerPoint Presentation</vt:lpstr>
      <vt:lpstr>New Analysis</vt:lpstr>
      <vt:lpstr>Other Names </vt:lpstr>
      <vt:lpstr>Heterosexual Institutions: Advertising</vt:lpstr>
      <vt:lpstr>PowerPoint Presentation</vt:lpstr>
      <vt:lpstr>PowerPoint Presentation</vt:lpstr>
      <vt:lpstr>PowerPoint Presentation</vt:lpstr>
      <vt:lpstr>PowerPoint Presentation</vt:lpstr>
      <vt:lpstr>PowerPoint Presentation</vt:lpstr>
      <vt:lpstr>PowerPoint Presentation</vt:lpstr>
      <vt:lpstr>Examples of heterosexual privilege.</vt:lpstr>
      <vt:lpstr>More Examples</vt:lpstr>
      <vt:lpstr>Even more…</vt:lpstr>
      <vt:lpstr>And finally . . .</vt:lpstr>
      <vt:lpstr>BOYS BEWARE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Adrienne Rich Compulsory Heterosexuality</dc:title>
  <dc:creator>Jennifer Rea</dc:creator>
  <cp:lastModifiedBy>Jennifer Rea</cp:lastModifiedBy>
  <cp:revision>12</cp:revision>
  <dcterms:created xsi:type="dcterms:W3CDTF">2020-02-26T21:48:01Z</dcterms:created>
  <dcterms:modified xsi:type="dcterms:W3CDTF">2020-02-28T15:50:23Z</dcterms:modified>
</cp:coreProperties>
</file>