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 varScale="1">
        <p:scale>
          <a:sx n="80" d="100"/>
          <a:sy n="80" d="100"/>
        </p:scale>
        <p:origin x="3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Users\Dylan\Documents\proj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n-US"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defRPr>
            </a:pPr>
            <a:r>
              <a:rPr lang="en-US" sz="2160"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est. growth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en-US"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  <a:sym typeface="Times New Roman" panose="0202060305040502030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3998188345268723E-2"/>
          <c:y val="0.14093774019984628"/>
          <c:w val="0.69787791377562958"/>
          <c:h val="0.60512168108117925"/>
        </c:manualLayout>
      </c:layout>
      <c:lineChart>
        <c:grouping val="standard"/>
        <c:varyColors val="0"/>
        <c:ser>
          <c:idx val="0"/>
          <c:order val="0"/>
          <c:tx>
            <c:strRef>
              <c:f>[proj.xlsx]Sheet1!$F$1</c:f>
              <c:strCache>
                <c:ptCount val="1"/>
                <c:pt idx="0">
                  <c:v>clients</c:v>
                </c:pt>
              </c:strCache>
            </c:strRef>
          </c:tx>
          <c:spPr>
            <a:ln w="28575" cap="rnd">
              <a:solidFill>
                <a:schemeClr val="accent1">
                  <a:tint val="76667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[Book1]Sheet1!$E$2:$E$13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[Book1]Sheet1!$F$2:$F$13</c:f>
              <c:numCache>
                <c:formatCode>General</c:formatCode>
                <c:ptCount val="12"/>
                <c:pt idx="0">
                  <c:v>79</c:v>
                </c:pt>
                <c:pt idx="1">
                  <c:v>103</c:v>
                </c:pt>
                <c:pt idx="2">
                  <c:v>157</c:v>
                </c:pt>
                <c:pt idx="3">
                  <c:v>176</c:v>
                </c:pt>
                <c:pt idx="4">
                  <c:v>208</c:v>
                </c:pt>
                <c:pt idx="5">
                  <c:v>301</c:v>
                </c:pt>
                <c:pt idx="6">
                  <c:v>789</c:v>
                </c:pt>
                <c:pt idx="7">
                  <c:v>840</c:v>
                </c:pt>
                <c:pt idx="8">
                  <c:v>929</c:v>
                </c:pt>
                <c:pt idx="9">
                  <c:v>1078</c:v>
                </c:pt>
                <c:pt idx="10">
                  <c:v>1220</c:v>
                </c:pt>
                <c:pt idx="11">
                  <c:v>1457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[proj.xlsx]Sheet1!$G$1</c:f>
              <c:strCache>
                <c:ptCount val="1"/>
                <c:pt idx="0">
                  <c:v>avg profits($)</c:v>
                </c:pt>
              </c:strCache>
            </c:strRef>
          </c:tx>
          <c:spPr>
            <a:ln w="28575" cap="rnd">
              <a:solidFill>
                <a:schemeClr val="accent1">
                  <a:shade val="76667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[Book1]Sheet1!$E$2:$E$13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[Book1]Sheet1!$G$2:$G$13</c:f>
              <c:numCache>
                <c:formatCode>"$"#,##0_);[Red]\("$"#,##0\)</c:formatCode>
                <c:ptCount val="12"/>
                <c:pt idx="0">
                  <c:v>675</c:v>
                </c:pt>
                <c:pt idx="1">
                  <c:v>893</c:v>
                </c:pt>
                <c:pt idx="2">
                  <c:v>940</c:v>
                </c:pt>
                <c:pt idx="3">
                  <c:v>977</c:v>
                </c:pt>
                <c:pt idx="4">
                  <c:v>1008</c:v>
                </c:pt>
                <c:pt idx="5">
                  <c:v>1389</c:v>
                </c:pt>
                <c:pt idx="6">
                  <c:v>3278</c:v>
                </c:pt>
                <c:pt idx="7">
                  <c:v>4300</c:v>
                </c:pt>
                <c:pt idx="8">
                  <c:v>5279</c:v>
                </c:pt>
                <c:pt idx="9">
                  <c:v>6875</c:v>
                </c:pt>
                <c:pt idx="10">
                  <c:v>7480</c:v>
                </c:pt>
                <c:pt idx="11">
                  <c:v>8790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435952864"/>
        <c:axId val="-1435950688"/>
      </c:lineChart>
      <c:catAx>
        <c:axId val="-1435952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defRPr>
            </a:pPr>
            <a:endParaRPr lang="en-US"/>
          </a:p>
        </c:txPr>
        <c:crossAx val="-1435950688"/>
        <c:crosses val="autoZero"/>
        <c:auto val="1"/>
        <c:lblAlgn val="ctr"/>
        <c:lblOffset val="100"/>
        <c:noMultiLvlLbl val="0"/>
      </c:catAx>
      <c:valAx>
        <c:axId val="-14359506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43595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defRPr>
            </a:pPr>
            <a:endParaRPr lang="en-US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  <a:sym typeface="Times New Roman" panose="02020603050405020304" charset="0"/>
              </a:defRPr>
            </a:pPr>
            <a:endParaRPr lang="en-U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n-US"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  <a:sym typeface="Times New Roman" panose="0202060305040502030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en-US" sz="1800">
          <a:latin typeface="Times New Roman" panose="02020603050405020304" charset="0"/>
          <a:ea typeface="Times New Roman" panose="02020603050405020304" charset="0"/>
          <a:cs typeface="Times New Roman" panose="02020603050405020304" charset="0"/>
          <a:sym typeface="Times New Roman" panose="0202060305040502030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45379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3756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721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4587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8812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0607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9255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92523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9624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54313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8544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3533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2800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87608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26241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  <a:t>‹#›</a:t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70617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4750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DE934FF-F4E1-47C5-9CA5-30A81DDE2BE4}" type="datetimeFigureOut">
              <a:rPr lang="en-US" smtClean="0"/>
              <a:t>6/7/2019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9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2547" y="1431758"/>
            <a:ext cx="8248066" cy="117909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ROBOT DELIVERIES</a:t>
            </a:r>
            <a:endParaRPr lang="en-US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2547" y="2791326"/>
            <a:ext cx="8248066" cy="28474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en-US" sz="22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A project to implement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usage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of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autonomous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vehicles in food delivery services.</a:t>
            </a:r>
          </a:p>
          <a:p>
            <a:endParaRPr lang="en-US" sz="2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By: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Currently, there is </a:t>
            </a:r>
            <a:r>
              <a:rPr lang="en-US" sz="2800" dirty="0" smtClean="0">
                <a:latin typeface="Times New Roman" panose="02020603050405020304" charset="0"/>
                <a:cs typeface="Times New Roman" panose="02020603050405020304" charset="0"/>
              </a:rPr>
              <a:t>a lot 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of advancements in the car industry in relation to technology. </a:t>
            </a:r>
          </a:p>
          <a:p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There has been efforts to end manual handling of vehicles and is heading towards the automatic vehicles.</a:t>
            </a:r>
          </a:p>
          <a:p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Currently,  </a:t>
            </a:r>
            <a:r>
              <a:rPr lang="en-US" sz="2800" dirty="0" smtClean="0">
                <a:latin typeface="Times New Roman" panose="02020603050405020304" charset="0"/>
                <a:cs typeface="Times New Roman" panose="02020603050405020304" charset="0"/>
              </a:rPr>
              <a:t>Robot 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taxi are among the cars on the road undergoing various phases of trials.</a:t>
            </a:r>
          </a:p>
          <a:p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Self-driving cars are in the near future the big deal.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Cont</a:t>
            </a:r>
            <a:r>
              <a:rPr lang="en-US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Some food delivery companies are slowly sinking into the idea that it could make their work easier.</a:t>
            </a:r>
          </a:p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It has numerous advantages compared to the current delivery systems.</a:t>
            </a:r>
            <a:endParaRPr lang="en-US" sz="280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en-US" sz="28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Self-driving vehicles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They have softwares and necessary hardwares installed to easen its navigation.</a:t>
            </a:r>
          </a:p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They are fitted with several 360 degree cameras, ultrasonic sensors,  GPS and radar.</a:t>
            </a:r>
          </a:p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All the activities work hand in hand to ensure best handling of hazards and safe road operations.</a:t>
            </a:r>
          </a:p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The cars work with reference to other cars, the infrastructure and putting the pedestrians into consideration.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General objectives</a:t>
            </a:r>
          </a:p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To assess the use of autonomous vehicles in a food delivery company.</a:t>
            </a:r>
          </a:p>
          <a:p>
            <a:pPr marL="0" indent="0">
              <a:buNone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Specific objectives</a:t>
            </a:r>
          </a:p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To determine the profit margin differences when using self-driving cars</a:t>
            </a:r>
          </a:p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To determine the amount of time saved in using the autonomous cars</a:t>
            </a:r>
          </a:p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The determine the efficacy of using  self-driving cars on increasing the customer base.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Project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Increase cuctomer base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Reduce human labor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Expand businesses to five by end of phase two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Increase employment base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Hire more and utilize professionally trained chefs and staff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Increase self-driving cars from two to five</a:t>
            </a:r>
          </a:p>
          <a:p>
            <a:pPr>
              <a:buFont typeface="Wingdings" panose="05000000000000000000" charset="0"/>
              <a:buChar char="ü"/>
            </a:pPr>
            <a:endParaRPr lang="en-US"/>
          </a:p>
          <a:p>
            <a:pPr>
              <a:buFont typeface="Wingdings" panose="05000000000000000000" charset="0"/>
              <a:buChar char="ü"/>
            </a:pPr>
            <a:endParaRPr lang="en-US"/>
          </a:p>
          <a:p>
            <a:pPr>
              <a:buFont typeface="Wingdings" panose="05000000000000000000" charset="0"/>
              <a:buChar char="ü"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Project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The estimated time-frame for project implementation is six months for each phase.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Phase one is scheduled to begin on July 1 to December 31 2019. 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It involves buying two autonomous vehicles for food deliveries.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Phase two is scheduled to commence on 1st January to 30th June 2019.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It entails increasing the number of cars into five and expanding the businesses in atleast four other locations.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708873"/>
          </a:xfrm>
        </p:spPr>
        <p:txBody>
          <a:bodyPr/>
          <a:lstStyle/>
          <a:p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Estimated cost analysis</a:t>
            </a:r>
          </a:p>
        </p:txBody>
      </p:sp>
      <p:graphicFrame>
        <p:nvGraphicFramePr>
          <p:cNvPr id="4" name="Table 3"/>
          <p:cNvGraphicFramePr/>
          <p:nvPr>
            <p:extLst>
              <p:ext uri="{D42A27DB-BD31-4B8C-83A1-F6EECF244321}">
                <p14:modId xmlns:p14="http://schemas.microsoft.com/office/powerpoint/2010/main" val="3223131350"/>
              </p:ext>
            </p:extLst>
          </p:nvPr>
        </p:nvGraphicFramePr>
        <p:xfrm>
          <a:off x="2562727" y="2310519"/>
          <a:ext cx="7244715" cy="39125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8157"/>
                <a:gridCol w="1305016"/>
                <a:gridCol w="1811586"/>
                <a:gridCol w="1809956"/>
              </a:tblGrid>
              <a:tr h="493251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Item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Quantity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Price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Total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626358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Autonomous cars(phase 1)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2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$35,000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$70,000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626358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Autonomous cars(phase 2)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$35,000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$175,000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626358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Larger space(phase 1)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$2,000 pm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$2,000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626358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Various county spaces(ph2)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4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$2,500 pm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$10,000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93251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1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totals</a:t>
                      </a:r>
                      <a:endParaRPr lang="en-US" sz="2400" b="1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12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 </a:t>
                      </a:r>
                      <a:endParaRPr lang="en-US" sz="2400" b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$257,000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charset="0"/>
                        <a:ea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Solution providers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Several manufacturers are striving to fill this niche in the market and are carrying out trials to finalize the efficiency of the autonomous cars.</a:t>
            </a:r>
          </a:p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Tesla is the recommended manufacturers as it has proven its cars effectiveness through the trial cars.</a:t>
            </a:r>
          </a:p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The cars from Tesla are also completely electronic therefore saving on the fuel services.</a:t>
            </a:r>
          </a:p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The cars can be monitored through a computer or a phone.</a:t>
            </a:r>
          </a:p>
          <a:p>
            <a:endParaRPr lang="en-US" sz="28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Project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Increased profit margin</a:t>
            </a:r>
          </a:p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Time-saving</a:t>
            </a:r>
          </a:p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Larger area covered</a:t>
            </a:r>
          </a:p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Higher profit margins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Phase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It is the first step of the project and involves;</a:t>
            </a:r>
          </a:p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 Buying two autonomous cars</a:t>
            </a:r>
          </a:p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Recruiting qualified chefs to add to the existing</a:t>
            </a:r>
          </a:p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Moving to a more spacious working space </a:t>
            </a:r>
          </a:p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  Ensuring the quality factors are carefully considered 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Phase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25841"/>
            <a:ext cx="10515600" cy="381650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800" dirty="0" smtClean="0">
                <a:latin typeface="Times New Roman" panose="02020603050405020304" charset="0"/>
                <a:cs typeface="Times New Roman" panose="02020603050405020304" charset="0"/>
              </a:rPr>
              <a:t>It </a:t>
            </a: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includes activities such as;</a:t>
            </a:r>
          </a:p>
          <a:p>
            <a:pPr marL="0" indent="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Buying additional three autonomous cars</a:t>
            </a:r>
          </a:p>
          <a:p>
            <a:pPr marL="0" indent="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Expanding  the company to four more locations</a:t>
            </a:r>
          </a:p>
          <a:p>
            <a:pPr marL="0" indent="0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Increasing staff working for the company</a:t>
            </a:r>
          </a:p>
          <a:p>
            <a:pPr>
              <a:buFont typeface="Wingdings" panose="05000000000000000000" charset="0"/>
              <a:buChar char="Ø"/>
            </a:pPr>
            <a:endParaRPr lang="en-US" sz="2800" dirty="0"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Ø"/>
            </a:pPr>
            <a:endParaRPr lang="en-US" dirty="0"/>
          </a:p>
          <a:p>
            <a:pPr>
              <a:buFont typeface="Wingdings" panose="05000000000000000000" charset="0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Advantages of autonomous cars over normal deliveries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They are fast 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They deliver for 24 hours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Reduced human labour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Increased customer base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No direction problems due to GPS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Expansion of business in the long-run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Employment creation in the end</a:t>
            </a:r>
          </a:p>
          <a:p>
            <a:pPr>
              <a:buFont typeface="Wingdings" panose="05000000000000000000" charset="0"/>
              <a:buChar char="ü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No fuel costs incurred as it is fully electric</a:t>
            </a:r>
          </a:p>
          <a:p>
            <a:pPr>
              <a:buFont typeface="Wingdings" panose="05000000000000000000" charset="0"/>
              <a:buChar char="ü"/>
            </a:pPr>
            <a:endParaRPr lang="en-US" sz="28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843493"/>
          </a:xfrm>
        </p:spPr>
        <p:txBody>
          <a:bodyPr/>
          <a:lstStyle/>
          <a:p>
            <a:r>
              <a:rPr lang="en-US" sz="2800" dirty="0">
                <a:latin typeface="Times New Roman" panose="02020603050405020304" charset="0"/>
                <a:cs typeface="Times New Roman" panose="02020603050405020304" charset="0"/>
              </a:rPr>
              <a:t>Estimated slope of growth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975752"/>
              </p:ext>
            </p:extLst>
          </p:nvPr>
        </p:nvGraphicFramePr>
        <p:xfrm>
          <a:off x="2231390" y="2285999"/>
          <a:ext cx="6972768" cy="3922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Adoption rate of the autonomous cars is not yet established and trials are underway.</a:t>
            </a:r>
          </a:p>
          <a:p>
            <a:pPr>
              <a:buFont typeface="Wingdings" panose="05000000000000000000" charset="0"/>
              <a:buChar char="Ø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It is supposed that the customers will love the product but it is just an assumption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Bacharach, s. (2018). leading for focused delivery. In Transforming the Clunky Organization: Pragmatic Leadership Skills for Breaking Inertia (pp. 99-152). ITHACA; LONDON: Cornell University Press</a:t>
            </a:r>
          </a:p>
          <a:p>
            <a:pPr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Cassia, f., &amp; Ferrazzi, m. (2018). conclusion. In The Economics of Cars (pp. 103-108). Newcastle upon Tyne: Agenda Publishing. doi:10.2307/j.ctv5cg94w.8</a:t>
            </a:r>
          </a:p>
          <a:p>
            <a:pPr>
              <a:lnSpc>
                <a:spcPct val="100000"/>
              </a:lnSpc>
              <a:buFont typeface="Wingdings" panose="05000000000000000000" charset="0"/>
              <a:buChar char="§"/>
            </a:pPr>
            <a:r>
              <a:rPr lang="en-US" sz="2800">
                <a:latin typeface="Times New Roman" panose="02020603050405020304" charset="0"/>
                <a:cs typeface="Times New Roman" panose="02020603050405020304" charset="0"/>
              </a:rPr>
              <a:t>Frey, T. (2012). Demystifying the future: Two Billion Jobs to Disappear by 2030. Journal of Environmental Health, 74(10), 36-39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</TotalTime>
  <Words>640</Words>
  <Application>Microsoft Office PowerPoint</Application>
  <PresentationFormat>Widescreen</PresentationFormat>
  <Paragraphs>104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SimSun</vt:lpstr>
      <vt:lpstr>Arial</vt:lpstr>
      <vt:lpstr>Century Gothic</vt:lpstr>
      <vt:lpstr>Times New Roman</vt:lpstr>
      <vt:lpstr>Wingdings</vt:lpstr>
      <vt:lpstr>Wingdings 3</vt:lpstr>
      <vt:lpstr>Ion Boardroom</vt:lpstr>
      <vt:lpstr>ROBOT DELIVERIES</vt:lpstr>
      <vt:lpstr>Introduction</vt:lpstr>
      <vt:lpstr>Cont.</vt:lpstr>
      <vt:lpstr>Self-driving vehicles</vt:lpstr>
      <vt:lpstr>Objectives</vt:lpstr>
      <vt:lpstr>Project goals</vt:lpstr>
      <vt:lpstr>Project timeline</vt:lpstr>
      <vt:lpstr>Estimated cost analysis</vt:lpstr>
      <vt:lpstr>Solution providers</vt:lpstr>
      <vt:lpstr>Project value</vt:lpstr>
      <vt:lpstr>Phase one</vt:lpstr>
      <vt:lpstr>Phase two</vt:lpstr>
      <vt:lpstr>Advantages of autonomous cars over normal deliveries</vt:lpstr>
      <vt:lpstr>Estimated slope of growth</vt:lpstr>
      <vt:lpstr>Risks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Dylan</dc:creator>
  <cp:lastModifiedBy>admin</cp:lastModifiedBy>
  <cp:revision>11</cp:revision>
  <dcterms:created xsi:type="dcterms:W3CDTF">2019-06-07T08:50:51Z</dcterms:created>
  <dcterms:modified xsi:type="dcterms:W3CDTF">2019-06-07T19:02:30Z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1033-10.2.0.7646</vt:lpwstr>
  </property>
</Properties>
</file>