
<file path=[Content_Types].xml><?xml version="1.0" encoding="utf-8"?>
<Types xmlns="http://schemas.openxmlformats.org/package/2006/content-types">
  <Default Extension="bin" ContentType="audio/unknown"/>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59" r:id="rId4"/>
    <p:sldId id="264" r:id="rId5"/>
    <p:sldId id="265" r:id="rId6"/>
    <p:sldId id="260" r:id="rId7"/>
    <p:sldId id="270" r:id="rId8"/>
    <p:sldId id="271"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3969" autoAdjust="0"/>
  </p:normalViewPr>
  <p:slideViewPr>
    <p:cSldViewPr snapToGrid="0">
      <p:cViewPr>
        <p:scale>
          <a:sx n="76" d="100"/>
          <a:sy n="76" d="100"/>
        </p:scale>
        <p:origin x="-492" y="-48"/>
      </p:cViewPr>
      <p:guideLst>
        <p:guide orient="horz" pos="2160"/>
        <p:guide pos="3840"/>
      </p:guideLst>
    </p:cSldViewPr>
  </p:slideViewPr>
  <p:outlineViewPr>
    <p:cViewPr>
      <p:scale>
        <a:sx n="33" d="100"/>
        <a:sy n="33" d="100"/>
      </p:scale>
      <p:origin x="0" y="-49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C11FF0-2AF4-45FD-AFA0-236BA9992607}" type="datetimeFigureOut">
              <a:rPr lang="en-US" smtClean="0"/>
              <a:t>3/12/2021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004AA0-A088-4125-9E99-B6C6C37F61A4}" type="slidenum">
              <a:rPr lang="en-US" smtClean="0"/>
              <a:t>‹#›</a:t>
            </a:fld>
            <a:endParaRPr lang="en-US"/>
          </a:p>
        </p:txBody>
      </p:sp>
    </p:spTree>
    <p:extLst>
      <p:ext uri="{BB962C8B-B14F-4D97-AF65-F5344CB8AC3E}">
        <p14:creationId xmlns:p14="http://schemas.microsoft.com/office/powerpoint/2010/main" val="1802085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Media is communication channels with which information is disseminated to people.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The three types of media include different modes of widespread communication such as;</a:t>
            </a:r>
          </a:p>
          <a:p>
            <a:pPr>
              <a:lnSpc>
                <a:spcPct val="90000"/>
              </a:lnSpc>
            </a:pPr>
            <a:r>
              <a:rPr lang="en-US" altLang="en-US" sz="1200" dirty="0"/>
              <a:t>Print media</a:t>
            </a:r>
          </a:p>
          <a:p>
            <a:pPr marL="0" indent="0" eaLnBrk="1" hangingPunct="1">
              <a:lnSpc>
                <a:spcPct val="90000"/>
              </a:lnSpc>
              <a:buNone/>
            </a:pPr>
            <a:r>
              <a:rPr lang="en-US" altLang="en-US" sz="1200" dirty="0"/>
              <a:t>   -Newspapers</a:t>
            </a:r>
          </a:p>
          <a:p>
            <a:pPr marL="0" indent="0" eaLnBrk="1" hangingPunct="1">
              <a:lnSpc>
                <a:spcPct val="90000"/>
              </a:lnSpc>
              <a:buFont typeface="Wingdings" panose="05000000000000000000" pitchFamily="2" charset="2"/>
              <a:buNone/>
            </a:pPr>
            <a:r>
              <a:rPr lang="en-US" altLang="en-US" sz="1200" dirty="0"/>
              <a:t>   -Magazines</a:t>
            </a:r>
          </a:p>
          <a:p>
            <a:pPr>
              <a:lnSpc>
                <a:spcPct val="90000"/>
              </a:lnSpc>
            </a:pPr>
            <a:r>
              <a:rPr lang="en-US" altLang="en-US" sz="1200" dirty="0"/>
              <a:t>Broadcast Media</a:t>
            </a:r>
          </a:p>
          <a:p>
            <a:pPr marL="0" indent="0" eaLnBrk="1" hangingPunct="1">
              <a:lnSpc>
                <a:spcPct val="90000"/>
              </a:lnSpc>
              <a:buFont typeface="Wingdings" panose="05000000000000000000" pitchFamily="2" charset="2"/>
              <a:buNone/>
            </a:pPr>
            <a:r>
              <a:rPr lang="en-US" altLang="en-US" sz="1200" b="0" dirty="0"/>
              <a:t>   -</a:t>
            </a:r>
            <a:r>
              <a:rPr lang="en-US" altLang="en-US" sz="1200" dirty="0"/>
              <a:t>Television</a:t>
            </a:r>
          </a:p>
          <a:p>
            <a:pPr marL="0" indent="0" eaLnBrk="1" hangingPunct="1">
              <a:lnSpc>
                <a:spcPct val="90000"/>
              </a:lnSpc>
              <a:buFont typeface="Wingdings" panose="05000000000000000000" pitchFamily="2" charset="2"/>
              <a:buNone/>
            </a:pPr>
            <a:r>
              <a:rPr lang="en-US" altLang="en-US" sz="1200" b="0" dirty="0"/>
              <a:t>   -</a:t>
            </a:r>
            <a:r>
              <a:rPr lang="en-US" altLang="en-US" sz="1200" dirty="0"/>
              <a:t>Radio (Public Broadcast System &amp; Talk Radio)</a:t>
            </a:r>
          </a:p>
          <a:p>
            <a:pPr>
              <a:lnSpc>
                <a:spcPct val="90000"/>
              </a:lnSpc>
            </a:pPr>
            <a:r>
              <a:rPr lang="en-US" altLang="en-US" sz="1200" dirty="0"/>
              <a:t>Internet (New Media)</a:t>
            </a:r>
          </a:p>
          <a:p>
            <a:pPr marL="0" indent="0" eaLnBrk="1" hangingPunct="1">
              <a:lnSpc>
                <a:spcPct val="90000"/>
              </a:lnSpc>
              <a:buFont typeface="Wingdings" panose="05000000000000000000" pitchFamily="2" charset="2"/>
              <a:buNone/>
            </a:pPr>
            <a:r>
              <a:rPr lang="en-US" altLang="en-US" sz="1200" b="0" dirty="0"/>
              <a:t>   -</a:t>
            </a:r>
            <a:r>
              <a:rPr lang="en-US" altLang="en-US" sz="1200" dirty="0"/>
              <a:t>Blogs &amp; Podcasts</a:t>
            </a:r>
          </a:p>
          <a:p>
            <a:pPr marL="0" indent="0" eaLnBrk="1" hangingPunct="1">
              <a:lnSpc>
                <a:spcPct val="90000"/>
              </a:lnSpc>
              <a:buFont typeface="Wingdings" panose="05000000000000000000" pitchFamily="2" charset="2"/>
              <a:buNone/>
            </a:pPr>
            <a:r>
              <a:rPr lang="en-US" altLang="en-US" sz="1200" b="0" dirty="0"/>
              <a:t>   </a:t>
            </a:r>
            <a:r>
              <a:rPr lang="en-US" altLang="en-US" sz="1200" dirty="0"/>
              <a:t>-Social Media (Twitter, Facebook, Instagram)</a:t>
            </a:r>
          </a:p>
          <a:p>
            <a:pPr marL="0" indent="0" eaLnBrk="1" hangingPunct="1">
              <a:lnSpc>
                <a:spcPct val="90000"/>
              </a:lnSpc>
              <a:buFont typeface="Wingdings" panose="05000000000000000000" pitchFamily="2" charset="2"/>
              <a:buNone/>
            </a:pPr>
            <a:endParaRPr lang="en-US"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Many people in the society rely on media channels for news and information and thus can be easily influenced by these channels. Information is said to be power.</a:t>
            </a:r>
          </a:p>
          <a:p>
            <a:endParaRPr lang="en-US" dirty="0"/>
          </a:p>
          <a:p>
            <a:endParaRPr lang="en-US" dirty="0"/>
          </a:p>
        </p:txBody>
      </p:sp>
      <p:sp>
        <p:nvSpPr>
          <p:cNvPr id="4" name="Slide Number Placeholder 3"/>
          <p:cNvSpPr>
            <a:spLocks noGrp="1"/>
          </p:cNvSpPr>
          <p:nvPr>
            <p:ph type="sldNum" sz="quarter" idx="5"/>
          </p:nvPr>
        </p:nvSpPr>
        <p:spPr/>
        <p:txBody>
          <a:bodyPr/>
          <a:lstStyle/>
          <a:p>
            <a:fld id="{10004AA0-A088-4125-9E99-B6C6C37F61A4}" type="slidenum">
              <a:rPr lang="en-US" smtClean="0"/>
              <a:t>2</a:t>
            </a:fld>
            <a:endParaRPr lang="en-US"/>
          </a:p>
        </p:txBody>
      </p:sp>
    </p:spTree>
    <p:extLst>
      <p:ext uri="{BB962C8B-B14F-4D97-AF65-F5344CB8AC3E}">
        <p14:creationId xmlns:p14="http://schemas.microsoft.com/office/powerpoint/2010/main" val="648010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media in its functions uses advertisements, visual representations, special effects and verbal as well as non verbal language.</a:t>
            </a:r>
          </a:p>
          <a:p>
            <a:r>
              <a:rPr lang="en-US" dirty="0"/>
              <a:t>-Media is used to send and receive information by offering authentic and timely facts and opinions about various events and situations to the masses.</a:t>
            </a:r>
          </a:p>
          <a:p>
            <a:r>
              <a:rPr lang="en-US" dirty="0"/>
              <a:t>-It also provides education either directly or indirectly through different content. It is an effective tool for mass awareness.</a:t>
            </a:r>
          </a:p>
          <a:p>
            <a:r>
              <a:rPr lang="en-US" dirty="0"/>
              <a:t>-Media can be used to make influence on others minds, it does this by building opinions and setting agendas in the public mind. It can influence votes, change attitudes or moderate behavior.</a:t>
            </a:r>
          </a:p>
          <a:p>
            <a:r>
              <a:rPr lang="en-US" dirty="0"/>
              <a:t>-media offers a performance that provides pleasure to people by availing amusement of different kinds. It makes the recreational and leisure time of individual more enjoyable thus entertains.</a:t>
            </a:r>
          </a:p>
          <a:p>
            <a:r>
              <a:rPr lang="en-US" dirty="0"/>
              <a:t>-it allows for socialization which is the transmission of culture through behaviors that are deemed acceptable by society.</a:t>
            </a:r>
          </a:p>
          <a:p>
            <a:r>
              <a:rPr lang="en-US" dirty="0"/>
              <a:t>-the media joins different elements of society that are not directly connected such as linking buyers to sellers.</a:t>
            </a:r>
          </a:p>
          <a:p>
            <a:r>
              <a:rPr lang="en-US" dirty="0"/>
              <a:t>-the media also provides a way for closely and continuously observing society and gives warnings where necessary.</a:t>
            </a:r>
          </a:p>
          <a:p>
            <a:r>
              <a:rPr lang="en-US" dirty="0"/>
              <a:t>-lastly, it offers explanations of events </a:t>
            </a:r>
            <a:r>
              <a:rPr lang="en-US"/>
              <a:t>and situations.</a:t>
            </a:r>
            <a:endParaRPr lang="en-US" dirty="0"/>
          </a:p>
          <a:p>
            <a:endParaRPr lang="en-US" dirty="0"/>
          </a:p>
        </p:txBody>
      </p:sp>
      <p:sp>
        <p:nvSpPr>
          <p:cNvPr id="4" name="Slide Number Placeholder 3"/>
          <p:cNvSpPr>
            <a:spLocks noGrp="1"/>
          </p:cNvSpPr>
          <p:nvPr>
            <p:ph type="sldNum" sz="quarter" idx="5"/>
          </p:nvPr>
        </p:nvSpPr>
        <p:spPr/>
        <p:txBody>
          <a:bodyPr/>
          <a:lstStyle/>
          <a:p>
            <a:fld id="{10004AA0-A088-4125-9E99-B6C6C37F61A4}" type="slidenum">
              <a:rPr lang="en-US" smtClean="0"/>
              <a:t>3</a:t>
            </a:fld>
            <a:endParaRPr lang="en-US"/>
          </a:p>
        </p:txBody>
      </p:sp>
    </p:spTree>
    <p:extLst>
      <p:ext uri="{BB962C8B-B14F-4D97-AF65-F5344CB8AC3E}">
        <p14:creationId xmlns:p14="http://schemas.microsoft.com/office/powerpoint/2010/main" val="1279652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004AA0-A088-4125-9E99-B6C6C37F61A4}" type="slidenum">
              <a:rPr lang="en-US" smtClean="0"/>
              <a:t>4</a:t>
            </a:fld>
            <a:endParaRPr lang="en-US"/>
          </a:p>
        </p:txBody>
      </p:sp>
    </p:spTree>
    <p:extLst>
      <p:ext uri="{BB962C8B-B14F-4D97-AF65-F5344CB8AC3E}">
        <p14:creationId xmlns:p14="http://schemas.microsoft.com/office/powerpoint/2010/main" val="2457067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b="0" i="0" dirty="0">
                <a:solidFill>
                  <a:srgbClr val="000000"/>
                </a:solidFill>
                <a:effectLst/>
                <a:latin typeface="Times New Roman" panose="02020603050405020304" pitchFamily="18" charset="0"/>
              </a:rPr>
              <a:t>-participatory role helps in making political decisions and at times takes a stance to manifest its concern for the public. Through editorial and opinion columns as well as social media discussions, the media can actively take past in politics and governance.</a:t>
            </a:r>
            <a:endParaRPr lang="en-US" dirty="0"/>
          </a:p>
          <a:p>
            <a:r>
              <a:rPr lang="en-US" dirty="0"/>
              <a:t>- </a:t>
            </a:r>
            <a:r>
              <a:rPr lang="en-US" altLang="en-US" dirty="0"/>
              <a:t>Most people rely on the media for all or most of their information regarding politics and governance thus whatever the media chooses to talk about is the information that </a:t>
            </a:r>
          </a:p>
          <a:p>
            <a:pPr>
              <a:buFontTx/>
              <a:buNone/>
            </a:pPr>
            <a:r>
              <a:rPr lang="en-US" altLang="en-US" dirty="0"/>
              <a:t>people receive (Agenda Setting). </a:t>
            </a:r>
          </a:p>
          <a:p>
            <a:pPr>
              <a:buFontTx/>
              <a:buNone/>
            </a:pPr>
            <a:r>
              <a:rPr lang="en-US" altLang="en-US" dirty="0"/>
              <a:t>- It provides a line of communication between the government and its citizens. Communication that goes both ways with the media as the central player.</a:t>
            </a:r>
          </a:p>
          <a:p>
            <a:endParaRPr lang="en-US" dirty="0"/>
          </a:p>
        </p:txBody>
      </p:sp>
      <p:sp>
        <p:nvSpPr>
          <p:cNvPr id="4" name="Slide Number Placeholder 3"/>
          <p:cNvSpPr>
            <a:spLocks noGrp="1"/>
          </p:cNvSpPr>
          <p:nvPr>
            <p:ph type="sldNum" sz="quarter" idx="5"/>
          </p:nvPr>
        </p:nvSpPr>
        <p:spPr/>
        <p:txBody>
          <a:bodyPr/>
          <a:lstStyle/>
          <a:p>
            <a:fld id="{10004AA0-A088-4125-9E99-B6C6C37F61A4}" type="slidenum">
              <a:rPr lang="en-US" smtClean="0"/>
              <a:t>6</a:t>
            </a:fld>
            <a:endParaRPr lang="en-US"/>
          </a:p>
        </p:txBody>
      </p:sp>
    </p:spTree>
    <p:extLst>
      <p:ext uri="{BB962C8B-B14F-4D97-AF65-F5344CB8AC3E}">
        <p14:creationId xmlns:p14="http://schemas.microsoft.com/office/powerpoint/2010/main" val="3325522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0" i="0" dirty="0">
                <a:solidFill>
                  <a:srgbClr val="000000"/>
                </a:solidFill>
                <a:effectLst/>
                <a:latin typeface="Times New Roman" panose="02020603050405020304" pitchFamily="18" charset="0"/>
              </a:rPr>
              <a:t>To some extent media defines who we are as individuals by presenting information and opinion on everything from what to buy for lunch to who to vote for in the next presidential election.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0" i="0" dirty="0">
                <a:solidFill>
                  <a:srgbClr val="000000"/>
                </a:solidFill>
                <a:effectLst/>
                <a:latin typeface="Times New Roman" panose="02020603050405020304" pitchFamily="18" charset="0"/>
              </a:rPr>
              <a:t>Plays an important role in how citizens learn about political issues and events thus affects the formation of policy agendas by raising awareness on certain topics. This can increase demand for government action thus force the government to consider.</a:t>
            </a:r>
          </a:p>
          <a:p>
            <a:endParaRPr lang="en-US" dirty="0"/>
          </a:p>
        </p:txBody>
      </p:sp>
      <p:sp>
        <p:nvSpPr>
          <p:cNvPr id="4" name="Slide Number Placeholder 3"/>
          <p:cNvSpPr>
            <a:spLocks noGrp="1"/>
          </p:cNvSpPr>
          <p:nvPr>
            <p:ph type="sldNum" sz="quarter" idx="5"/>
          </p:nvPr>
        </p:nvSpPr>
        <p:spPr/>
        <p:txBody>
          <a:bodyPr/>
          <a:lstStyle/>
          <a:p>
            <a:fld id="{10004AA0-A088-4125-9E99-B6C6C37F61A4}" type="slidenum">
              <a:rPr lang="en-US" smtClean="0"/>
              <a:t>7</a:t>
            </a:fld>
            <a:endParaRPr lang="en-US"/>
          </a:p>
        </p:txBody>
      </p:sp>
    </p:spTree>
    <p:extLst>
      <p:ext uri="{BB962C8B-B14F-4D97-AF65-F5344CB8AC3E}">
        <p14:creationId xmlns:p14="http://schemas.microsoft.com/office/powerpoint/2010/main" val="2591501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r>
              <a:rPr lang="en-US" altLang="en-US" sz="1200" dirty="0"/>
              <a:t>Watches the government and makes sure that the government is serving the public’s interest and conveys their findings back to the people.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sz="1200" dirty="0"/>
              <a:t>Acts as public representative by holding the government officials accountable on behalf of the people.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ltLang="en-US" sz="1200" dirty="0"/>
              <a:t>checks on the government to promote ethics of public life. </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altLang="en-US" sz="1200" dirty="0"/>
          </a:p>
          <a:p>
            <a:endParaRPr lang="en-US" dirty="0"/>
          </a:p>
        </p:txBody>
      </p:sp>
      <p:sp>
        <p:nvSpPr>
          <p:cNvPr id="4" name="Slide Number Placeholder 3"/>
          <p:cNvSpPr>
            <a:spLocks noGrp="1"/>
          </p:cNvSpPr>
          <p:nvPr>
            <p:ph type="sldNum" sz="quarter" idx="5"/>
          </p:nvPr>
        </p:nvSpPr>
        <p:spPr/>
        <p:txBody>
          <a:bodyPr/>
          <a:lstStyle/>
          <a:p>
            <a:fld id="{10004AA0-A088-4125-9E99-B6C6C37F61A4}" type="slidenum">
              <a:rPr lang="en-US" smtClean="0"/>
              <a:t>8</a:t>
            </a:fld>
            <a:endParaRPr lang="en-US"/>
          </a:p>
        </p:txBody>
      </p:sp>
    </p:spTree>
    <p:extLst>
      <p:ext uri="{BB962C8B-B14F-4D97-AF65-F5344CB8AC3E}">
        <p14:creationId xmlns:p14="http://schemas.microsoft.com/office/powerpoint/2010/main" val="870163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The media is used by candidates for campaigning through advertisements thus influences citizens and persuades them. </a:t>
            </a:r>
            <a:r>
              <a:rPr lang="en-US" b="0" i="0" dirty="0">
                <a:solidFill>
                  <a:srgbClr val="000000"/>
                </a:solidFill>
                <a:effectLst/>
                <a:latin typeface="Times New Roman" panose="02020603050405020304" pitchFamily="18" charset="0"/>
              </a:rPr>
              <a:t>Various groups/individuals provide campaign coverage (news/updates) via television, newspapers, radio, internet, etc.</a:t>
            </a:r>
          </a:p>
          <a:p>
            <a:pPr marL="171450" indent="-171450">
              <a:buFontTx/>
              <a:buChar char="-"/>
            </a:pPr>
            <a:r>
              <a:rPr lang="en-US" b="0" i="0" dirty="0">
                <a:solidFill>
                  <a:srgbClr val="000000"/>
                </a:solidFill>
                <a:effectLst/>
                <a:latin typeface="Times New Roman" panose="02020603050405020304" pitchFamily="18" charset="0"/>
              </a:rPr>
              <a:t>Individuals and groups use the media to shape public opinion, or the total of the opinions held concerning a particular issue.</a:t>
            </a:r>
          </a:p>
          <a:p>
            <a:pPr marL="171450" indent="-171450">
              <a:buFontTx/>
              <a:buChar char="-"/>
            </a:pPr>
            <a:r>
              <a:rPr lang="en-US" b="0" i="0" dirty="0">
                <a:solidFill>
                  <a:srgbClr val="000000"/>
                </a:solidFill>
                <a:effectLst/>
                <a:latin typeface="Times New Roman" panose="02020603050405020304" pitchFamily="18" charset="0"/>
              </a:rPr>
              <a:t>Such medium allow the officials to; Hold press conferences, stage media events, Be interviewed by people in the media and leak information to test public reaction.</a:t>
            </a:r>
          </a:p>
          <a:p>
            <a:pPr marL="171450" indent="-171450">
              <a:buFontTx/>
              <a:buChar char="-"/>
            </a:pPr>
            <a:r>
              <a:rPr lang="en-US" dirty="0"/>
              <a:t>Such techniques attempt to promote a particular idea or person and is mostly found in the new media.</a:t>
            </a:r>
            <a:br>
              <a:rPr lang="en-US" dirty="0"/>
            </a:br>
            <a:endParaRPr lang="en-US" b="0" i="0" dirty="0">
              <a:solidFill>
                <a:srgbClr val="000000"/>
              </a:solidFill>
              <a:effectLst/>
              <a:latin typeface="Times New Roman" panose="02020603050405020304" pitchFamily="18" charset="0"/>
            </a:endParaRPr>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10004AA0-A088-4125-9E99-B6C6C37F61A4}" type="slidenum">
              <a:rPr lang="en-US" smtClean="0"/>
              <a:t>9</a:t>
            </a:fld>
            <a:endParaRPr lang="en-US"/>
          </a:p>
        </p:txBody>
      </p:sp>
    </p:spTree>
    <p:extLst>
      <p:ext uri="{BB962C8B-B14F-4D97-AF65-F5344CB8AC3E}">
        <p14:creationId xmlns:p14="http://schemas.microsoft.com/office/powerpoint/2010/main" val="1577171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9710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61928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50067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564217" y="457200"/>
            <a:ext cx="10363200" cy="1143000"/>
          </a:xfrm>
        </p:spPr>
        <p:txBody>
          <a:bodyPr/>
          <a:lstStyle/>
          <a:p>
            <a:r>
              <a:rPr lang="en-US"/>
              <a:t>Click to edit Master title style</a:t>
            </a:r>
          </a:p>
        </p:txBody>
      </p:sp>
      <p:sp>
        <p:nvSpPr>
          <p:cNvPr id="3" name="ClipArt Placeholder 2"/>
          <p:cNvSpPr>
            <a:spLocks noGrp="1"/>
          </p:cNvSpPr>
          <p:nvPr>
            <p:ph type="clipArt" sz="half" idx="1"/>
          </p:nvPr>
        </p:nvSpPr>
        <p:spPr>
          <a:xfrm>
            <a:off x="1564217" y="1981200"/>
            <a:ext cx="5080000" cy="4114800"/>
          </a:xfrm>
        </p:spPr>
        <p:txBody>
          <a:bodyPr/>
          <a:lstStyle/>
          <a:p>
            <a:endParaRPr lang="en-US"/>
          </a:p>
        </p:txBody>
      </p:sp>
      <p:sp>
        <p:nvSpPr>
          <p:cNvPr id="4" name="Text Placeholder 3"/>
          <p:cNvSpPr>
            <a:spLocks noGrp="1"/>
          </p:cNvSpPr>
          <p:nvPr>
            <p:ph type="body" sz="half" idx="2"/>
          </p:nvPr>
        </p:nvSpPr>
        <p:spPr>
          <a:xfrm>
            <a:off x="6847417"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1564217" y="6265863"/>
            <a:ext cx="2540000" cy="457200"/>
          </a:xfrm>
        </p:spPr>
        <p:txBody>
          <a:bodyPr/>
          <a:lstStyle>
            <a:lvl1pPr>
              <a:defRPr/>
            </a:lvl1pPr>
          </a:lstStyle>
          <a:p>
            <a:fld id="{A2EDB706-54BD-5140-A30B-3B5B3D8B0919}" type="datetime1">
              <a:rPr lang="en-US"/>
              <a:pPr/>
              <a:t>3/12/2021</a:t>
            </a:fld>
            <a:endParaRPr lang="en-US" b="0">
              <a:solidFill>
                <a:schemeClr val="tx1"/>
              </a:solidFill>
            </a:endParaRPr>
          </a:p>
        </p:txBody>
      </p:sp>
      <p:sp>
        <p:nvSpPr>
          <p:cNvPr id="6" name="Footer Placeholder 5"/>
          <p:cNvSpPr>
            <a:spLocks noGrp="1"/>
          </p:cNvSpPr>
          <p:nvPr>
            <p:ph type="ftr" sz="quarter" idx="11"/>
          </p:nvPr>
        </p:nvSpPr>
        <p:spPr>
          <a:xfrm>
            <a:off x="4775200" y="6248400"/>
            <a:ext cx="3860800" cy="457200"/>
          </a:xfrm>
        </p:spPr>
        <p:txBody>
          <a:bodyPr/>
          <a:lstStyle>
            <a:lvl1pPr>
              <a:defRPr/>
            </a:lvl1pPr>
          </a:lstStyle>
          <a:p>
            <a:r>
              <a:rPr lang="en-US"/>
              <a:t>(c) Lawrence M. Hinman</a:t>
            </a:r>
            <a:endParaRPr lang="en-US" b="0">
              <a:solidFill>
                <a:schemeClr val="tx1"/>
              </a:solidFill>
            </a:endParaRPr>
          </a:p>
        </p:txBody>
      </p:sp>
      <p:sp>
        <p:nvSpPr>
          <p:cNvPr id="7" name="Slide Number Placeholder 6"/>
          <p:cNvSpPr>
            <a:spLocks noGrp="1"/>
          </p:cNvSpPr>
          <p:nvPr>
            <p:ph type="sldNum" sz="quarter" idx="12"/>
          </p:nvPr>
        </p:nvSpPr>
        <p:spPr>
          <a:xfrm>
            <a:off x="9347200" y="6248400"/>
            <a:ext cx="2540000" cy="457200"/>
          </a:xfrm>
        </p:spPr>
        <p:txBody>
          <a:bodyPr/>
          <a:lstStyle>
            <a:lvl1pPr>
              <a:defRPr/>
            </a:lvl1pPr>
          </a:lstStyle>
          <a:p>
            <a:fld id="{A5519140-0F0E-6F46-A2B1-FFA289AEE012}" type="slidenum">
              <a:rPr lang="en-US"/>
              <a:pPr/>
              <a:t>‹#›</a:t>
            </a:fld>
            <a:endParaRPr lang="en-US" b="0">
              <a:solidFill>
                <a:schemeClr val="tx1"/>
              </a:solidFill>
            </a:endParaRPr>
          </a:p>
        </p:txBody>
      </p:sp>
    </p:spTree>
    <p:extLst>
      <p:ext uri="{BB962C8B-B14F-4D97-AF65-F5344CB8AC3E}">
        <p14:creationId xmlns:p14="http://schemas.microsoft.com/office/powerpoint/2010/main" val="758501396"/>
      </p:ext>
    </p:extLst>
  </p:cSld>
  <p:clrMapOvr>
    <a:masterClrMapping/>
  </p:clrMapOvr>
  <p:transition>
    <p:split orient="vert"/>
    <p:sndAc>
      <p:stSnd>
        <p:snd r:embed="rId1" name="CAMERA.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564217" y="457200"/>
            <a:ext cx="10363200" cy="1143000"/>
          </a:xfrm>
        </p:spPr>
        <p:txBody>
          <a:bodyPr/>
          <a:lstStyle/>
          <a:p>
            <a:r>
              <a:rPr lang="en-US"/>
              <a:t>Click to edit Master title style</a:t>
            </a:r>
          </a:p>
        </p:txBody>
      </p:sp>
      <p:sp>
        <p:nvSpPr>
          <p:cNvPr id="3" name="Text Placeholder 2"/>
          <p:cNvSpPr>
            <a:spLocks noGrp="1"/>
          </p:cNvSpPr>
          <p:nvPr>
            <p:ph type="body" sz="half" idx="1"/>
          </p:nvPr>
        </p:nvSpPr>
        <p:spPr>
          <a:xfrm>
            <a:off x="1564217"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847417" y="1981200"/>
            <a:ext cx="5080000" cy="4114800"/>
          </a:xfrm>
        </p:spPr>
        <p:txBody>
          <a:bodyPr/>
          <a:lstStyle/>
          <a:p>
            <a:endParaRPr lang="en-US"/>
          </a:p>
        </p:txBody>
      </p:sp>
      <p:sp>
        <p:nvSpPr>
          <p:cNvPr id="5" name="Date Placeholder 4"/>
          <p:cNvSpPr>
            <a:spLocks noGrp="1"/>
          </p:cNvSpPr>
          <p:nvPr>
            <p:ph type="dt" sz="half" idx="10"/>
          </p:nvPr>
        </p:nvSpPr>
        <p:spPr>
          <a:xfrm>
            <a:off x="1564217" y="6265863"/>
            <a:ext cx="2540000" cy="457200"/>
          </a:xfrm>
        </p:spPr>
        <p:txBody>
          <a:bodyPr/>
          <a:lstStyle>
            <a:lvl1pPr>
              <a:defRPr/>
            </a:lvl1pPr>
          </a:lstStyle>
          <a:p>
            <a:fld id="{31B4AA8B-A1E9-5945-87A0-56AE3C0642D6}" type="datetime1">
              <a:rPr lang="en-US"/>
              <a:pPr/>
              <a:t>3/12/2021</a:t>
            </a:fld>
            <a:endParaRPr lang="en-US" b="0">
              <a:solidFill>
                <a:schemeClr val="tx1"/>
              </a:solidFill>
            </a:endParaRPr>
          </a:p>
        </p:txBody>
      </p:sp>
      <p:sp>
        <p:nvSpPr>
          <p:cNvPr id="6" name="Footer Placeholder 5"/>
          <p:cNvSpPr>
            <a:spLocks noGrp="1"/>
          </p:cNvSpPr>
          <p:nvPr>
            <p:ph type="ftr" sz="quarter" idx="11"/>
          </p:nvPr>
        </p:nvSpPr>
        <p:spPr>
          <a:xfrm>
            <a:off x="4775200" y="6248400"/>
            <a:ext cx="3860800" cy="457200"/>
          </a:xfrm>
        </p:spPr>
        <p:txBody>
          <a:bodyPr/>
          <a:lstStyle>
            <a:lvl1pPr>
              <a:defRPr/>
            </a:lvl1pPr>
          </a:lstStyle>
          <a:p>
            <a:r>
              <a:rPr lang="en-US"/>
              <a:t>(c) Lawrence M. Hinman</a:t>
            </a:r>
            <a:endParaRPr lang="en-US" b="0">
              <a:solidFill>
                <a:schemeClr val="tx1"/>
              </a:solidFill>
            </a:endParaRPr>
          </a:p>
        </p:txBody>
      </p:sp>
      <p:sp>
        <p:nvSpPr>
          <p:cNvPr id="7" name="Slide Number Placeholder 6"/>
          <p:cNvSpPr>
            <a:spLocks noGrp="1"/>
          </p:cNvSpPr>
          <p:nvPr>
            <p:ph type="sldNum" sz="quarter" idx="12"/>
          </p:nvPr>
        </p:nvSpPr>
        <p:spPr>
          <a:xfrm>
            <a:off x="9347200" y="6248400"/>
            <a:ext cx="2540000" cy="457200"/>
          </a:xfrm>
        </p:spPr>
        <p:txBody>
          <a:bodyPr/>
          <a:lstStyle>
            <a:lvl1pPr>
              <a:defRPr/>
            </a:lvl1pPr>
          </a:lstStyle>
          <a:p>
            <a:fld id="{25343D9B-999E-034D-BC2A-27D677CCDCBB}" type="slidenum">
              <a:rPr lang="en-US"/>
              <a:pPr/>
              <a:t>‹#›</a:t>
            </a:fld>
            <a:endParaRPr lang="en-US" b="0">
              <a:solidFill>
                <a:schemeClr val="tx1"/>
              </a:solidFill>
            </a:endParaRPr>
          </a:p>
        </p:txBody>
      </p:sp>
    </p:spTree>
    <p:extLst>
      <p:ext uri="{BB962C8B-B14F-4D97-AF65-F5344CB8AC3E}">
        <p14:creationId xmlns:p14="http://schemas.microsoft.com/office/powerpoint/2010/main" val="3182375104"/>
      </p:ext>
    </p:extLst>
  </p:cSld>
  <p:clrMapOvr>
    <a:masterClrMapping/>
  </p:clrMapOvr>
  <p:transition>
    <p:split orient="vert"/>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9230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829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615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00340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96475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0831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9446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61BEF0D-F0BB-DE4B-95CE-6DB70DBA9567}" type="datetimeFigureOut">
              <a:rPr lang="en-US" smtClean="0"/>
              <a:pPr/>
              <a:t>3/12/2021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96103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5">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3/12/2021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7F1E4F-1CFF-5643-939E-217C01CDF56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95008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Roles of the media</a:t>
            </a:r>
          </a:p>
        </p:txBody>
      </p:sp>
      <p:sp>
        <p:nvSpPr>
          <p:cNvPr id="3" name="Subtitle 2"/>
          <p:cNvSpPr>
            <a:spLocks noGrp="1"/>
          </p:cNvSpPr>
          <p:nvPr>
            <p:ph type="subTitle" idx="1"/>
          </p:nvPr>
        </p:nvSpPr>
        <p:spPr/>
        <p:txBody>
          <a:bodyPr>
            <a:normAutofit fontScale="92500"/>
          </a:bodyPr>
          <a:lstStyle/>
          <a:p>
            <a:r>
              <a:rPr lang="en-US" sz="2800" dirty="0"/>
              <a:t>In influencing the government and its citizens.</a:t>
            </a:r>
          </a:p>
        </p:txBody>
      </p:sp>
    </p:spTree>
    <p:extLst>
      <p:ext uri="{BB962C8B-B14F-4D97-AF65-F5344CB8AC3E}">
        <p14:creationId xmlns:p14="http://schemas.microsoft.com/office/powerpoint/2010/main" val="1754761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F8625F-7BD9-4449-B348-E3BF0417014D}"/>
              </a:ext>
            </a:extLst>
          </p:cNvPr>
          <p:cNvSpPr>
            <a:spLocks noGrp="1"/>
          </p:cNvSpPr>
          <p:nvPr>
            <p:ph type="title"/>
          </p:nvPr>
        </p:nvSpPr>
        <p:spPr/>
        <p:txBody>
          <a:bodyPr/>
          <a:lstStyle/>
          <a:p>
            <a:r>
              <a:rPr lang="en-US" b="1" dirty="0"/>
              <a:t/>
            </a:r>
            <a:br>
              <a:rPr lang="en-US" b="1" dirty="0"/>
            </a:br>
            <a:r>
              <a:rPr lang="en-US" b="1" dirty="0"/>
              <a:t>References </a:t>
            </a:r>
          </a:p>
        </p:txBody>
      </p:sp>
      <p:sp>
        <p:nvSpPr>
          <p:cNvPr id="3" name="Content Placeholder 2">
            <a:extLst>
              <a:ext uri="{FF2B5EF4-FFF2-40B4-BE49-F238E27FC236}">
                <a16:creationId xmlns:a16="http://schemas.microsoft.com/office/drawing/2014/main" xmlns="" id="{C2E72669-CED2-446C-95B0-0EF3A48EB5C7}"/>
              </a:ext>
            </a:extLst>
          </p:cNvPr>
          <p:cNvSpPr>
            <a:spLocks noGrp="1"/>
          </p:cNvSpPr>
          <p:nvPr>
            <p:ph idx="1"/>
          </p:nvPr>
        </p:nvSpPr>
        <p:spPr/>
        <p:txBody>
          <a:bodyPr/>
          <a:lstStyle/>
          <a:p>
            <a:pPr marL="457200" indent="-457200">
              <a:lnSpc>
                <a:spcPct val="200000"/>
              </a:lnSpc>
              <a:spcBef>
                <a:spcPts val="0"/>
              </a:spcBef>
            </a:pPr>
            <a:r>
              <a:rPr lang="en-US" b="0" i="0" dirty="0">
                <a:solidFill>
                  <a:srgbClr val="222222"/>
                </a:solidFill>
                <a:effectLst/>
                <a:latin typeface="Arial" panose="020B0604020202020204" pitchFamily="34" charset="0"/>
              </a:rPr>
              <a:t>Haro-de-Rosario, A., Sáez-Martín, A., &amp; del Carmen Caba-Pérez, M. (2018). Using social media to enhance citizen engagement with local government: Twitter or Facebook?. </a:t>
            </a:r>
            <a:r>
              <a:rPr lang="en-US" b="0" i="1" dirty="0">
                <a:solidFill>
                  <a:srgbClr val="222222"/>
                </a:solidFill>
                <a:effectLst/>
                <a:latin typeface="Arial" panose="020B0604020202020204" pitchFamily="34" charset="0"/>
              </a:rPr>
              <a:t>New Media &amp; Society</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20</a:t>
            </a:r>
            <a:r>
              <a:rPr lang="en-US" b="0" i="0" dirty="0">
                <a:solidFill>
                  <a:srgbClr val="222222"/>
                </a:solidFill>
                <a:effectLst/>
                <a:latin typeface="Arial" panose="020B0604020202020204" pitchFamily="34" charset="0"/>
              </a:rPr>
              <a:t>(1), 29-49.</a:t>
            </a:r>
          </a:p>
          <a:p>
            <a:pPr marL="457200" indent="-457200">
              <a:lnSpc>
                <a:spcPct val="200000"/>
              </a:lnSpc>
              <a:spcBef>
                <a:spcPts val="0"/>
              </a:spcBef>
            </a:pPr>
            <a:r>
              <a:rPr lang="en-US" b="0" i="0" dirty="0">
                <a:solidFill>
                  <a:srgbClr val="222222"/>
                </a:solidFill>
                <a:effectLst/>
                <a:latin typeface="Arial" panose="020B0604020202020204" pitchFamily="34" charset="0"/>
              </a:rPr>
              <a:t>King, G., Schneer, B., &amp; White, A. (2017). How the news media activate public expression and influence national agendas. </a:t>
            </a:r>
            <a:r>
              <a:rPr lang="en-US" b="0" i="1" dirty="0">
                <a:solidFill>
                  <a:srgbClr val="222222"/>
                </a:solidFill>
                <a:effectLst/>
                <a:latin typeface="Arial" panose="020B0604020202020204" pitchFamily="34" charset="0"/>
              </a:rPr>
              <a:t>Science</a:t>
            </a:r>
            <a:r>
              <a:rPr lang="en-US" b="0" i="0" dirty="0">
                <a:solidFill>
                  <a:srgbClr val="222222"/>
                </a:solidFill>
                <a:effectLst/>
                <a:latin typeface="Arial" panose="020B0604020202020204" pitchFamily="34" charset="0"/>
              </a:rPr>
              <a:t>, </a:t>
            </a:r>
            <a:r>
              <a:rPr lang="en-US" b="0" i="1" dirty="0">
                <a:solidFill>
                  <a:srgbClr val="222222"/>
                </a:solidFill>
                <a:effectLst/>
                <a:latin typeface="Arial" panose="020B0604020202020204" pitchFamily="34" charset="0"/>
              </a:rPr>
              <a:t>358</a:t>
            </a:r>
            <a:r>
              <a:rPr lang="en-US" b="0" i="0" dirty="0">
                <a:solidFill>
                  <a:srgbClr val="222222"/>
                </a:solidFill>
                <a:effectLst/>
                <a:latin typeface="Arial" panose="020B0604020202020204" pitchFamily="34" charset="0"/>
              </a:rPr>
              <a:t>(6364), 776-780.</a:t>
            </a:r>
            <a:endParaRPr lang="en-US" dirty="0"/>
          </a:p>
        </p:txBody>
      </p:sp>
    </p:spTree>
    <p:extLst>
      <p:ext uri="{BB962C8B-B14F-4D97-AF65-F5344CB8AC3E}">
        <p14:creationId xmlns:p14="http://schemas.microsoft.com/office/powerpoint/2010/main" val="1294813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81A94C-91D4-4811-8E94-AC9AC60B7E4F}"/>
              </a:ext>
            </a:extLst>
          </p:cNvPr>
          <p:cNvSpPr>
            <a:spLocks noGrp="1"/>
          </p:cNvSpPr>
          <p:nvPr>
            <p:ph type="title"/>
          </p:nvPr>
        </p:nvSpPr>
        <p:spPr/>
        <p:txBody>
          <a:bodyPr/>
          <a:lstStyle/>
          <a:p>
            <a:r>
              <a:rPr lang="en-US" dirty="0"/>
              <a:t/>
            </a:r>
            <a:br>
              <a:rPr lang="en-US" dirty="0"/>
            </a:br>
            <a:r>
              <a:rPr lang="en-US" b="1" dirty="0"/>
              <a:t>Introduction</a:t>
            </a:r>
          </a:p>
        </p:txBody>
      </p:sp>
      <p:sp>
        <p:nvSpPr>
          <p:cNvPr id="3" name="Content Placeholder 2">
            <a:extLst>
              <a:ext uri="{FF2B5EF4-FFF2-40B4-BE49-F238E27FC236}">
                <a16:creationId xmlns:a16="http://schemas.microsoft.com/office/drawing/2014/main" xmlns="" id="{0EB6434B-42A4-4984-B109-739FB166A205}"/>
              </a:ext>
            </a:extLst>
          </p:cNvPr>
          <p:cNvSpPr>
            <a:spLocks noGrp="1"/>
          </p:cNvSpPr>
          <p:nvPr>
            <p:ph idx="1"/>
          </p:nvPr>
        </p:nvSpPr>
        <p:spPr/>
        <p:txBody>
          <a:bodyPr/>
          <a:lstStyle/>
          <a:p>
            <a:r>
              <a:rPr lang="en-US" dirty="0"/>
              <a:t>Media refers to communication channels / outlets.</a:t>
            </a:r>
          </a:p>
          <a:p>
            <a:r>
              <a:rPr lang="en-US" dirty="0"/>
              <a:t>The three types of media are print, broadcast and the internet.</a:t>
            </a:r>
          </a:p>
          <a:p>
            <a:r>
              <a:rPr lang="en-US"/>
              <a:t>Media directly </a:t>
            </a:r>
            <a:r>
              <a:rPr lang="en-US" dirty="0"/>
              <a:t>influences governments and the society.</a:t>
            </a:r>
          </a:p>
          <a:p>
            <a:r>
              <a:rPr lang="en-US" dirty="0"/>
              <a:t>Media has a voice and role in politics.</a:t>
            </a:r>
          </a:p>
          <a:p>
            <a:r>
              <a:rPr lang="en-US" altLang="en-US" sz="2000" dirty="0"/>
              <a:t>Media is sometimes referred to as the 4</a:t>
            </a:r>
            <a:r>
              <a:rPr lang="en-US" altLang="en-US" sz="2000" baseline="30000" dirty="0"/>
              <a:t>th</a:t>
            </a:r>
            <a:r>
              <a:rPr lang="en-US" altLang="en-US" sz="2000" dirty="0"/>
              <a:t> branch of the government because its role is to serve as the watchdog…watching over those who we elect to oversee our national and local governments on behalf of those they serve, the citizens.</a:t>
            </a:r>
          </a:p>
          <a:p>
            <a:endParaRPr lang="en-US" dirty="0"/>
          </a:p>
          <a:p>
            <a:endParaRPr lang="en-US" dirty="0"/>
          </a:p>
          <a:p>
            <a:endParaRPr lang="en-US" dirty="0"/>
          </a:p>
        </p:txBody>
      </p:sp>
    </p:spTree>
    <p:extLst>
      <p:ext uri="{BB962C8B-B14F-4D97-AF65-F5344CB8AC3E}">
        <p14:creationId xmlns:p14="http://schemas.microsoft.com/office/powerpoint/2010/main" val="1235883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67D4C8-5DB9-4ED2-970F-7AFBB171DAC6}"/>
              </a:ext>
            </a:extLst>
          </p:cNvPr>
          <p:cNvSpPr>
            <a:spLocks noGrp="1"/>
          </p:cNvSpPr>
          <p:nvPr>
            <p:ph type="title"/>
          </p:nvPr>
        </p:nvSpPr>
        <p:spPr/>
        <p:txBody>
          <a:bodyPr/>
          <a:lstStyle/>
          <a:p>
            <a:r>
              <a:rPr lang="en-US" b="1" dirty="0"/>
              <a:t/>
            </a:r>
            <a:br>
              <a:rPr lang="en-US" b="1" dirty="0"/>
            </a:br>
            <a:r>
              <a:rPr lang="en-US" b="1" dirty="0"/>
              <a:t>Functions of Media</a:t>
            </a:r>
          </a:p>
        </p:txBody>
      </p:sp>
      <p:sp>
        <p:nvSpPr>
          <p:cNvPr id="3" name="Content Placeholder 2">
            <a:extLst>
              <a:ext uri="{FF2B5EF4-FFF2-40B4-BE49-F238E27FC236}">
                <a16:creationId xmlns:a16="http://schemas.microsoft.com/office/drawing/2014/main" xmlns="" id="{CD3003BC-BACE-411D-BB51-8BCCF0CD30D5}"/>
              </a:ext>
            </a:extLst>
          </p:cNvPr>
          <p:cNvSpPr>
            <a:spLocks noGrp="1"/>
          </p:cNvSpPr>
          <p:nvPr>
            <p:ph idx="1"/>
          </p:nvPr>
        </p:nvSpPr>
        <p:spPr/>
        <p:txBody>
          <a:bodyPr/>
          <a:lstStyle/>
          <a:p>
            <a:r>
              <a:rPr lang="en-US" dirty="0"/>
              <a:t>To inform.</a:t>
            </a:r>
          </a:p>
          <a:p>
            <a:r>
              <a:rPr lang="en-US" dirty="0"/>
              <a:t>To persuade.</a:t>
            </a:r>
          </a:p>
          <a:p>
            <a:r>
              <a:rPr lang="en-US" dirty="0"/>
              <a:t>To entertain.</a:t>
            </a:r>
          </a:p>
          <a:p>
            <a:r>
              <a:rPr lang="en-US" dirty="0"/>
              <a:t>To transmit culture</a:t>
            </a:r>
          </a:p>
          <a:p>
            <a:r>
              <a:rPr lang="en-US" dirty="0"/>
              <a:t>Linkage.</a:t>
            </a:r>
          </a:p>
          <a:p>
            <a:r>
              <a:rPr lang="en-US" dirty="0"/>
              <a:t>Surveillance</a:t>
            </a:r>
          </a:p>
          <a:p>
            <a:r>
              <a:rPr lang="en-US" dirty="0"/>
              <a:t>interpretation</a:t>
            </a:r>
          </a:p>
        </p:txBody>
      </p:sp>
      <p:pic>
        <p:nvPicPr>
          <p:cNvPr id="5" name="Picture 4">
            <a:extLst>
              <a:ext uri="{FF2B5EF4-FFF2-40B4-BE49-F238E27FC236}">
                <a16:creationId xmlns:a16="http://schemas.microsoft.com/office/drawing/2014/main" xmlns="" id="{16AE17AB-8CAB-495F-BB4E-4D67BE6F5F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63555" y="2015732"/>
            <a:ext cx="5591299" cy="3131127"/>
          </a:xfrm>
          <a:prstGeom prst="rect">
            <a:avLst/>
          </a:prstGeom>
        </p:spPr>
      </p:pic>
    </p:spTree>
    <p:extLst>
      <p:ext uri="{BB962C8B-B14F-4D97-AF65-F5344CB8AC3E}">
        <p14:creationId xmlns:p14="http://schemas.microsoft.com/office/powerpoint/2010/main" val="991824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9B31E5-5F6F-4102-94AB-663DF965DAE7}"/>
              </a:ext>
            </a:extLst>
          </p:cNvPr>
          <p:cNvSpPr>
            <a:spLocks noGrp="1"/>
          </p:cNvSpPr>
          <p:nvPr>
            <p:ph type="title"/>
          </p:nvPr>
        </p:nvSpPr>
        <p:spPr/>
        <p:txBody>
          <a:bodyPr/>
          <a:lstStyle/>
          <a:p>
            <a:r>
              <a:rPr lang="en-US" b="1" dirty="0"/>
              <a:t/>
            </a:r>
            <a:br>
              <a:rPr lang="en-US" b="1" dirty="0"/>
            </a:br>
            <a:r>
              <a:rPr lang="en-US" b="1" dirty="0"/>
              <a:t>objectives</a:t>
            </a:r>
          </a:p>
        </p:txBody>
      </p:sp>
      <p:sp>
        <p:nvSpPr>
          <p:cNvPr id="3" name="Content Placeholder 2">
            <a:extLst>
              <a:ext uri="{FF2B5EF4-FFF2-40B4-BE49-F238E27FC236}">
                <a16:creationId xmlns:a16="http://schemas.microsoft.com/office/drawing/2014/main" xmlns="" id="{4134DAB3-E4D2-457B-B18C-8BBB95671712}"/>
              </a:ext>
            </a:extLst>
          </p:cNvPr>
          <p:cNvSpPr>
            <a:spLocks noGrp="1"/>
          </p:cNvSpPr>
          <p:nvPr>
            <p:ph idx="1"/>
          </p:nvPr>
        </p:nvSpPr>
        <p:spPr>
          <a:xfrm>
            <a:off x="1451579" y="2078077"/>
            <a:ext cx="9603275" cy="3450613"/>
          </a:xfrm>
        </p:spPr>
        <p:txBody>
          <a:bodyPr>
            <a:normAutofit/>
          </a:bodyPr>
          <a:lstStyle/>
          <a:p>
            <a:r>
              <a:rPr lang="en-US" dirty="0"/>
              <a:t>Identify the possible roles of media in influencing the government and its citizens.</a:t>
            </a:r>
          </a:p>
          <a:p>
            <a:r>
              <a:rPr lang="en-US" dirty="0"/>
              <a:t>Describe the impact of each role of the media on government and its citizens</a:t>
            </a:r>
          </a:p>
        </p:txBody>
      </p:sp>
      <p:pic>
        <p:nvPicPr>
          <p:cNvPr id="7" name="Picture 6">
            <a:extLst>
              <a:ext uri="{FF2B5EF4-FFF2-40B4-BE49-F238E27FC236}">
                <a16:creationId xmlns:a16="http://schemas.microsoft.com/office/drawing/2014/main" xmlns="" id="{F0ED183C-E3C5-45DE-BFB0-DED14722AB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9346" y="3429000"/>
            <a:ext cx="4201075" cy="2520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8592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imeline of Media Technology Adoption">
            <a:extLst>
              <a:ext uri="{FF2B5EF4-FFF2-40B4-BE49-F238E27FC236}">
                <a16:creationId xmlns:a16="http://schemas.microsoft.com/office/drawing/2014/main" xmlns="" id="{E20DA1F0-0997-4C72-867B-0083F83AAFF5}"/>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902" y="404735"/>
            <a:ext cx="10295562" cy="524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3098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2A3324-4DCB-483A-B025-784F07DCE891}"/>
              </a:ext>
            </a:extLst>
          </p:cNvPr>
          <p:cNvSpPr>
            <a:spLocks noGrp="1"/>
          </p:cNvSpPr>
          <p:nvPr>
            <p:ph type="title"/>
          </p:nvPr>
        </p:nvSpPr>
        <p:spPr/>
        <p:txBody>
          <a:bodyPr/>
          <a:lstStyle/>
          <a:p>
            <a:r>
              <a:rPr lang="en-US" b="1" dirty="0"/>
              <a:t/>
            </a:r>
            <a:br>
              <a:rPr lang="en-US" b="1" dirty="0"/>
            </a:br>
            <a:r>
              <a:rPr lang="en-US" b="1" dirty="0"/>
              <a:t>role of media</a:t>
            </a:r>
          </a:p>
        </p:txBody>
      </p:sp>
      <p:sp>
        <p:nvSpPr>
          <p:cNvPr id="3" name="Content Placeholder 2">
            <a:extLst>
              <a:ext uri="{FF2B5EF4-FFF2-40B4-BE49-F238E27FC236}">
                <a16:creationId xmlns:a16="http://schemas.microsoft.com/office/drawing/2014/main" xmlns="" id="{6A777CFE-71A5-4E39-BD57-AD6EA0017C9A}"/>
              </a:ext>
            </a:extLst>
          </p:cNvPr>
          <p:cNvSpPr>
            <a:spLocks noGrp="1"/>
          </p:cNvSpPr>
          <p:nvPr>
            <p:ph idx="1"/>
          </p:nvPr>
        </p:nvSpPr>
        <p:spPr/>
        <p:txBody>
          <a:bodyPr/>
          <a:lstStyle/>
          <a:p>
            <a:r>
              <a:rPr lang="en-US" dirty="0"/>
              <a:t>Educative role</a:t>
            </a:r>
          </a:p>
          <a:p>
            <a:r>
              <a:rPr lang="en-US" dirty="0"/>
              <a:t>Participatory role</a:t>
            </a:r>
            <a:r>
              <a:rPr lang="en-US" b="0" i="0" dirty="0">
                <a:solidFill>
                  <a:srgbClr val="222222"/>
                </a:solidFill>
                <a:effectLst/>
                <a:latin typeface="Arial" panose="020B0604020202020204" pitchFamily="34" charset="0"/>
              </a:rPr>
              <a:t> (Haro-de-Rosario et al., 2018).</a:t>
            </a:r>
            <a:endParaRPr lang="en-US" dirty="0"/>
          </a:p>
          <a:p>
            <a:r>
              <a:rPr lang="en-US" dirty="0"/>
              <a:t>Media’s watchdog function</a:t>
            </a:r>
          </a:p>
          <a:p>
            <a:r>
              <a:rPr lang="en-US" dirty="0"/>
              <a:t>Sets public agenda.</a:t>
            </a:r>
          </a:p>
          <a:p>
            <a:r>
              <a:rPr lang="en-US" dirty="0"/>
              <a:t>Being a common carrier</a:t>
            </a:r>
          </a:p>
          <a:p>
            <a:endParaRPr lang="en-US" dirty="0"/>
          </a:p>
        </p:txBody>
      </p:sp>
    </p:spTree>
    <p:extLst>
      <p:ext uri="{BB962C8B-B14F-4D97-AF65-F5344CB8AC3E}">
        <p14:creationId xmlns:p14="http://schemas.microsoft.com/office/powerpoint/2010/main" val="1603929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1DDA28-4951-483A-9638-BC47588D7911}"/>
              </a:ext>
            </a:extLst>
          </p:cNvPr>
          <p:cNvSpPr>
            <a:spLocks noGrp="1"/>
          </p:cNvSpPr>
          <p:nvPr>
            <p:ph type="title"/>
          </p:nvPr>
        </p:nvSpPr>
        <p:spPr/>
        <p:txBody>
          <a:bodyPr/>
          <a:lstStyle/>
          <a:p>
            <a:r>
              <a:rPr lang="en-US" b="1" dirty="0"/>
              <a:t/>
            </a:r>
            <a:br>
              <a:rPr lang="en-US" b="1" dirty="0"/>
            </a:br>
            <a:r>
              <a:rPr lang="en-US" b="1" dirty="0"/>
              <a:t>Educative role</a:t>
            </a:r>
          </a:p>
        </p:txBody>
      </p:sp>
      <p:sp>
        <p:nvSpPr>
          <p:cNvPr id="3" name="Content Placeholder 2">
            <a:extLst>
              <a:ext uri="{FF2B5EF4-FFF2-40B4-BE49-F238E27FC236}">
                <a16:creationId xmlns:a16="http://schemas.microsoft.com/office/drawing/2014/main" xmlns="" id="{20222CA0-D36D-4AB3-A49A-D99BCDFFCDFE}"/>
              </a:ext>
            </a:extLst>
          </p:cNvPr>
          <p:cNvSpPr>
            <a:spLocks noGrp="1"/>
          </p:cNvSpPr>
          <p:nvPr>
            <p:ph idx="1"/>
          </p:nvPr>
        </p:nvSpPr>
        <p:spPr/>
        <p:txBody>
          <a:bodyPr/>
          <a:lstStyle/>
          <a:p>
            <a:r>
              <a:rPr lang="en-US" dirty="0"/>
              <a:t>Helps people understand government policies</a:t>
            </a:r>
          </a:p>
          <a:p>
            <a:r>
              <a:rPr lang="en-US" dirty="0"/>
              <a:t>Make people aware of what is going on.</a:t>
            </a:r>
          </a:p>
          <a:p>
            <a:r>
              <a:rPr lang="en-US" dirty="0"/>
              <a:t>Make perception of people about policies</a:t>
            </a:r>
          </a:p>
          <a:p>
            <a:endParaRPr lang="en-US" dirty="0"/>
          </a:p>
          <a:p>
            <a:endParaRPr lang="en-US" dirty="0"/>
          </a:p>
        </p:txBody>
      </p:sp>
    </p:spTree>
    <p:extLst>
      <p:ext uri="{BB962C8B-B14F-4D97-AF65-F5344CB8AC3E}">
        <p14:creationId xmlns:p14="http://schemas.microsoft.com/office/powerpoint/2010/main" val="4248795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E696FA-3C89-48EE-86E6-C2FD0AB9EBAB}"/>
              </a:ext>
            </a:extLst>
          </p:cNvPr>
          <p:cNvSpPr>
            <a:spLocks noGrp="1"/>
          </p:cNvSpPr>
          <p:nvPr>
            <p:ph type="title"/>
          </p:nvPr>
        </p:nvSpPr>
        <p:spPr/>
        <p:txBody>
          <a:bodyPr/>
          <a:lstStyle/>
          <a:p>
            <a:r>
              <a:rPr lang="en-US" b="1" dirty="0"/>
              <a:t/>
            </a:r>
            <a:br>
              <a:rPr lang="en-US" b="1" dirty="0"/>
            </a:br>
            <a:r>
              <a:rPr lang="en-US" b="1" dirty="0"/>
              <a:t>Watchdog</a:t>
            </a:r>
          </a:p>
        </p:txBody>
      </p:sp>
      <p:sp>
        <p:nvSpPr>
          <p:cNvPr id="3" name="Content Placeholder 2">
            <a:extLst>
              <a:ext uri="{FF2B5EF4-FFF2-40B4-BE49-F238E27FC236}">
                <a16:creationId xmlns:a16="http://schemas.microsoft.com/office/drawing/2014/main" xmlns="" id="{A14A8F06-C9E7-4550-BA88-1A4825B586D3}"/>
              </a:ext>
            </a:extLst>
          </p:cNvPr>
          <p:cNvSpPr>
            <a:spLocks noGrp="1"/>
          </p:cNvSpPr>
          <p:nvPr>
            <p:ph idx="1"/>
          </p:nvPr>
        </p:nvSpPr>
        <p:spPr/>
        <p:txBody>
          <a:bodyPr/>
          <a:lstStyle/>
          <a:p>
            <a:r>
              <a:rPr lang="en-US" dirty="0"/>
              <a:t>Also known as the fourth estate.</a:t>
            </a:r>
          </a:p>
          <a:p>
            <a:r>
              <a:rPr lang="en-US" dirty="0"/>
              <a:t>Makes the policy makers accountable.</a:t>
            </a:r>
          </a:p>
          <a:p>
            <a:r>
              <a:rPr lang="en-US" dirty="0"/>
              <a:t>Keep an eye on corruption cases and misconduct.</a:t>
            </a:r>
          </a:p>
          <a:p>
            <a:r>
              <a:rPr lang="en-US" dirty="0"/>
              <a:t>Example is the Watergate scandal of the United States</a:t>
            </a:r>
          </a:p>
        </p:txBody>
      </p:sp>
    </p:spTree>
    <p:extLst>
      <p:ext uri="{BB962C8B-B14F-4D97-AF65-F5344CB8AC3E}">
        <p14:creationId xmlns:p14="http://schemas.microsoft.com/office/powerpoint/2010/main" val="2882958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CF6150-88A5-47EA-9839-8BDF82550276}"/>
              </a:ext>
            </a:extLst>
          </p:cNvPr>
          <p:cNvSpPr>
            <a:spLocks noGrp="1"/>
          </p:cNvSpPr>
          <p:nvPr>
            <p:ph type="title"/>
          </p:nvPr>
        </p:nvSpPr>
        <p:spPr/>
        <p:txBody>
          <a:bodyPr>
            <a:normAutofit fontScale="90000"/>
          </a:bodyPr>
          <a:lstStyle/>
          <a:p>
            <a:r>
              <a:rPr lang="en-US" b="1" dirty="0"/>
              <a:t/>
            </a:r>
            <a:br>
              <a:rPr lang="en-US" b="1" dirty="0"/>
            </a:br>
            <a:r>
              <a:rPr lang="en-US" b="1" dirty="0"/>
              <a:t>How the media influences government</a:t>
            </a:r>
          </a:p>
        </p:txBody>
      </p:sp>
      <p:sp>
        <p:nvSpPr>
          <p:cNvPr id="3" name="Content Placeholder 2">
            <a:extLst>
              <a:ext uri="{FF2B5EF4-FFF2-40B4-BE49-F238E27FC236}">
                <a16:creationId xmlns:a16="http://schemas.microsoft.com/office/drawing/2014/main" xmlns="" id="{2537C37A-66A0-498F-A722-45B1B3780AE6}"/>
              </a:ext>
            </a:extLst>
          </p:cNvPr>
          <p:cNvSpPr>
            <a:spLocks noGrp="1"/>
          </p:cNvSpPr>
          <p:nvPr>
            <p:ph idx="1"/>
          </p:nvPr>
        </p:nvSpPr>
        <p:spPr/>
        <p:txBody>
          <a:bodyPr/>
          <a:lstStyle/>
          <a:p>
            <a:r>
              <a:rPr lang="en-US" dirty="0"/>
              <a:t>Impacts elections.</a:t>
            </a:r>
          </a:p>
          <a:p>
            <a:r>
              <a:rPr lang="en-US" dirty="0"/>
              <a:t>Shapes public opinion</a:t>
            </a:r>
            <a:r>
              <a:rPr lang="en-US" b="0" i="0" dirty="0">
                <a:solidFill>
                  <a:srgbClr val="222222"/>
                </a:solidFill>
                <a:effectLst/>
                <a:latin typeface="Arial" panose="020B0604020202020204" pitchFamily="34" charset="0"/>
              </a:rPr>
              <a:t> (King et al., 2017).</a:t>
            </a:r>
            <a:endParaRPr lang="en-US" dirty="0"/>
          </a:p>
          <a:p>
            <a:r>
              <a:rPr lang="en-US" b="0" i="0" dirty="0">
                <a:solidFill>
                  <a:srgbClr val="000000"/>
                </a:solidFill>
                <a:effectLst/>
                <a:latin typeface="Times New Roman" panose="02020603050405020304" pitchFamily="18" charset="0"/>
              </a:rPr>
              <a:t>Provides a Medium for Elected Officials.</a:t>
            </a:r>
          </a:p>
          <a:p>
            <a:r>
              <a:rPr lang="en-US" dirty="0">
                <a:solidFill>
                  <a:srgbClr val="000000"/>
                </a:solidFill>
                <a:latin typeface="Times New Roman" panose="02020603050405020304" pitchFamily="18" charset="0"/>
              </a:rPr>
              <a:t>Use of techniques of propaganda</a:t>
            </a:r>
            <a:endParaRPr lang="en-US" b="0" i="0" dirty="0">
              <a:solidFill>
                <a:srgbClr val="000000"/>
              </a:solidFill>
              <a:effectLst/>
              <a:latin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xmlns="" id="{5EEC04F2-DAD1-4602-95C5-4595448C53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59236" y="2015732"/>
            <a:ext cx="5159086" cy="2889088"/>
          </a:xfrm>
          <a:prstGeom prst="rect">
            <a:avLst/>
          </a:prstGeom>
        </p:spPr>
      </p:pic>
    </p:spTree>
    <p:extLst>
      <p:ext uri="{BB962C8B-B14F-4D97-AF65-F5344CB8AC3E}">
        <p14:creationId xmlns:p14="http://schemas.microsoft.com/office/powerpoint/2010/main" val="81605578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928</Words>
  <Application>Microsoft Office PowerPoint</Application>
  <PresentationFormat>Custom</PresentationFormat>
  <Paragraphs>85</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Gallery</vt:lpstr>
      <vt:lpstr>Roles of the media</vt:lpstr>
      <vt:lpstr> Introduction</vt:lpstr>
      <vt:lpstr> Functions of Media</vt:lpstr>
      <vt:lpstr> objectives</vt:lpstr>
      <vt:lpstr>PowerPoint Presentation</vt:lpstr>
      <vt:lpstr> role of media</vt:lpstr>
      <vt:lpstr> Educative role</vt:lpstr>
      <vt:lpstr> Watchdog</vt:lpstr>
      <vt:lpstr> How the media influences government</vt:lpstr>
      <vt:lpstr> 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Roles of the media</dc:title>
  <dc:creator>User</dc:creator>
  <cp:lastModifiedBy>Simon</cp:lastModifiedBy>
  <cp:revision>23</cp:revision>
  <dcterms:created xsi:type="dcterms:W3CDTF">2021-03-11T15:41:09Z</dcterms:created>
  <dcterms:modified xsi:type="dcterms:W3CDTF">2021-03-11T23:31:47Z</dcterms:modified>
</cp:coreProperties>
</file>