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6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8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9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859" r:id="rId2"/>
    <p:sldMasterId id="2147483744" r:id="rId3"/>
    <p:sldMasterId id="2147483780" r:id="rId4"/>
    <p:sldMasterId id="2147483838" r:id="rId5"/>
    <p:sldMasterId id="2147483713" r:id="rId6"/>
    <p:sldMasterId id="2147483674" r:id="rId7"/>
    <p:sldMasterId id="2147483897" r:id="rId8"/>
    <p:sldMasterId id="2147483960" r:id="rId9"/>
    <p:sldMasterId id="2147483976" r:id="rId10"/>
  </p:sldMasterIdLst>
  <p:notesMasterIdLst>
    <p:notesMasterId r:id="rId76"/>
  </p:notesMasterIdLst>
  <p:handoutMasterIdLst>
    <p:handoutMasterId r:id="rId77"/>
  </p:handoutMasterIdLst>
  <p:sldIdLst>
    <p:sldId id="273" r:id="rId11"/>
    <p:sldId id="275" r:id="rId12"/>
    <p:sldId id="304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05" r:id="rId21"/>
    <p:sldId id="360" r:id="rId22"/>
    <p:sldId id="310" r:id="rId23"/>
    <p:sldId id="361" r:id="rId24"/>
    <p:sldId id="362" r:id="rId25"/>
    <p:sldId id="363" r:id="rId26"/>
    <p:sldId id="311" r:id="rId27"/>
    <p:sldId id="364" r:id="rId28"/>
    <p:sldId id="342" r:id="rId29"/>
    <p:sldId id="365" r:id="rId30"/>
    <p:sldId id="366" r:id="rId31"/>
    <p:sldId id="321" r:id="rId32"/>
    <p:sldId id="367" r:id="rId33"/>
    <p:sldId id="368" r:id="rId34"/>
    <p:sldId id="322" r:id="rId35"/>
    <p:sldId id="369" r:id="rId36"/>
    <p:sldId id="370" r:id="rId37"/>
    <p:sldId id="326" r:id="rId38"/>
    <p:sldId id="371" r:id="rId39"/>
    <p:sldId id="372" r:id="rId40"/>
    <p:sldId id="373" r:id="rId41"/>
    <p:sldId id="374" r:id="rId42"/>
    <p:sldId id="375" r:id="rId43"/>
    <p:sldId id="376" r:id="rId44"/>
    <p:sldId id="377" r:id="rId45"/>
    <p:sldId id="378" r:id="rId46"/>
    <p:sldId id="379" r:id="rId47"/>
    <p:sldId id="380" r:id="rId48"/>
    <p:sldId id="381" r:id="rId49"/>
    <p:sldId id="382" r:id="rId50"/>
    <p:sldId id="383" r:id="rId51"/>
    <p:sldId id="384" r:id="rId52"/>
    <p:sldId id="385" r:id="rId53"/>
    <p:sldId id="386" r:id="rId54"/>
    <p:sldId id="387" r:id="rId55"/>
    <p:sldId id="388" r:id="rId56"/>
    <p:sldId id="389" r:id="rId57"/>
    <p:sldId id="390" r:id="rId58"/>
    <p:sldId id="391" r:id="rId59"/>
    <p:sldId id="392" r:id="rId60"/>
    <p:sldId id="393" r:id="rId61"/>
    <p:sldId id="394" r:id="rId62"/>
    <p:sldId id="395" r:id="rId63"/>
    <p:sldId id="396" r:id="rId64"/>
    <p:sldId id="397" r:id="rId65"/>
    <p:sldId id="398" r:id="rId66"/>
    <p:sldId id="399" r:id="rId67"/>
    <p:sldId id="400" r:id="rId68"/>
    <p:sldId id="401" r:id="rId69"/>
    <p:sldId id="341" r:id="rId70"/>
    <p:sldId id="405" r:id="rId71"/>
    <p:sldId id="406" r:id="rId72"/>
    <p:sldId id="407" r:id="rId73"/>
    <p:sldId id="409" r:id="rId74"/>
    <p:sldId id="408" r:id="rId7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299A790C-347B-43DB-B20E-122C037F573E}">
          <p14:sldIdLst>
            <p14:sldId id="273"/>
            <p14:sldId id="275"/>
            <p14:sldId id="304"/>
            <p14:sldId id="353"/>
            <p14:sldId id="354"/>
            <p14:sldId id="355"/>
            <p14:sldId id="356"/>
            <p14:sldId id="357"/>
            <p14:sldId id="358"/>
            <p14:sldId id="359"/>
            <p14:sldId id="305"/>
            <p14:sldId id="360"/>
            <p14:sldId id="310"/>
            <p14:sldId id="361"/>
            <p14:sldId id="362"/>
            <p14:sldId id="363"/>
            <p14:sldId id="311"/>
            <p14:sldId id="364"/>
            <p14:sldId id="342"/>
            <p14:sldId id="365"/>
            <p14:sldId id="366"/>
            <p14:sldId id="321"/>
            <p14:sldId id="367"/>
            <p14:sldId id="368"/>
            <p14:sldId id="322"/>
            <p14:sldId id="369"/>
            <p14:sldId id="370"/>
            <p14:sldId id="326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341"/>
          </p14:sldIdLst>
        </p14:section>
        <p14:section name="Appendix: Image Descriptions for Unsighted Students" id="{5D32828F-9331-4EA8-B774-03A03CADEF78}">
          <p14:sldIdLst>
            <p14:sldId id="405"/>
            <p14:sldId id="406"/>
            <p14:sldId id="407"/>
            <p14:sldId id="409"/>
            <p14:sldId id="4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6EE"/>
    <a:srgbClr val="B60000"/>
    <a:srgbClr val="B44600"/>
    <a:srgbClr val="006666"/>
    <a:srgbClr val="216D85"/>
    <a:srgbClr val="006DAD"/>
    <a:srgbClr val="CCFFCC"/>
    <a:srgbClr val="FFCC99"/>
    <a:srgbClr val="D2E6F0"/>
    <a:srgbClr val="BDD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5640" autoAdjust="0"/>
  </p:normalViewPr>
  <p:slideViewPr>
    <p:cSldViewPr>
      <p:cViewPr>
        <p:scale>
          <a:sx n="75" d="100"/>
          <a:sy n="75" d="100"/>
        </p:scale>
        <p:origin x="672" y="456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694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slide" Target="slides/slide45.xml"/><Relationship Id="rId63" Type="http://schemas.openxmlformats.org/officeDocument/2006/relationships/slide" Target="slides/slide53.xml"/><Relationship Id="rId68" Type="http://schemas.openxmlformats.org/officeDocument/2006/relationships/slide" Target="slides/slide58.xml"/><Relationship Id="rId76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slide" Target="slides/slide43.xml"/><Relationship Id="rId58" Type="http://schemas.openxmlformats.org/officeDocument/2006/relationships/slide" Target="slides/slide48.xml"/><Relationship Id="rId66" Type="http://schemas.openxmlformats.org/officeDocument/2006/relationships/slide" Target="slides/slide56.xml"/><Relationship Id="rId74" Type="http://schemas.openxmlformats.org/officeDocument/2006/relationships/slide" Target="slides/slide64.xml"/><Relationship Id="rId79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Relationship Id="rId60" Type="http://schemas.openxmlformats.org/officeDocument/2006/relationships/slide" Target="slides/slide50.xml"/><Relationship Id="rId65" Type="http://schemas.openxmlformats.org/officeDocument/2006/relationships/slide" Target="slides/slide55.xml"/><Relationship Id="rId73" Type="http://schemas.openxmlformats.org/officeDocument/2006/relationships/slide" Target="slides/slide63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slide" Target="slides/slide46.xml"/><Relationship Id="rId64" Type="http://schemas.openxmlformats.org/officeDocument/2006/relationships/slide" Target="slides/slide54.xml"/><Relationship Id="rId69" Type="http://schemas.openxmlformats.org/officeDocument/2006/relationships/slide" Target="slides/slide59.xml"/><Relationship Id="rId77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1.xml"/><Relationship Id="rId72" Type="http://schemas.openxmlformats.org/officeDocument/2006/relationships/slide" Target="slides/slide62.xml"/><Relationship Id="rId80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openxmlformats.org/officeDocument/2006/relationships/slide" Target="slides/slide49.xml"/><Relationship Id="rId67" Type="http://schemas.openxmlformats.org/officeDocument/2006/relationships/slide" Target="slides/slide57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slide" Target="slides/slide44.xml"/><Relationship Id="rId62" Type="http://schemas.openxmlformats.org/officeDocument/2006/relationships/slide" Target="slides/slide52.xml"/><Relationship Id="rId70" Type="http://schemas.openxmlformats.org/officeDocument/2006/relationships/slide" Target="slides/slide60.xml"/><Relationship Id="rId75" Type="http://schemas.openxmlformats.org/officeDocument/2006/relationships/slide" Target="slides/slide6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slide" Target="slides/slide4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5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429000"/>
            <a:ext cx="561594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530" y="4114800"/>
            <a:ext cx="5615940" cy="6858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1560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436620" y="3581400"/>
            <a:ext cx="569976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36620" y="4260273"/>
            <a:ext cx="569976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581400"/>
            <a:ext cx="561594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436620" y="3581400"/>
            <a:ext cx="569976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6056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1" name="Photo Credit"/>
          <p:cNvSpPr>
            <a:spLocks noGrp="1"/>
          </p:cNvSpPr>
          <p:nvPr>
            <p:ph type="body" sz="quarter" idx="16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12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159416" y="10668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159416" y="19812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159416" y="28956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159416" y="38100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159416" y="47244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159416" y="56388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7"/>
          <p:cNvSpPr>
            <a:spLocks noGrp="1"/>
          </p:cNvSpPr>
          <p:nvPr>
            <p:ph sz="quarter" idx="18"/>
          </p:nvPr>
        </p:nvSpPr>
        <p:spPr>
          <a:xfrm>
            <a:off x="4800600" y="10668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 dirty="0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/>
              <a:t>Fifth level</a:t>
            </a:r>
          </a:p>
        </p:txBody>
      </p:sp>
      <p:sp>
        <p:nvSpPr>
          <p:cNvPr id="19" name="Content Placeholder 8"/>
          <p:cNvSpPr>
            <a:spLocks noGrp="1"/>
          </p:cNvSpPr>
          <p:nvPr>
            <p:ph sz="quarter" idx="19"/>
          </p:nvPr>
        </p:nvSpPr>
        <p:spPr>
          <a:xfrm>
            <a:off x="4800600" y="19812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1" name="Content Placeholder 9"/>
          <p:cNvSpPr>
            <a:spLocks noGrp="1"/>
          </p:cNvSpPr>
          <p:nvPr>
            <p:ph sz="quarter" idx="20"/>
          </p:nvPr>
        </p:nvSpPr>
        <p:spPr>
          <a:xfrm>
            <a:off x="4800600" y="28956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3" name="Content Placeholder 10"/>
          <p:cNvSpPr>
            <a:spLocks noGrp="1"/>
          </p:cNvSpPr>
          <p:nvPr>
            <p:ph sz="quarter" idx="21"/>
          </p:nvPr>
        </p:nvSpPr>
        <p:spPr>
          <a:xfrm>
            <a:off x="4800600" y="38100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5" name="Content Placeholder 11"/>
          <p:cNvSpPr>
            <a:spLocks noGrp="1"/>
          </p:cNvSpPr>
          <p:nvPr>
            <p:ph sz="quarter" idx="22"/>
          </p:nvPr>
        </p:nvSpPr>
        <p:spPr>
          <a:xfrm>
            <a:off x="4800600" y="47244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7" name="Content Placeholder 12"/>
          <p:cNvSpPr>
            <a:spLocks noGrp="1"/>
          </p:cNvSpPr>
          <p:nvPr>
            <p:ph sz="quarter" idx="23"/>
          </p:nvPr>
        </p:nvSpPr>
        <p:spPr>
          <a:xfrm>
            <a:off x="4800600" y="56388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7512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1" name="Photo Credit"/>
          <p:cNvSpPr>
            <a:spLocks noGrp="1"/>
          </p:cNvSpPr>
          <p:nvPr>
            <p:ph type="body" sz="quarter" idx="16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980540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Title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55320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124200" y="3429000"/>
            <a:ext cx="6019800" cy="1752600"/>
          </a:xfrm>
          <a:prstGeom prst="rect">
            <a:avLst/>
          </a:prstGeom>
          <a:solidFill>
            <a:srgbClr val="5252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276600" y="3505200"/>
            <a:ext cx="569976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76600" y="4190999"/>
            <a:ext cx="5699760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2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2pPr>
            <a:lvl3pPr marL="9144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3pPr>
            <a:lvl4pPr marL="13716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4pPr>
            <a:lvl5pPr marL="18288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13"/>
          </p:nvPr>
        </p:nvSpPr>
        <p:spPr>
          <a:xfrm>
            <a:off x="0" y="6771640"/>
            <a:ext cx="9144000" cy="91440"/>
          </a:xfrm>
          <a:prstGeom prst="rect">
            <a:avLst/>
          </a:prstGeom>
        </p:spPr>
        <p:txBody>
          <a:bodyPr lIns="45720" rIns="45720" anchor="ctr"/>
          <a:lstStyle>
            <a:lvl1pPr algn="l">
              <a:defRPr sz="80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686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5612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55320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01980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Jump Link"/>
          <p:cNvSpPr>
            <a:spLocks noGrp="1"/>
          </p:cNvSpPr>
          <p:nvPr>
            <p:ph type="body" sz="quarter" idx="13" hasCustomPrompt="1"/>
          </p:nvPr>
        </p:nvSpPr>
        <p:spPr>
          <a:xfrm>
            <a:off x="4999894" y="6488875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1908587" y="6488875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357063" y="510540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1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Video Credit"/>
          <p:cNvSpPr>
            <a:spLocks noGrp="1"/>
          </p:cNvSpPr>
          <p:nvPr>
            <p:ph type="body" sz="quarter" idx="12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Video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60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9467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5120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3931920" cy="5120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54880" y="1356360"/>
            <a:ext cx="3931920" cy="5120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241742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24688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4008120"/>
            <a:ext cx="8229600" cy="24688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69804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581400"/>
            <a:ext cx="561594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36828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6459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3093720"/>
            <a:ext cx="8229600" cy="16459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4831080"/>
            <a:ext cx="8229600" cy="16459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9302279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266700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397764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57200" y="528828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615434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2234184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3112008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57200" y="3989832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4867656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57200" y="574548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491651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2009503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2662646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57200" y="3315789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3968932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57200" y="4622075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idx="15"/>
          </p:nvPr>
        </p:nvSpPr>
        <p:spPr>
          <a:xfrm>
            <a:off x="457200" y="5275218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idx="16"/>
          </p:nvPr>
        </p:nvSpPr>
        <p:spPr>
          <a:xfrm>
            <a:off x="457200" y="5928360"/>
            <a:ext cx="822960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455568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54880" y="1356360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2234184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754880" y="2234184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3112008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754880" y="3112008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idx="15"/>
          </p:nvPr>
        </p:nvSpPr>
        <p:spPr>
          <a:xfrm>
            <a:off x="457200" y="3989832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idx="16"/>
          </p:nvPr>
        </p:nvSpPr>
        <p:spPr>
          <a:xfrm>
            <a:off x="4754880" y="3989832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9"/>
          <p:cNvSpPr>
            <a:spLocks noGrp="1"/>
          </p:cNvSpPr>
          <p:nvPr>
            <p:ph idx="17"/>
          </p:nvPr>
        </p:nvSpPr>
        <p:spPr>
          <a:xfrm>
            <a:off x="457200" y="4867656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idx="18"/>
          </p:nvPr>
        </p:nvSpPr>
        <p:spPr>
          <a:xfrm>
            <a:off x="4754880" y="4867656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idx="19"/>
          </p:nvPr>
        </p:nvSpPr>
        <p:spPr>
          <a:xfrm>
            <a:off x="457200" y="5745480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idx="20"/>
          </p:nvPr>
        </p:nvSpPr>
        <p:spPr>
          <a:xfrm>
            <a:off x="4754880" y="5745480"/>
            <a:ext cx="393192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21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711446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54880" y="1356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2118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754880" y="2118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2880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754880" y="2880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idx="15"/>
          </p:nvPr>
        </p:nvSpPr>
        <p:spPr>
          <a:xfrm>
            <a:off x="457200" y="3642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idx="16"/>
          </p:nvPr>
        </p:nvSpPr>
        <p:spPr>
          <a:xfrm>
            <a:off x="4754880" y="3642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9"/>
          <p:cNvSpPr>
            <a:spLocks noGrp="1"/>
          </p:cNvSpPr>
          <p:nvPr>
            <p:ph idx="17"/>
          </p:nvPr>
        </p:nvSpPr>
        <p:spPr>
          <a:xfrm>
            <a:off x="457200" y="4404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idx="18"/>
          </p:nvPr>
        </p:nvSpPr>
        <p:spPr>
          <a:xfrm>
            <a:off x="4754880" y="4404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idx="19"/>
          </p:nvPr>
        </p:nvSpPr>
        <p:spPr>
          <a:xfrm>
            <a:off x="457200" y="5166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idx="20"/>
          </p:nvPr>
        </p:nvSpPr>
        <p:spPr>
          <a:xfrm>
            <a:off x="4754880" y="5166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13"/>
          <p:cNvSpPr>
            <a:spLocks noGrp="1"/>
          </p:cNvSpPr>
          <p:nvPr>
            <p:ph idx="21"/>
          </p:nvPr>
        </p:nvSpPr>
        <p:spPr>
          <a:xfrm>
            <a:off x="457200" y="5928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4"/>
          <p:cNvSpPr>
            <a:spLocks noGrp="1"/>
          </p:cNvSpPr>
          <p:nvPr>
            <p:ph idx="22"/>
          </p:nvPr>
        </p:nvSpPr>
        <p:spPr>
          <a:xfrm>
            <a:off x="4754880" y="5928360"/>
            <a:ext cx="3931920" cy="5486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23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24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8594044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Title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357063" y="65294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273243" y="65294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3357063" y="59960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207924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5026437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436620" y="3581400"/>
            <a:ext cx="569976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335032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1908587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3467512" y="50816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1579501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Video Credit"/>
          <p:cNvSpPr>
            <a:spLocks noGrp="1"/>
          </p:cNvSpPr>
          <p:nvPr>
            <p:ph type="body" sz="quarter" idx="12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Video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20000" cy="1097280"/>
          </a:xfrm>
          <a:prstGeom prst="rect">
            <a:avLst/>
          </a:prstGeom>
        </p:spPr>
        <p:txBody>
          <a:bodyPr anchor="ctr"/>
          <a:lstStyle>
            <a:lvl1pPr>
              <a:defRPr sz="3600" b="0">
                <a:solidFill>
                  <a:srgbClr val="B60000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548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 descr="©McGraw-Hill Education. All rights reserved. Authorized only for instructor use in the classroom.  No reproduction or further distribution permitted without the prior written consent of McGraw-Hill Education.&#10;"/>
          <p:cNvSpPr txBox="1">
            <a:spLocks/>
          </p:cNvSpPr>
          <p:nvPr userDrawn="1"/>
        </p:nvSpPr>
        <p:spPr>
          <a:xfrm>
            <a:off x="0" y="6721325"/>
            <a:ext cx="9144000" cy="171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6A6A6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©McGraw-Hill Education. All rights reserved. Authorized </a:t>
            </a: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only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6A6A6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instructor use in the classroom.  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859920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lide 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887237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lue Slide 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722313" y="2643186"/>
            <a:ext cx="7202487" cy="136207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722313" y="1143000"/>
            <a:ext cx="7202487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53150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_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6294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755641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_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1179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_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r Footer_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990600"/>
            <a:ext cx="8229600" cy="5410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36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r Footer_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1179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3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10997478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r Footer_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6576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57200" y="42672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6576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648200" y="42672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311237826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5400" b="1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059046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5029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0334597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3931920" cy="5029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54880" y="1356360"/>
            <a:ext cx="3931920" cy="5029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3758625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23774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4008120"/>
            <a:ext cx="8229600" cy="237744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604344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5544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3093720"/>
            <a:ext cx="8229600" cy="15544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4831080"/>
            <a:ext cx="8229600" cy="15544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91828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" y="829955"/>
            <a:ext cx="9128126" cy="540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0" y="6771640"/>
            <a:ext cx="9144000" cy="91440"/>
          </a:xfrm>
          <a:prstGeom prst="rect">
            <a:avLst/>
          </a:prstGeom>
        </p:spPr>
        <p:txBody>
          <a:bodyPr lIns="45720" rIns="45720" anchor="ctr"/>
          <a:lstStyle>
            <a:lvl1pPr algn="l">
              <a:defRPr sz="800">
                <a:solidFill>
                  <a:srgbClr val="6A6A6A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 hasCustomPrompt="1"/>
          </p:nvPr>
        </p:nvSpPr>
        <p:spPr>
          <a:xfrm>
            <a:off x="914400" y="0"/>
            <a:ext cx="7315200" cy="1447800"/>
          </a:xfrm>
          <a:prstGeom prst="rect">
            <a:avLst/>
          </a:prstGeom>
        </p:spPr>
        <p:txBody>
          <a:bodyPr anchor="t" anchorCtr="0"/>
          <a:lstStyle>
            <a:lvl1pPr algn="ctr">
              <a:spcBef>
                <a:spcPts val="480"/>
              </a:spcBef>
              <a:defRPr sz="4800" b="1" cap="none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914400" y="4597400"/>
            <a:ext cx="7315200" cy="1600200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4104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0972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2667000"/>
            <a:ext cx="8229600" cy="10972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3977640"/>
            <a:ext cx="8229600" cy="10972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57200" y="5288280"/>
            <a:ext cx="8229600" cy="10972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269870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2234184"/>
            <a:ext cx="822960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3112008"/>
            <a:ext cx="822960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57200" y="3989832"/>
            <a:ext cx="822960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4867656"/>
            <a:ext cx="822960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57200" y="5745480"/>
            <a:ext cx="822960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1815434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2009503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2662646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57200" y="3315789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3968932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57200" y="4622075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idx="15"/>
          </p:nvPr>
        </p:nvSpPr>
        <p:spPr>
          <a:xfrm>
            <a:off x="457200" y="5275218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idx="16"/>
          </p:nvPr>
        </p:nvSpPr>
        <p:spPr>
          <a:xfrm>
            <a:off x="457200" y="5928360"/>
            <a:ext cx="822960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152393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54880" y="1356360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2234184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754880" y="2234184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3112008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754880" y="3112008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idx="15"/>
          </p:nvPr>
        </p:nvSpPr>
        <p:spPr>
          <a:xfrm>
            <a:off x="457200" y="3989832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idx="16"/>
          </p:nvPr>
        </p:nvSpPr>
        <p:spPr>
          <a:xfrm>
            <a:off x="4754880" y="3989832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9"/>
          <p:cNvSpPr>
            <a:spLocks noGrp="1"/>
          </p:cNvSpPr>
          <p:nvPr>
            <p:ph idx="17"/>
          </p:nvPr>
        </p:nvSpPr>
        <p:spPr>
          <a:xfrm>
            <a:off x="457200" y="4867656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idx="18"/>
          </p:nvPr>
        </p:nvSpPr>
        <p:spPr>
          <a:xfrm>
            <a:off x="4754880" y="4867656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idx="19"/>
          </p:nvPr>
        </p:nvSpPr>
        <p:spPr>
          <a:xfrm>
            <a:off x="457200" y="5745480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idx="20"/>
          </p:nvPr>
        </p:nvSpPr>
        <p:spPr>
          <a:xfrm>
            <a:off x="4754880" y="5745480"/>
            <a:ext cx="3931920" cy="64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21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4819033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182880" y="137160"/>
            <a:ext cx="8778240" cy="100584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4400" b="0">
                <a:solidFill>
                  <a:srgbClr val="00666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356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54880" y="1356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1"/>
          </p:nvPr>
        </p:nvSpPr>
        <p:spPr>
          <a:xfrm>
            <a:off x="457200" y="2118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2"/>
          </p:nvPr>
        </p:nvSpPr>
        <p:spPr>
          <a:xfrm>
            <a:off x="4754880" y="2118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idx="13"/>
          </p:nvPr>
        </p:nvSpPr>
        <p:spPr>
          <a:xfrm>
            <a:off x="457200" y="2880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idx="14"/>
          </p:nvPr>
        </p:nvSpPr>
        <p:spPr>
          <a:xfrm>
            <a:off x="4754880" y="2880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idx="15"/>
          </p:nvPr>
        </p:nvSpPr>
        <p:spPr>
          <a:xfrm>
            <a:off x="457200" y="3642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idx="16"/>
          </p:nvPr>
        </p:nvSpPr>
        <p:spPr>
          <a:xfrm>
            <a:off x="4754880" y="3642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9"/>
          <p:cNvSpPr>
            <a:spLocks noGrp="1"/>
          </p:cNvSpPr>
          <p:nvPr>
            <p:ph idx="17"/>
          </p:nvPr>
        </p:nvSpPr>
        <p:spPr>
          <a:xfrm>
            <a:off x="457200" y="4404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idx="18"/>
          </p:nvPr>
        </p:nvSpPr>
        <p:spPr>
          <a:xfrm>
            <a:off x="4754880" y="4404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idx="19"/>
          </p:nvPr>
        </p:nvSpPr>
        <p:spPr>
          <a:xfrm>
            <a:off x="457200" y="5166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idx="20"/>
          </p:nvPr>
        </p:nvSpPr>
        <p:spPr>
          <a:xfrm>
            <a:off x="4754880" y="5166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13"/>
          <p:cNvSpPr>
            <a:spLocks noGrp="1"/>
          </p:cNvSpPr>
          <p:nvPr>
            <p:ph idx="21"/>
          </p:nvPr>
        </p:nvSpPr>
        <p:spPr>
          <a:xfrm>
            <a:off x="457200" y="5928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4"/>
          <p:cNvSpPr>
            <a:spLocks noGrp="1"/>
          </p:cNvSpPr>
          <p:nvPr>
            <p:ph idx="22"/>
          </p:nvPr>
        </p:nvSpPr>
        <p:spPr>
          <a:xfrm>
            <a:off x="4754880" y="5928360"/>
            <a:ext cx="3931920" cy="457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23" hasCustomPrompt="1"/>
          </p:nvPr>
        </p:nvSpPr>
        <p:spPr>
          <a:xfrm>
            <a:off x="3200400" y="6477000"/>
            <a:ext cx="2743200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24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6132007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Title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357063" y="65294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708105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273243" y="65294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139084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3357063" y="59960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6934638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5026437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1106591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1908587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1778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" y="829955"/>
            <a:ext cx="9128126" cy="540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 hasCustomPrompt="1"/>
          </p:nvPr>
        </p:nvSpPr>
        <p:spPr>
          <a:xfrm>
            <a:off x="914400" y="0"/>
            <a:ext cx="7315200" cy="1447800"/>
          </a:xfrm>
          <a:prstGeom prst="rect">
            <a:avLst/>
          </a:prstGeom>
        </p:spPr>
        <p:txBody>
          <a:bodyPr anchor="t" anchorCtr="0"/>
          <a:lstStyle>
            <a:lvl1pPr algn="ctr">
              <a:spcBef>
                <a:spcPts val="480"/>
              </a:spcBef>
              <a:defRPr sz="4800" b="1" cap="none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914400" y="4597400"/>
            <a:ext cx="7315200" cy="1600200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771640"/>
            <a:ext cx="9144000" cy="91440"/>
          </a:xfrm>
          <a:prstGeom prst="rect">
            <a:avLst/>
          </a:prstGeom>
          <a:noFill/>
        </p:spPr>
        <p:txBody>
          <a:bodyPr wrap="square" lIns="45720" r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solidFill>
                  <a:srgbClr val="6A6A6A"/>
                </a:solidFill>
                <a:latin typeface="Calibri" panose="020F0502020204030204" pitchFamily="34" charset="0"/>
              </a:rPr>
              <a:t>©2020 McGraw-Hill Education. All rights reserved. Authorized only for instructor use in the classroom.  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86980906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3467512" y="50816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8313724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Video Credit"/>
          <p:cNvSpPr>
            <a:spLocks noGrp="1"/>
          </p:cNvSpPr>
          <p:nvPr>
            <p:ph type="body" sz="quarter" idx="12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Video Credit Here</a:t>
            </a:r>
          </a:p>
        </p:txBody>
      </p:sp>
    </p:spTree>
    <p:extLst>
      <p:ext uri="{BB962C8B-B14F-4D97-AF65-F5344CB8AC3E}">
        <p14:creationId xmlns:p14="http://schemas.microsoft.com/office/powerpoint/2010/main" val="940163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429000"/>
            <a:ext cx="561594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530" y="4114800"/>
            <a:ext cx="561594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theme" Target="../theme/theme10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slideLayout" Target="../slideLayouts/slideLayout81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4.gif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4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MH Logo" descr="Logo: McGraw-Hill Education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d Bar"/>
          <p:cNvSpPr/>
          <p:nvPr userDrawn="1"/>
        </p:nvSpPr>
        <p:spPr>
          <a:xfrm>
            <a:off x="0" y="6248400"/>
            <a:ext cx="9144000" cy="503767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MH Tagline" descr="Tagline: Because learning changes everything.™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3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33" r:id="rId5"/>
    <p:sldLayoutId id="2147483734" r:id="rId6"/>
    <p:sldLayoutId id="2147483914" r:id="rId7"/>
    <p:sldLayoutId id="2147483975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d Bar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30C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Copyright" descr="©McGraw-Hill Education&#10;"/>
          <p:cNvSpPr txBox="1">
            <a:spLocks/>
          </p:cNvSpPr>
          <p:nvPr userDrawn="1"/>
        </p:nvSpPr>
        <p:spPr>
          <a:xfrm>
            <a:off x="0" y="6705600"/>
            <a:ext cx="155448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©2020 McGraw-Hill Education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8610599" y="6428601"/>
            <a:ext cx="49244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1-</a:t>
            </a:r>
            <a:fld id="{AC51A57C-A51B-47B8-96D0-65931F52A7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7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  <p:sldLayoutId id="2147483988" r:id="rId12"/>
    <p:sldLayoutId id="2147483989" r:id="rId13"/>
    <p:sldLayoutId id="2147483990" r:id="rId14"/>
    <p:sldLayoutId id="2147483991" r:id="rId15"/>
    <p:sldLayoutId id="2147483992" r:id="rId16"/>
    <p:sldLayoutId id="214748399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MH Logo" descr="Logo: McGraw-Hill Education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pic>
        <p:nvPicPr>
          <p:cNvPr id="2" name="MH Tagline" descr="Tag line: Because learning changes everything™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775"/>
            <a:ext cx="33718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5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pyright" descr="©McGraw-Hill Education"/>
          <p:cNvSpPr txBox="1">
            <a:spLocks/>
          </p:cNvSpPr>
          <p:nvPr userDrawn="1"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965" r:id="rId3"/>
    <p:sldLayoutId id="2147483753" r:id="rId4"/>
    <p:sldLayoutId id="2147483908" r:id="rId5"/>
    <p:sldLayoutId id="2147483950" r:id="rId6"/>
    <p:sldLayoutId id="2147483757" r:id="rId7"/>
    <p:sldLayoutId id="2147483877" r:id="rId8"/>
    <p:sldLayoutId id="2147483761" r:id="rId9"/>
    <p:sldLayoutId id="2147483800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d Bar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Copyright" descr="©McGraw-Hill Education&#10;"/>
          <p:cNvSpPr txBox="1">
            <a:spLocks/>
          </p:cNvSpPr>
          <p:nvPr userDrawn="1"/>
        </p:nvSpPr>
        <p:spPr>
          <a:xfrm>
            <a:off x="0" y="6705600"/>
            <a:ext cx="155448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©2020 McGraw-Hill Education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8610599" y="6428601"/>
            <a:ext cx="49244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200" dirty="0"/>
              <a:t>4-</a:t>
            </a:r>
            <a:fld id="{AC51A57C-A51B-47B8-96D0-65931F52A7FE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51" r:id="rId2"/>
    <p:sldLayoutId id="2147483966" r:id="rId3"/>
    <p:sldLayoutId id="2147483967" r:id="rId4"/>
    <p:sldLayoutId id="2147483971" r:id="rId5"/>
    <p:sldLayoutId id="2147483968" r:id="rId6"/>
    <p:sldLayoutId id="2147483969" r:id="rId7"/>
    <p:sldLayoutId id="2147483970" r:id="rId8"/>
    <p:sldLayoutId id="2147483973" r:id="rId9"/>
    <p:sldLayoutId id="2147483972" r:id="rId10"/>
    <p:sldLayoutId id="2147483953" r:id="rId11"/>
    <p:sldLayoutId id="2147483954" r:id="rId12"/>
    <p:sldLayoutId id="2147483955" r:id="rId13"/>
    <p:sldLayoutId id="2147483956" r:id="rId14"/>
    <p:sldLayoutId id="2147483957" r:id="rId15"/>
    <p:sldLayoutId id="2147483958" r:id="rId16"/>
    <p:sldLayoutId id="21474839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pyright" descr="©McGraw-Hill Education&#10;"/>
          <p:cNvSpPr txBox="1"/>
          <p:nvPr userDrawn="1"/>
        </p:nvSpPr>
        <p:spPr>
          <a:xfrm>
            <a:off x="0" y="6642556"/>
            <a:ext cx="1295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6A6A6A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85764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d bar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Copyright" descr="©McGraw-Hill Education."/>
          <p:cNvSpPr txBox="1"/>
          <p:nvPr userDrawn="1"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070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MH BG Image"/>
          <p:cNvPicPr>
            <a:picLocks noChangeAspect="1"/>
          </p:cNvPicPr>
          <p:nvPr userDrawn="1"/>
        </p:nvPicPr>
        <p:blipFill rotWithShape="1">
          <a:blip r:embed="rId4" cstate="screen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8644" b="27282"/>
          <a:stretch/>
        </p:blipFill>
        <p:spPr>
          <a:xfrm>
            <a:off x="461821" y="1943668"/>
            <a:ext cx="8682180" cy="4914333"/>
          </a:xfrm>
          <a:prstGeom prst="rect">
            <a:avLst/>
          </a:prstGeom>
        </p:spPr>
      </p:pic>
      <p:sp>
        <p:nvSpPr>
          <p:cNvPr id="8" name="Copyright" descr="©McGraw-Hill Education"/>
          <p:cNvSpPr txBox="1"/>
          <p:nvPr userDrawn="1"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26361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76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pyright" descr="©McGraw-Hill Education"/>
          <p:cNvSpPr txBox="1">
            <a:spLocks/>
          </p:cNvSpPr>
          <p:nvPr userDrawn="1"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d Bar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1" name="Copyright" descr="©McGraw-Hill Education"/>
          <p:cNvSpPr txBox="1">
            <a:spLocks/>
          </p:cNvSpPr>
          <p:nvPr userDrawn="1"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236652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64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65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27.xml"/><Relationship Id="rId4" Type="http://schemas.openxmlformats.org/officeDocument/2006/relationships/slide" Target="slide5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eychimp.com/articles/finworks/fmpresval.htm" TargetMode="External"/><Relationship Id="rId1" Type="http://schemas.openxmlformats.org/officeDocument/2006/relationships/slideLayout" Target="../slideLayouts/slideLayout2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9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2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29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2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52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6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66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6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6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dirty="0"/>
              <a:t>Introduction to Valuation: The Time Value of Money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/>
              <a:t>©2020 McGraw-Hill Education. All rights reserved. Authorized only for instructor use in the classroom.  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414768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Values: Example 1</a:t>
            </a:r>
            <a:r>
              <a:rPr lang="en-US" sz="1500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Suppose you leave the money in for another year. How much will you have two years from now?</a:t>
            </a:r>
            <a:endParaRPr lang="en-US" sz="3200" dirty="0">
              <a:latin typeface="Calibri" charset="0"/>
            </a:endParaRPr>
          </a:p>
          <a:p>
            <a:pPr marL="640080" lvl="1" indent="0">
              <a:spcBef>
                <a:spcPts val="2400"/>
              </a:spcBef>
              <a:buNone/>
            </a:pPr>
            <a:r>
              <a:rPr lang="en-US" sz="3200" dirty="0">
                <a:latin typeface="Calibri" charset="0"/>
              </a:rPr>
              <a:t>FV = 100(1.10)(1.10).</a:t>
            </a:r>
          </a:p>
          <a:p>
            <a:pPr marL="1097280" lvl="1" indent="0">
              <a:buNone/>
            </a:pPr>
            <a:r>
              <a:rPr lang="en-US" sz="3200" dirty="0">
                <a:latin typeface="Calibri" charset="0"/>
              </a:rPr>
              <a:t>= 100(1.10)</a:t>
            </a:r>
            <a:r>
              <a:rPr lang="en-US" sz="3200" baseline="30000" dirty="0">
                <a:latin typeface="Calibri" charset="0"/>
              </a:rPr>
              <a:t>2</a:t>
            </a:r>
            <a:r>
              <a:rPr lang="en-US" sz="3200" dirty="0">
                <a:latin typeface="Calibri" charset="0"/>
              </a:rPr>
              <a:t> = 121.00.</a:t>
            </a:r>
          </a:p>
        </p:txBody>
      </p:sp>
    </p:spTree>
    <p:extLst>
      <p:ext uri="{BB962C8B-B14F-4D97-AF65-F5344CB8AC3E}">
        <p14:creationId xmlns:p14="http://schemas.microsoft.com/office/powerpoint/2010/main" val="2497412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Effects of Compounding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358640"/>
          </a:xfrm>
        </p:spPr>
        <p:txBody>
          <a:bodyPr/>
          <a:lstStyle/>
          <a:p>
            <a:r>
              <a:rPr lang="en-US" dirty="0">
                <a:latin typeface="+mn-lt"/>
              </a:rPr>
              <a:t>Simple interest. </a:t>
            </a:r>
          </a:p>
          <a:p>
            <a:pPr lvl="1"/>
            <a:r>
              <a:rPr lang="en-US" dirty="0">
                <a:latin typeface="+mn-lt"/>
              </a:rPr>
              <a:t>Interest earned only on the original principal.</a:t>
            </a:r>
          </a:p>
          <a:p>
            <a:r>
              <a:rPr lang="en-US" dirty="0">
                <a:latin typeface="+mn-lt"/>
              </a:rPr>
              <a:t>Compound interest.</a:t>
            </a:r>
          </a:p>
          <a:p>
            <a:pPr lvl="1"/>
            <a:r>
              <a:rPr lang="en-US" dirty="0">
                <a:latin typeface="+mn-lt"/>
              </a:rPr>
              <a:t>Interest earned on principal and on interest received.</a:t>
            </a:r>
          </a:p>
          <a:p>
            <a:pPr lvl="1"/>
            <a:r>
              <a:rPr lang="en-US" dirty="0">
                <a:latin typeface="+mn-lt"/>
              </a:rPr>
              <a:t>“Interest on interest” – interest earned on reinvestment of previous interest payments</a:t>
            </a:r>
            <a:r>
              <a:rPr lang="en-IN" dirty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58000" y="594360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  <a:endParaRPr lang="en-US" altLang="en-US" sz="1800" dirty="0">
              <a:solidFill>
                <a:schemeClr val="bg1"/>
              </a:solidFill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1793289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Effects of Compounding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Consider the previous example.</a:t>
            </a:r>
          </a:p>
          <a:p>
            <a:pPr lvl="1"/>
            <a:r>
              <a:rPr lang="en-US" dirty="0">
                <a:latin typeface="Calibri" charset="0"/>
              </a:rPr>
              <a:t>FV w/simple interest.</a:t>
            </a:r>
          </a:p>
          <a:p>
            <a:pPr lvl="1" indent="0">
              <a:buNone/>
            </a:pPr>
            <a:r>
              <a:rPr lang="en-US" dirty="0">
                <a:latin typeface="Calibri" charset="0"/>
              </a:rPr>
              <a:t>= 100 + 10 + 10 = 120.</a:t>
            </a:r>
          </a:p>
          <a:p>
            <a:pPr lvl="1"/>
            <a:r>
              <a:rPr lang="en-US" dirty="0">
                <a:latin typeface="Calibri" charset="0"/>
              </a:rPr>
              <a:t>FV w/compound interest.</a:t>
            </a:r>
          </a:p>
          <a:p>
            <a:pPr lvl="1" indent="0">
              <a:buNone/>
            </a:pPr>
            <a:r>
              <a:rPr lang="en-US" dirty="0">
                <a:latin typeface="Calibri" charset="0"/>
              </a:rPr>
              <a:t>=100(1.10)</a:t>
            </a:r>
            <a:r>
              <a:rPr lang="en-US" baseline="30000" dirty="0">
                <a:latin typeface="Calibri" charset="0"/>
              </a:rPr>
              <a:t>2</a:t>
            </a:r>
            <a:r>
              <a:rPr lang="en-US" dirty="0">
                <a:latin typeface="Calibri" charset="0"/>
              </a:rPr>
              <a:t> = 121.00.</a:t>
            </a:r>
          </a:p>
          <a:p>
            <a:pPr lvl="1"/>
            <a:r>
              <a:rPr lang="en-US" dirty="0">
                <a:latin typeface="Calibri" charset="0"/>
              </a:rPr>
              <a:t>The extra 1.00 comes from the interest of .10(10) = 1.00 earned on the first interest payment.</a:t>
            </a:r>
          </a:p>
        </p:txBody>
      </p:sp>
    </p:spTree>
    <p:extLst>
      <p:ext uri="{BB962C8B-B14F-4D97-AF65-F5344CB8AC3E}">
        <p14:creationId xmlns:p14="http://schemas.microsoft.com/office/powerpoint/2010/main" val="93957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Texas Instruments BA-II Plus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89204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latin typeface="Calibri" charset="0"/>
              </a:rPr>
              <a:t>FV</a:t>
            </a:r>
            <a:r>
              <a:rPr lang="en-US" dirty="0">
                <a:latin typeface="Calibri" charset="0"/>
              </a:rPr>
              <a:t> = future value.	</a:t>
            </a:r>
            <a:endParaRPr lang="en-US" sz="2800" dirty="0">
              <a:latin typeface="Calibri" charset="0"/>
            </a:endParaRPr>
          </a:p>
          <a:p>
            <a:pPr>
              <a:lnSpc>
                <a:spcPct val="90000"/>
              </a:lnSpc>
            </a:pPr>
            <a:r>
              <a:rPr lang="en-US" b="1" i="1" dirty="0">
                <a:latin typeface="Calibri" charset="0"/>
              </a:rPr>
              <a:t>PV</a:t>
            </a:r>
            <a:r>
              <a:rPr lang="en-US" dirty="0">
                <a:latin typeface="Calibri" charset="0"/>
              </a:rPr>
              <a:t> = present value.</a:t>
            </a:r>
          </a:p>
          <a:p>
            <a:pPr>
              <a:lnSpc>
                <a:spcPct val="90000"/>
              </a:lnSpc>
            </a:pPr>
            <a:r>
              <a:rPr lang="en-US" b="1" i="1" dirty="0">
                <a:latin typeface="Calibri" charset="0"/>
              </a:rPr>
              <a:t>I/Y</a:t>
            </a:r>
            <a:r>
              <a:rPr lang="en-US" dirty="0">
                <a:latin typeface="Calibri" charset="0"/>
              </a:rPr>
              <a:t> = period interest rate (r).</a:t>
            </a:r>
          </a:p>
          <a:p>
            <a:pPr>
              <a:lnSpc>
                <a:spcPct val="90000"/>
              </a:lnSpc>
            </a:pPr>
            <a:r>
              <a:rPr lang="en-US" b="1" i="1" dirty="0">
                <a:latin typeface="Calibri" charset="0"/>
              </a:rPr>
              <a:t>N</a:t>
            </a:r>
            <a:r>
              <a:rPr lang="en-US" dirty="0">
                <a:latin typeface="Calibri" charset="0"/>
              </a:rPr>
              <a:t> = number of periods</a:t>
            </a:r>
            <a:r>
              <a:rPr lang="en-IN" dirty="0"/>
              <a:t>.</a:t>
            </a:r>
            <a:endParaRPr lang="en-US" dirty="0">
              <a:latin typeface="Calibri" charset="0"/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idx="10"/>
          </p:nvPr>
        </p:nvSpPr>
        <p:spPr>
          <a:xfrm>
            <a:off x="4800600" y="1645920"/>
            <a:ext cx="3276600" cy="716280"/>
          </a:xfrm>
        </p:spPr>
        <p:txBody>
          <a:bodyPr/>
          <a:lstStyle/>
          <a:p>
            <a:r>
              <a:rPr lang="en-US" sz="2000" b="1" dirty="0"/>
              <a:t>One of these MUST be negative</a:t>
            </a:r>
            <a:r>
              <a:rPr lang="en-IN" sz="2000" dirty="0"/>
              <a:t>.</a:t>
            </a:r>
            <a:endParaRPr lang="en-US" sz="2000" b="1" dirty="0"/>
          </a:p>
        </p:txBody>
      </p:sp>
      <p:sp>
        <p:nvSpPr>
          <p:cNvPr id="10" name="AutoShape 4"/>
          <p:cNvSpPr>
            <a:spLocks/>
          </p:cNvSpPr>
          <p:nvPr/>
        </p:nvSpPr>
        <p:spPr bwMode="auto">
          <a:xfrm>
            <a:off x="4267200" y="1602705"/>
            <a:ext cx="228600" cy="692727"/>
          </a:xfrm>
          <a:prstGeom prst="rightBrace">
            <a:avLst>
              <a:gd name="adj1" fmla="val 2777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20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Texas Instruments BA-II Plus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>
                <a:latin typeface="Calibri" charset="0"/>
              </a:rPr>
              <a:t>I/Y</a:t>
            </a:r>
            <a:r>
              <a:rPr lang="en-US" dirty="0">
                <a:latin typeface="Calibri" charset="0"/>
              </a:rPr>
              <a:t> = period interest rate (r).</a:t>
            </a:r>
          </a:p>
          <a:p>
            <a:pPr lvl="1"/>
            <a:r>
              <a:rPr lang="en-US" dirty="0">
                <a:latin typeface="Calibri" charset="0"/>
              </a:rPr>
              <a:t>C/Y must equal 1 for the I/Y</a:t>
            </a:r>
            <a:r>
              <a:rPr lang="en-US" b="1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to be the period rate  (C/Y = 1 = default on new BAII+).</a:t>
            </a:r>
          </a:p>
          <a:p>
            <a:pPr lvl="1"/>
            <a:r>
              <a:rPr lang="en-US" dirty="0">
                <a:latin typeface="Calibri" charset="0"/>
              </a:rPr>
              <a:t>Interest is entered as a percent, not a decimal.</a:t>
            </a:r>
          </a:p>
          <a:p>
            <a:pPr lvl="2"/>
            <a:r>
              <a:rPr lang="en-US" dirty="0">
                <a:latin typeface="Calibri" charset="0"/>
              </a:rPr>
              <a:t>5% interest = “5”, not “.05.”</a:t>
            </a:r>
          </a:p>
          <a:p>
            <a:r>
              <a:rPr lang="en-US" b="1" i="1" dirty="0">
                <a:latin typeface="Calibri" charset="0"/>
              </a:rPr>
              <a:t>PMT</a:t>
            </a:r>
            <a:r>
              <a:rPr lang="en-US" dirty="0">
                <a:latin typeface="Calibri" charset="0"/>
              </a:rPr>
              <a:t> = 0 for this chapter only!</a:t>
            </a:r>
          </a:p>
          <a:p>
            <a:r>
              <a:rPr lang="en-US" dirty="0">
                <a:latin typeface="Calibri" charset="0"/>
              </a:rPr>
              <a:t>Clear the registers before each problem.</a:t>
            </a:r>
          </a:p>
          <a:p>
            <a:pPr lvl="1"/>
            <a:r>
              <a:rPr lang="en-US" dirty="0">
                <a:latin typeface="Calibri" charset="0"/>
              </a:rPr>
              <a:t>Press</a:t>
            </a:r>
            <a:r>
              <a:rPr lang="en-US" b="1" dirty="0">
                <a:latin typeface="Calibri" charset="0"/>
              </a:rPr>
              <a:t> </a:t>
            </a:r>
            <a:r>
              <a:rPr lang="en-US" b="1" i="1" dirty="0">
                <a:latin typeface="Calibri" charset="0"/>
              </a:rPr>
              <a:t>2</a:t>
            </a:r>
            <a:r>
              <a:rPr lang="en-US" b="1" i="1" baseline="30000" dirty="0">
                <a:latin typeface="Calibri" charset="0"/>
              </a:rPr>
              <a:t>nd</a:t>
            </a:r>
            <a:r>
              <a:rPr lang="en-US" b="1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then</a:t>
            </a:r>
            <a:r>
              <a:rPr lang="en-US" b="1" dirty="0">
                <a:latin typeface="Calibri" charset="0"/>
              </a:rPr>
              <a:t> </a:t>
            </a:r>
            <a:r>
              <a:rPr lang="en-US" b="1" i="1" dirty="0">
                <a:latin typeface="Calibri" charset="0"/>
              </a:rPr>
              <a:t>CLR TVM.</a:t>
            </a:r>
          </a:p>
          <a:p>
            <a:pPr lvl="1"/>
            <a:r>
              <a:rPr lang="en-US" dirty="0">
                <a:latin typeface="Calibri" charset="0"/>
              </a:rPr>
              <a:t>Or reenter each field.</a:t>
            </a:r>
          </a:p>
        </p:txBody>
      </p:sp>
    </p:spTree>
    <p:extLst>
      <p:ext uri="{BB962C8B-B14F-4D97-AF65-F5344CB8AC3E}">
        <p14:creationId xmlns:p14="http://schemas.microsoft.com/office/powerpoint/2010/main" val="2396978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Texas Instruments BA-II Plus</a:t>
            </a:r>
            <a:r>
              <a:rPr lang="en-US" altLang="en-US" sz="1500" dirty="0"/>
              <a:t> 3</a:t>
            </a:r>
            <a:endParaRPr lang="en-US" sz="1500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Set number of decimal places to display.</a:t>
            </a:r>
          </a:p>
          <a:p>
            <a:pPr lvl="1"/>
            <a:r>
              <a:rPr lang="en-US" dirty="0">
                <a:latin typeface="Calibri" charset="0"/>
              </a:rPr>
              <a:t>Press </a:t>
            </a:r>
            <a:r>
              <a:rPr lang="en-US" b="1" i="1" dirty="0">
                <a:latin typeface="Calibri" charset="0"/>
              </a:rPr>
              <a:t>2</a:t>
            </a:r>
            <a:r>
              <a:rPr lang="en-US" b="1" i="1" baseline="30000" dirty="0">
                <a:latin typeface="Calibri" charset="0"/>
              </a:rPr>
              <a:t>nd</a:t>
            </a:r>
            <a:r>
              <a:rPr lang="en-US" dirty="0">
                <a:latin typeface="Calibri" charset="0"/>
              </a:rPr>
              <a:t> key, </a:t>
            </a:r>
          </a:p>
          <a:p>
            <a:pPr lvl="1"/>
            <a:r>
              <a:rPr lang="en-US" dirty="0">
                <a:latin typeface="Calibri" charset="0"/>
              </a:rPr>
              <a:t>Press </a:t>
            </a:r>
            <a:r>
              <a:rPr lang="en-US" b="1" i="1" dirty="0">
                <a:latin typeface="Calibri" charset="0"/>
              </a:rPr>
              <a:t>Format</a:t>
            </a:r>
            <a:r>
              <a:rPr lang="en-US" dirty="0">
                <a:latin typeface="Calibri" charset="0"/>
              </a:rPr>
              <a:t> key (above “.”), </a:t>
            </a:r>
          </a:p>
          <a:p>
            <a:pPr lvl="1"/>
            <a:r>
              <a:rPr lang="en-US" dirty="0">
                <a:latin typeface="Calibri" charset="0"/>
              </a:rPr>
              <a:t>Enter desired decimal places (for example, </a:t>
            </a:r>
            <a:r>
              <a:rPr lang="en-US" b="1" dirty="0">
                <a:latin typeface="Calibri" charset="0"/>
              </a:rPr>
              <a:t>4</a:t>
            </a:r>
            <a:r>
              <a:rPr lang="en-US" dirty="0">
                <a:latin typeface="Calibri" charset="0"/>
              </a:rPr>
              <a:t>).</a:t>
            </a:r>
          </a:p>
          <a:p>
            <a:pPr lvl="1"/>
            <a:r>
              <a:rPr lang="en-US" dirty="0">
                <a:latin typeface="Calibri" charset="0"/>
              </a:rPr>
              <a:t>Press </a:t>
            </a:r>
            <a:r>
              <a:rPr lang="en-US" b="1" i="1" dirty="0">
                <a:latin typeface="Calibri" charset="0"/>
              </a:rPr>
              <a:t>Enter</a:t>
            </a:r>
            <a:r>
              <a:rPr lang="en-US" dirty="0">
                <a:latin typeface="Calibri" charset="0"/>
              </a:rPr>
              <a:t> to set the displayed choice.</a:t>
            </a:r>
          </a:p>
        </p:txBody>
      </p:sp>
    </p:spTree>
    <p:extLst>
      <p:ext uri="{BB962C8B-B14F-4D97-AF65-F5344CB8AC3E}">
        <p14:creationId xmlns:p14="http://schemas.microsoft.com/office/powerpoint/2010/main" val="3407732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Texas Instruments BA-II Plus</a:t>
            </a:r>
            <a:r>
              <a:rPr lang="en-US" altLang="en-US" sz="1500" dirty="0"/>
              <a:t> 4</a:t>
            </a:r>
            <a:endParaRPr lang="en-US" sz="1500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Be sure “payment per period” or P/Y is set to “1” </a:t>
            </a:r>
          </a:p>
          <a:p>
            <a:pPr lvl="1"/>
            <a:r>
              <a:rPr lang="en-US" dirty="0">
                <a:latin typeface="Calibri" charset="0"/>
              </a:rPr>
              <a:t>Press</a:t>
            </a:r>
            <a:r>
              <a:rPr lang="en-US" b="1" dirty="0">
                <a:latin typeface="Calibri" charset="0"/>
              </a:rPr>
              <a:t> </a:t>
            </a:r>
            <a:r>
              <a:rPr lang="en-US" b="1" i="1" dirty="0">
                <a:latin typeface="Calibri" charset="0"/>
              </a:rPr>
              <a:t>2</a:t>
            </a:r>
            <a:r>
              <a:rPr lang="en-US" b="1" i="1" baseline="30000" dirty="0">
                <a:latin typeface="Calibri" charset="0"/>
              </a:rPr>
              <a:t>nd</a:t>
            </a:r>
            <a:r>
              <a:rPr lang="en-US" b="1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key, </a:t>
            </a:r>
          </a:p>
          <a:p>
            <a:pPr lvl="1"/>
            <a:r>
              <a:rPr lang="en-US" dirty="0">
                <a:latin typeface="Calibri" charset="0"/>
              </a:rPr>
              <a:t>Press </a:t>
            </a:r>
            <a:r>
              <a:rPr lang="en-US" b="1" i="1" dirty="0">
                <a:latin typeface="Calibri" charset="0"/>
              </a:rPr>
              <a:t>P/Y</a:t>
            </a:r>
            <a:r>
              <a:rPr lang="en-US" dirty="0">
                <a:latin typeface="Calibri" charset="0"/>
              </a:rPr>
              <a:t> (above </a:t>
            </a:r>
            <a:r>
              <a:rPr lang="en-US" b="1" i="1" dirty="0">
                <a:latin typeface="Calibri" charset="0"/>
              </a:rPr>
              <a:t>I/Y</a:t>
            </a:r>
            <a:r>
              <a:rPr lang="en-US" dirty="0">
                <a:latin typeface="Calibri" charset="0"/>
              </a:rPr>
              <a:t>), </a:t>
            </a:r>
          </a:p>
          <a:p>
            <a:pPr lvl="1"/>
            <a:r>
              <a:rPr lang="en-US" dirty="0">
                <a:latin typeface="Calibri" charset="0"/>
              </a:rPr>
              <a:t>Enter “</a:t>
            </a:r>
            <a:r>
              <a:rPr lang="en-US" altLang="ja-JP" b="1" i="1" dirty="0">
                <a:latin typeface="Calibri" charset="0"/>
              </a:rPr>
              <a:t>1</a:t>
            </a:r>
            <a:r>
              <a:rPr lang="en-US" dirty="0">
                <a:latin typeface="Calibri" charset="0"/>
              </a:rPr>
              <a:t>”</a:t>
            </a:r>
            <a:r>
              <a:rPr lang="en-US" altLang="ja-JP" dirty="0">
                <a:latin typeface="Calibri" charset="0"/>
              </a:rPr>
              <a:t>,</a:t>
            </a:r>
          </a:p>
          <a:p>
            <a:pPr lvl="1"/>
            <a:r>
              <a:rPr lang="en-US" dirty="0">
                <a:latin typeface="Calibri" charset="0"/>
              </a:rPr>
              <a:t>Press </a:t>
            </a:r>
            <a:r>
              <a:rPr lang="en-US" b="1" i="1" dirty="0">
                <a:latin typeface="Calibri" charset="0"/>
              </a:rPr>
              <a:t>Enter.</a:t>
            </a:r>
          </a:p>
          <a:p>
            <a:pPr lvl="1"/>
            <a:r>
              <a:rPr lang="en-US" dirty="0">
                <a:latin typeface="Calibri" charset="0"/>
              </a:rPr>
              <a:t>Press </a:t>
            </a:r>
            <a:r>
              <a:rPr lang="en-US" i="1" dirty="0">
                <a:latin typeface="Calibri" charset="0"/>
              </a:rPr>
              <a:t>CE/C.</a:t>
            </a:r>
            <a:endParaRPr lang="en-US" b="1" i="1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903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 BAII+: Set Time Value Parameters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503920" cy="51206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Be sure calculator is set for cash flows at the END of each period.</a:t>
            </a:r>
          </a:p>
          <a:p>
            <a:r>
              <a:rPr lang="en-US" sz="2800" dirty="0">
                <a:latin typeface="Calibri" charset="0"/>
              </a:rPr>
              <a:t>To set </a:t>
            </a:r>
            <a:r>
              <a:rPr lang="en-US" sz="2800" b="1" dirty="0">
                <a:latin typeface="Calibri" charset="0"/>
              </a:rPr>
              <a:t>END</a:t>
            </a:r>
            <a:r>
              <a:rPr lang="en-US" sz="2800" dirty="0">
                <a:latin typeface="Calibri" charset="0"/>
              </a:rPr>
              <a:t> (for cash flows occurring at the end of the period), </a:t>
            </a:r>
          </a:p>
          <a:p>
            <a:pPr lvl="1"/>
            <a:r>
              <a:rPr lang="en-US" sz="2400" dirty="0">
                <a:latin typeface="Calibri" charset="0"/>
              </a:rPr>
              <a:t>Press </a:t>
            </a:r>
            <a:r>
              <a:rPr lang="en-US" sz="2400" b="1" i="1" dirty="0">
                <a:latin typeface="Calibri" charset="0"/>
              </a:rPr>
              <a:t>2nd</a:t>
            </a:r>
            <a:r>
              <a:rPr lang="en-US" sz="2400" dirty="0">
                <a:latin typeface="Calibri" charset="0"/>
              </a:rPr>
              <a:t> key, </a:t>
            </a:r>
          </a:p>
          <a:p>
            <a:pPr lvl="1"/>
            <a:r>
              <a:rPr lang="en-US" sz="2400" dirty="0">
                <a:latin typeface="Calibri" charset="0"/>
              </a:rPr>
              <a:t>Press </a:t>
            </a:r>
            <a:r>
              <a:rPr lang="en-US" sz="2400" b="1" i="1" dirty="0">
                <a:latin typeface="Calibri" charset="0"/>
              </a:rPr>
              <a:t>BGN</a:t>
            </a:r>
            <a:r>
              <a:rPr lang="en-US" sz="2400" b="1" dirty="0">
                <a:latin typeface="Calibri" charset="0"/>
              </a:rPr>
              <a:t> </a:t>
            </a:r>
            <a:r>
              <a:rPr lang="en-US" sz="2400" dirty="0">
                <a:latin typeface="Calibri" charset="0"/>
              </a:rPr>
              <a:t>(above </a:t>
            </a:r>
            <a:r>
              <a:rPr lang="en-US" sz="2400" b="1" i="1" dirty="0">
                <a:latin typeface="Calibri" charset="0"/>
              </a:rPr>
              <a:t>PMT</a:t>
            </a:r>
            <a:r>
              <a:rPr lang="en-US" sz="2400" dirty="0">
                <a:latin typeface="Calibri" charset="0"/>
              </a:rPr>
              <a:t>). </a:t>
            </a:r>
          </a:p>
          <a:p>
            <a:pPr lvl="2"/>
            <a:r>
              <a:rPr lang="en-US" sz="2000" dirty="0">
                <a:latin typeface="Calibri" charset="0"/>
              </a:rPr>
              <a:t>This is a toggle switch. The default is </a:t>
            </a:r>
            <a:r>
              <a:rPr lang="en-US" sz="2000" b="1" i="1" dirty="0">
                <a:latin typeface="Calibri" charset="0"/>
              </a:rPr>
              <a:t>END</a:t>
            </a:r>
            <a:r>
              <a:rPr lang="en-US" sz="2000" dirty="0">
                <a:latin typeface="Calibri" charset="0"/>
              </a:rPr>
              <a:t>.</a:t>
            </a:r>
          </a:p>
          <a:p>
            <a:pPr lvl="2"/>
            <a:r>
              <a:rPr lang="en-US" sz="2000" dirty="0">
                <a:latin typeface="Calibri" charset="0"/>
              </a:rPr>
              <a:t>To change to </a:t>
            </a:r>
            <a:r>
              <a:rPr lang="en-US" sz="2000" b="1" dirty="0">
                <a:latin typeface="Calibri" charset="0"/>
              </a:rPr>
              <a:t>BEGIN</a:t>
            </a:r>
            <a:r>
              <a:rPr lang="en-US" sz="2000" dirty="0">
                <a:latin typeface="Calibri" charset="0"/>
              </a:rPr>
              <a:t>, hit </a:t>
            </a:r>
            <a:r>
              <a:rPr lang="en-US" sz="2000" b="1" i="1" dirty="0">
                <a:latin typeface="Calibri" charset="0"/>
              </a:rPr>
              <a:t>2</a:t>
            </a:r>
            <a:r>
              <a:rPr lang="en-US" sz="2000" b="1" i="1" baseline="30000" dirty="0">
                <a:latin typeface="Calibri" charset="0"/>
              </a:rPr>
              <a:t>nd </a:t>
            </a:r>
            <a:r>
              <a:rPr lang="en-US" sz="2000" dirty="0">
                <a:latin typeface="Calibri" charset="0"/>
              </a:rPr>
              <a:t> then </a:t>
            </a:r>
            <a:r>
              <a:rPr lang="en-US" sz="2000" b="1" i="1" dirty="0">
                <a:latin typeface="Calibri" charset="0"/>
              </a:rPr>
              <a:t>Set</a:t>
            </a:r>
            <a:r>
              <a:rPr lang="en-US" sz="2000" dirty="0">
                <a:latin typeface="Calibri" charset="0"/>
              </a:rPr>
              <a:t> (above </a:t>
            </a:r>
            <a:r>
              <a:rPr lang="en-US" sz="2000" b="1" i="1" dirty="0">
                <a:latin typeface="Calibri" charset="0"/>
              </a:rPr>
              <a:t>Enter</a:t>
            </a:r>
            <a:r>
              <a:rPr lang="en-US" sz="2000" dirty="0">
                <a:latin typeface="Calibri" charset="0"/>
              </a:rPr>
              <a:t>) to go back and forth. </a:t>
            </a:r>
          </a:p>
          <a:p>
            <a:pPr lvl="1"/>
            <a:r>
              <a:rPr lang="en-US" sz="2400" dirty="0">
                <a:latin typeface="Calibri" charset="0"/>
              </a:rPr>
              <a:t>Note: “BGN” will be displayed at the top right of the screen when the calculator is in </a:t>
            </a:r>
            <a:r>
              <a:rPr lang="en-US" sz="2400" b="1" dirty="0">
                <a:latin typeface="Calibri" charset="0"/>
              </a:rPr>
              <a:t>BEGIN</a:t>
            </a:r>
            <a:r>
              <a:rPr lang="en-US" sz="2400" dirty="0">
                <a:latin typeface="Calibri" charset="0"/>
              </a:rPr>
              <a:t> mode. When in </a:t>
            </a:r>
            <a:r>
              <a:rPr lang="en-US" sz="2400" b="1" dirty="0">
                <a:latin typeface="Calibri" charset="0"/>
              </a:rPr>
              <a:t>END</a:t>
            </a:r>
            <a:r>
              <a:rPr lang="en-US" sz="2400" dirty="0">
                <a:latin typeface="Calibri" charset="0"/>
              </a:rPr>
              <a:t> mode, this indicator will be blank.</a:t>
            </a:r>
            <a:endParaRPr lang="en-US" sz="2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42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Future Values: Example 2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46304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Suppose you invest the $100 from the previous example for 5 years. How much would you have?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0"/>
          </p:nvPr>
        </p:nvSpPr>
        <p:spPr>
          <a:xfrm>
            <a:off x="2438400" y="3060469"/>
            <a:ext cx="4267200" cy="3124200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b="1" dirty="0"/>
              <a:t>Formula Solution:</a:t>
            </a:r>
          </a:p>
          <a:p>
            <a:pPr marL="914400"/>
            <a:r>
              <a:rPr lang="en-US" b="1" dirty="0"/>
              <a:t>FV = PV(1+r)</a:t>
            </a:r>
            <a:r>
              <a:rPr lang="en-US" b="1" baseline="30000" dirty="0"/>
              <a:t>t</a:t>
            </a:r>
          </a:p>
          <a:p>
            <a:pPr marL="1463040"/>
            <a:r>
              <a:rPr lang="en-US" b="1" dirty="0"/>
              <a:t>=100(1.10)</a:t>
            </a:r>
            <a:r>
              <a:rPr lang="en-US" b="1" baseline="30000" dirty="0"/>
              <a:t>5</a:t>
            </a:r>
            <a:endParaRPr lang="en-US" b="1" dirty="0"/>
          </a:p>
          <a:p>
            <a:pPr marL="1463040"/>
            <a:r>
              <a:rPr lang="en-US" b="1" dirty="0"/>
              <a:t>=100(1.6105)</a:t>
            </a:r>
          </a:p>
          <a:p>
            <a:pPr marL="1463040"/>
            <a:r>
              <a:rPr lang="en-US" b="1" dirty="0"/>
              <a:t>=161.05</a:t>
            </a:r>
          </a:p>
        </p:txBody>
      </p:sp>
    </p:spTree>
    <p:extLst>
      <p:ext uri="{BB962C8B-B14F-4D97-AF65-F5344CB8AC3E}">
        <p14:creationId xmlns:p14="http://schemas.microsoft.com/office/powerpoint/2010/main" val="4529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Table 4.1</a:t>
            </a:r>
            <a:endParaRPr lang="en-US" sz="20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11480" y="1600200"/>
            <a:ext cx="8321040" cy="473269"/>
          </a:xfrm>
          <a:noFill/>
        </p:spPr>
        <p:txBody>
          <a:bodyPr/>
          <a:lstStyle/>
          <a:p>
            <a:r>
              <a:rPr lang="en-IN" sz="2400" b="1" dirty="0">
                <a:solidFill>
                  <a:srgbClr val="006666"/>
                </a:solidFill>
              </a:rPr>
              <a:t>TABLE 4.1 </a:t>
            </a:r>
            <a:r>
              <a:rPr lang="en-US" sz="2400" dirty="0"/>
              <a:t>Future value of $100 at 10 percent.</a:t>
            </a:r>
            <a:endParaRPr lang="en-US" sz="1200" dirty="0"/>
          </a:p>
        </p:txBody>
      </p:sp>
      <p:graphicFrame>
        <p:nvGraphicFramePr>
          <p:cNvPr id="11" name="Table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1978687271"/>
              </p:ext>
            </p:extLst>
          </p:nvPr>
        </p:nvGraphicFramePr>
        <p:xfrm>
          <a:off x="411480" y="2102291"/>
          <a:ext cx="832104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4079420779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588128669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1596111009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5352280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6D8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</a:rPr>
                        <a:t>Beginning Amount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6D8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</a:rPr>
                        <a:t>Interest Earned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6D8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Ending Amount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6D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020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Rg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$100.00</a:t>
                      </a:r>
                    </a:p>
                  </a:txBody>
                  <a:tcPr marR="822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$10.00</a:t>
                      </a:r>
                    </a:p>
                  </a:txBody>
                  <a:tcPr marR="14630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$110.00</a:t>
                      </a:r>
                    </a:p>
                  </a:txBody>
                  <a:tcPr marR="7315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237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110.00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822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11.00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14630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121.00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7315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870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3</a:t>
                      </a:r>
                      <a:endParaRPr sz="1800" b="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121.00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822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12.10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14630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133.10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7315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68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4</a:t>
                      </a:r>
                      <a:endParaRPr sz="1800" b="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133.10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822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13.31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14630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146.41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7315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823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5</a:t>
                      </a:r>
                      <a:endParaRPr sz="1800" b="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146.41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822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14.64</a:t>
                      </a:r>
                      <a:endParaRPr sz="1800" u="sng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14630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161.05</a:t>
                      </a: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7315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504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800" b="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800" u="none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822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IN" sz="1800" u="none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Total interest</a:t>
                      </a:r>
                      <a:r>
                        <a:rPr lang="en-IN" sz="1800" u="none" baseline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 </a:t>
                      </a:r>
                      <a:r>
                        <a:rPr lang="en-IN" sz="1800" u="none" dirty="0">
                          <a:solidFill>
                            <a:srgbClr val="B60000"/>
                          </a:solidFill>
                          <a:latin typeface="+mn-lt"/>
                          <a:cs typeface="Proxima Nova Lt"/>
                        </a:rPr>
                        <a:t>$61.05</a:t>
                      </a:r>
                      <a:endParaRPr sz="1800" u="none" dirty="0">
                        <a:solidFill>
                          <a:srgbClr val="B60000"/>
                        </a:solidFill>
                        <a:latin typeface="+mn-lt"/>
                        <a:cs typeface="Proxima Nova 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8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 marR="7315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689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427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Key Concepts and Skills</a:t>
            </a:r>
            <a:endParaRPr lang="en-US" sz="1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alibri" charset="0"/>
              </a:rPr>
              <a:t>After studying this chapter, you should be able to: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Determine the future value of an investment made today.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Determine the present value of cash to be received at a future date.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Calculate the return on an investment.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Predict how long it takes for an investment to reach a desired value.</a:t>
            </a:r>
          </a:p>
          <a:p>
            <a:r>
              <a:rPr lang="en-US" sz="2800" dirty="0">
                <a:latin typeface="Calibri" charset="0"/>
              </a:rPr>
              <a:t>Be able to solve time value of money problems using: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Formulas.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A financial calculator.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Calibri" charset="0"/>
              </a:rPr>
              <a:t>A spreadsheet.</a:t>
            </a:r>
          </a:p>
        </p:txBody>
      </p:sp>
    </p:spTree>
    <p:extLst>
      <p:ext uri="{BB962C8B-B14F-4D97-AF65-F5344CB8AC3E}">
        <p14:creationId xmlns:p14="http://schemas.microsoft.com/office/powerpoint/2010/main" val="302212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Figure 4.1</a:t>
            </a:r>
            <a:endParaRPr lang="en-US" sz="1500" dirty="0"/>
          </a:p>
        </p:txBody>
      </p:sp>
      <p:pic>
        <p:nvPicPr>
          <p:cNvPr id="7" name="Picture 2" descr="Bar graph illustrating future value, simple interest, and compound interest&#10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7" y="1447800"/>
            <a:ext cx="7515225" cy="481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  <a:hlinkClick r:id="rId3" action="ppaction://hlinksldjump"/>
              </a:rPr>
              <a:t>Access the text alternative for these images</a:t>
            </a:r>
            <a:endParaRPr lang="en-IN" dirty="0">
              <a:hlinkClick r:id="rId3" action="ppaction://hlinksldjump"/>
            </a:endParaRPr>
          </a:p>
        </p:txBody>
      </p:sp>
    </p:spTree>
    <p:extLst>
      <p:ext uri="{BB962C8B-B14F-4D97-AF65-F5344CB8AC3E}">
        <p14:creationId xmlns:p14="http://schemas.microsoft.com/office/powerpoint/2010/main" val="2307478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Texas Instruments BA-II Plus</a:t>
            </a:r>
            <a:r>
              <a:rPr lang="en-US" altLang="en-US" sz="1500" dirty="0"/>
              <a:t> 5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72440"/>
          </a:xfrm>
        </p:spPr>
        <p:txBody>
          <a:bodyPr/>
          <a:lstStyle/>
          <a:p>
            <a:r>
              <a:rPr lang="en-US" sz="2800" dirty="0"/>
              <a:t>To calculate FV:  10%	5 years	PV = $100</a:t>
            </a:r>
            <a:r>
              <a:rPr lang="en-IN" sz="2800" dirty="0"/>
              <a:t>.</a:t>
            </a:r>
            <a:endParaRPr lang="en-US" sz="2800" dirty="0"/>
          </a:p>
        </p:txBody>
      </p:sp>
      <p:graphicFrame>
        <p:nvGraphicFramePr>
          <p:cNvPr id="9" name="Table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633803230"/>
              </p:ext>
            </p:extLst>
          </p:nvPr>
        </p:nvGraphicFramePr>
        <p:xfrm>
          <a:off x="1524000" y="1981200"/>
          <a:ext cx="493776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48349348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40370968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IN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Key Entry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Display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806871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5.00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0870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0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10.00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60417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PV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0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b="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−100.00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85475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0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52120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732718"/>
                  </a:ext>
                </a:extLst>
              </a:tr>
            </a:tbl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1"/>
          </p:nvPr>
        </p:nvSpPr>
        <p:spPr>
          <a:xfrm>
            <a:off x="1524000" y="4831080"/>
            <a:ext cx="4937760" cy="1112520"/>
          </a:xfrm>
        </p:spPr>
        <p:txBody>
          <a:bodyPr/>
          <a:lstStyle/>
          <a:p>
            <a:pPr marL="457200"/>
            <a:r>
              <a:rPr lang="en-US" sz="2400" dirty="0">
                <a:latin typeface="+mn-lt"/>
                <a:sym typeface="Wingdings" panose="05000000000000000000" pitchFamily="2" charset="2"/>
              </a:rPr>
              <a:t>CCCF  </a:t>
            </a:r>
            <a:r>
              <a:rPr lang="en-US" sz="2400" dirty="0">
                <a:latin typeface="+mn-lt"/>
              </a:rPr>
              <a:t>CPT  FV                         161.05</a:t>
            </a:r>
            <a:endParaRPr lang="en-IN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1344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Excel Spreadsheet Functions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Excel TVM functions:</a:t>
            </a:r>
          </a:p>
          <a:p>
            <a:pPr lvl="1">
              <a:buNone/>
            </a:pPr>
            <a:r>
              <a:rPr lang="en-US" dirty="0">
                <a:latin typeface="Calibri" charset="0"/>
              </a:rPr>
              <a:t>=FV(</a:t>
            </a:r>
            <a:r>
              <a:rPr lang="en-US" dirty="0" err="1">
                <a:latin typeface="Calibri" charset="0"/>
              </a:rPr>
              <a:t>rate,nper,pmt,pv</a:t>
            </a:r>
            <a:r>
              <a:rPr lang="en-US" dirty="0">
                <a:latin typeface="Calibri" charset="0"/>
              </a:rPr>
              <a:t>)</a:t>
            </a:r>
          </a:p>
          <a:p>
            <a:pPr lvl="1">
              <a:buNone/>
            </a:pPr>
            <a:r>
              <a:rPr lang="en-US" dirty="0">
                <a:latin typeface="Calibri" charset="0"/>
              </a:rPr>
              <a:t>=PV(</a:t>
            </a:r>
            <a:r>
              <a:rPr lang="en-US" dirty="0" err="1">
                <a:latin typeface="Calibri" charset="0"/>
              </a:rPr>
              <a:t>rate,nper,pmt,fv</a:t>
            </a:r>
            <a:r>
              <a:rPr lang="en-US" dirty="0">
                <a:latin typeface="Calibri" charset="0"/>
              </a:rPr>
              <a:t>)</a:t>
            </a:r>
          </a:p>
          <a:p>
            <a:pPr lvl="1">
              <a:buNone/>
            </a:pPr>
            <a:r>
              <a:rPr lang="en-US" dirty="0">
                <a:latin typeface="Calibri" charset="0"/>
              </a:rPr>
              <a:t>=RATE(</a:t>
            </a:r>
            <a:r>
              <a:rPr lang="en-US" dirty="0" err="1">
                <a:latin typeface="Calibri" charset="0"/>
              </a:rPr>
              <a:t>nper,pmt,pv,fv</a:t>
            </a:r>
            <a:r>
              <a:rPr lang="en-US" dirty="0">
                <a:latin typeface="Calibri" charset="0"/>
              </a:rPr>
              <a:t>)</a:t>
            </a:r>
          </a:p>
          <a:p>
            <a:pPr lvl="1">
              <a:buNone/>
            </a:pPr>
            <a:r>
              <a:rPr lang="en-US" dirty="0">
                <a:latin typeface="Calibri" charset="0"/>
              </a:rPr>
              <a:t>=NPER(rate,pmt,pv,fv).</a:t>
            </a:r>
          </a:p>
          <a:p>
            <a:r>
              <a:rPr lang="en-US" dirty="0">
                <a:latin typeface="Calibri" charset="0"/>
              </a:rPr>
              <a:t>Use the formula icon (</a:t>
            </a:r>
            <a:r>
              <a:rPr lang="en-US" dirty="0">
                <a:latin typeface="Calibri" charset="0"/>
                <a:cs typeface="Arial" charset="0"/>
              </a:rPr>
              <a:t>ƒ</a:t>
            </a:r>
            <a:r>
              <a:rPr lang="en-US" i="1" baseline="-25000" dirty="0">
                <a:latin typeface="Calibri" charset="0"/>
                <a:cs typeface="Arial" charset="0"/>
              </a:rPr>
              <a:t>x</a:t>
            </a:r>
            <a:r>
              <a:rPr lang="en-US" dirty="0">
                <a:latin typeface="Calibri" charset="0"/>
                <a:cs typeface="Arial" charset="0"/>
              </a:rPr>
              <a:t>) </a:t>
            </a:r>
            <a:r>
              <a:rPr lang="en-US" dirty="0">
                <a:latin typeface="Calibri" charset="0"/>
              </a:rPr>
              <a:t>when you can’t remember the exact formula.</a:t>
            </a:r>
          </a:p>
          <a:p>
            <a:r>
              <a:rPr lang="en-US" dirty="0">
                <a:latin typeface="Calibri" charset="0"/>
              </a:rPr>
              <a:t>Click on the Excel icon to open a spreadsheet containing four different examples.</a:t>
            </a:r>
          </a:p>
        </p:txBody>
      </p:sp>
      <p:graphicFrame>
        <p:nvGraphicFramePr>
          <p:cNvPr id="5" name="Object 3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757319"/>
              </p:ext>
            </p:extLst>
          </p:nvPr>
        </p:nvGraphicFramePr>
        <p:xfrm>
          <a:off x="8122920" y="5105400"/>
          <a:ext cx="8382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Worksheet" showAsIcon="1" r:id="rId3" imgW="380880" imgH="714240" progId="Excel.Sheet.8">
                  <p:embed/>
                </p:oleObj>
              </mc:Choice>
              <mc:Fallback>
                <p:oleObj name="Worksheet" showAsIcon="1" r:id="rId3" imgW="380880" imgH="714240" progId="Excel.Sheet.8">
                  <p:embed/>
                  <p:pic>
                    <p:nvPicPr>
                      <p:cNvPr id="48131" name="Object 4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 b="51210"/>
                      <a:stretch>
                        <a:fillRect/>
                      </a:stretch>
                    </p:blipFill>
                    <p:spPr bwMode="auto">
                      <a:xfrm>
                        <a:off x="8122920" y="5105400"/>
                        <a:ext cx="838200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9276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Future Values: Example 3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822960"/>
          </a:xfrm>
        </p:spPr>
        <p:txBody>
          <a:bodyPr/>
          <a:lstStyle/>
          <a:p>
            <a:r>
              <a:rPr lang="en-US" sz="2400" dirty="0">
                <a:latin typeface="Calibri" charset="0"/>
              </a:rPr>
              <a:t>Suppose you had a relative deposit $10 at 5.5% interest 200 years ago. How much would the investment be worth today?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0"/>
          </p:nvPr>
        </p:nvSpPr>
        <p:spPr>
          <a:xfrm>
            <a:off x="457200" y="2514600"/>
            <a:ext cx="3429000" cy="2590800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400" b="1" dirty="0"/>
              <a:t>Formula Solution:</a:t>
            </a:r>
          </a:p>
          <a:p>
            <a:pPr marL="457200"/>
            <a:r>
              <a:rPr lang="en-US" sz="2400" b="1" dirty="0"/>
              <a:t>FV = PV(1+r)</a:t>
            </a:r>
            <a:r>
              <a:rPr lang="en-US" sz="2400" b="1" baseline="30000" dirty="0"/>
              <a:t>t</a:t>
            </a:r>
          </a:p>
          <a:p>
            <a:pPr marL="822960"/>
            <a:r>
              <a:rPr lang="en-US" sz="2400" b="1" dirty="0"/>
              <a:t>= 10(1.055)</a:t>
            </a:r>
            <a:r>
              <a:rPr lang="en-US" sz="2400" b="1" baseline="30000" dirty="0"/>
              <a:t>200</a:t>
            </a:r>
          </a:p>
          <a:p>
            <a:pPr marL="822960"/>
            <a:r>
              <a:rPr lang="en-US" sz="2400" b="1" dirty="0"/>
              <a:t>= 10(44718.984)</a:t>
            </a:r>
          </a:p>
          <a:p>
            <a:pPr marL="822960"/>
            <a:r>
              <a:rPr lang="en-US" sz="2400" b="1" dirty="0"/>
              <a:t>= 447,189.84</a:t>
            </a:r>
          </a:p>
        </p:txBody>
      </p:sp>
      <p:graphicFrame>
        <p:nvGraphicFramePr>
          <p:cNvPr id="17" name="Table 4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2390584896"/>
              </p:ext>
            </p:extLst>
          </p:nvPr>
        </p:nvGraphicFramePr>
        <p:xfrm>
          <a:off x="4343400" y="2508504"/>
          <a:ext cx="3749040" cy="2596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200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5.5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−447,189.84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11" name="Content Placeholder 5"/>
          <p:cNvSpPr>
            <a:spLocks noGrp="1"/>
          </p:cNvSpPr>
          <p:nvPr>
            <p:ph idx="11"/>
          </p:nvPr>
        </p:nvSpPr>
        <p:spPr>
          <a:xfrm>
            <a:off x="4838700" y="2508504"/>
            <a:ext cx="2667000" cy="469392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Calculator Solution</a:t>
            </a:r>
            <a:r>
              <a:rPr lang="en-IN" sz="2400" dirty="0"/>
              <a:t>.</a:t>
            </a:r>
            <a:endParaRPr lang="en-US" sz="2400" b="1" dirty="0">
              <a:cs typeface="Arial" charset="0"/>
            </a:endParaRPr>
          </a:p>
        </p:txBody>
      </p:sp>
      <p:sp>
        <p:nvSpPr>
          <p:cNvPr id="13" name="Content Placeholder 6"/>
          <p:cNvSpPr>
            <a:spLocks noGrp="1"/>
          </p:cNvSpPr>
          <p:nvPr>
            <p:ph idx="13"/>
          </p:nvPr>
        </p:nvSpPr>
        <p:spPr>
          <a:xfrm>
            <a:off x="457200" y="5326380"/>
            <a:ext cx="8229600" cy="84582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/>
              <a:t>Excel Solution: = FV(Rate, Nper, PMT, PV).</a:t>
            </a:r>
          </a:p>
          <a:p>
            <a:pPr marL="1828800"/>
            <a:r>
              <a:rPr lang="en-US" sz="2000" b="1" dirty="0"/>
              <a:t>= FV(</a:t>
            </a:r>
            <a:r>
              <a:rPr lang="en-US" sz="2000" b="1" dirty="0">
                <a:solidFill>
                  <a:srgbClr val="B60000"/>
                </a:solidFill>
              </a:rPr>
              <a:t>0.055</a:t>
            </a:r>
            <a:r>
              <a:rPr lang="en-US" sz="2000" b="1" dirty="0"/>
              <a:t>, 200, 0, </a:t>
            </a:r>
            <a:r>
              <a:rPr lang="en-US" sz="2000" b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dirty="0"/>
              <a:t>10) = 447,189.84</a:t>
            </a:r>
            <a:r>
              <a:rPr lang="en-IN" sz="2000" dirty="0"/>
              <a:t>.</a:t>
            </a:r>
            <a:endParaRPr lang="en-US" sz="2000" b="1" dirty="0"/>
          </a:p>
        </p:txBody>
      </p:sp>
      <p:sp>
        <p:nvSpPr>
          <p:cNvPr id="14" name="Content Placeholder 7"/>
          <p:cNvSpPr>
            <a:spLocks noGrp="1"/>
          </p:cNvSpPr>
          <p:nvPr>
            <p:ph idx="14"/>
          </p:nvPr>
        </p:nvSpPr>
        <p:spPr>
          <a:xfrm>
            <a:off x="3314700" y="6216396"/>
            <a:ext cx="2514600" cy="336804"/>
          </a:xfrm>
        </p:spPr>
        <p:txBody>
          <a:bodyPr/>
          <a:lstStyle/>
          <a:p>
            <a:r>
              <a:rPr lang="en-US" sz="1800" b="1" dirty="0"/>
              <a:t>NOTE: Rate = decimal</a:t>
            </a:r>
            <a:r>
              <a:rPr lang="en-IN" sz="1800" dirty="0"/>
              <a:t>.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38791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Future Value: General Growth Formula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530096"/>
          </a:xfrm>
        </p:spPr>
        <p:txBody>
          <a:bodyPr/>
          <a:lstStyle/>
          <a:p>
            <a:r>
              <a:rPr lang="en-US" sz="2400" dirty="0">
                <a:latin typeface="Calibri" charset="0"/>
              </a:rPr>
              <a:t>Suppose your company expects to increase unit sales of widgets by 15% per year for the next 5 years. If you currently sell 3 million widgets in one year, how many widgets do you expect to sell in 5 years?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idx="10"/>
          </p:nvPr>
        </p:nvSpPr>
        <p:spPr>
          <a:xfrm>
            <a:off x="914400" y="2957882"/>
            <a:ext cx="3200400" cy="2595574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400" b="1" dirty="0"/>
              <a:t>Formula Solution:</a:t>
            </a:r>
          </a:p>
          <a:p>
            <a:pPr marL="457200"/>
            <a:r>
              <a:rPr lang="en-US" sz="2400" b="1" dirty="0"/>
              <a:t>FV = PV(1+r)</a:t>
            </a:r>
            <a:r>
              <a:rPr lang="en-US" sz="2400" b="1" baseline="30000" dirty="0"/>
              <a:t>t</a:t>
            </a:r>
          </a:p>
          <a:p>
            <a:pPr marL="822960"/>
            <a:r>
              <a:rPr lang="en-US" sz="2400" b="1" dirty="0"/>
              <a:t>= 3(1.15)</a:t>
            </a:r>
            <a:r>
              <a:rPr lang="en-US" sz="2400" b="1" baseline="30000" dirty="0"/>
              <a:t>5</a:t>
            </a:r>
            <a:endParaRPr lang="en-US" sz="2400" b="1" dirty="0"/>
          </a:p>
          <a:p>
            <a:pPr marL="822960"/>
            <a:r>
              <a:rPr lang="en-US" sz="2400" b="1" dirty="0"/>
              <a:t>= 3(2.0114)</a:t>
            </a:r>
          </a:p>
          <a:p>
            <a:pPr marL="822960"/>
            <a:r>
              <a:rPr lang="en-US" sz="2400" b="1" dirty="0"/>
              <a:t>= 6.0341 million</a:t>
            </a:r>
          </a:p>
        </p:txBody>
      </p:sp>
      <p:graphicFrame>
        <p:nvGraphicFramePr>
          <p:cNvPr id="24" name="Table 4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3895521800"/>
              </p:ext>
            </p:extLst>
          </p:nvPr>
        </p:nvGraphicFramePr>
        <p:xfrm>
          <a:off x="4800600" y="2895600"/>
          <a:ext cx="3749040" cy="2596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−6.0341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18" name="Content Placeholder 5"/>
          <p:cNvSpPr>
            <a:spLocks noGrp="1"/>
          </p:cNvSpPr>
          <p:nvPr>
            <p:ph idx="11"/>
          </p:nvPr>
        </p:nvSpPr>
        <p:spPr>
          <a:xfrm>
            <a:off x="4876800" y="2895600"/>
            <a:ext cx="2971800" cy="393192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Calculator Solution</a:t>
            </a:r>
            <a:r>
              <a:rPr lang="en-IN" sz="2400" dirty="0"/>
              <a:t>.</a:t>
            </a:r>
            <a:endParaRPr lang="en-US" sz="2400" b="1" dirty="0">
              <a:cs typeface="Arial" charset="0"/>
            </a:endParaRPr>
          </a:p>
        </p:txBody>
      </p:sp>
      <p:sp>
        <p:nvSpPr>
          <p:cNvPr id="20" name="Content Placeholder 6"/>
          <p:cNvSpPr>
            <a:spLocks noGrp="1"/>
          </p:cNvSpPr>
          <p:nvPr>
            <p:ph idx="13"/>
          </p:nvPr>
        </p:nvSpPr>
        <p:spPr>
          <a:xfrm>
            <a:off x="1676400" y="5624882"/>
            <a:ext cx="5791200" cy="8473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/>
              <a:t>Excel Solution: = FV(Rate, Nper, PMT, PV).</a:t>
            </a:r>
          </a:p>
          <a:p>
            <a:pPr marL="1645920"/>
            <a:r>
              <a:rPr lang="en-US" sz="2000" b="1" dirty="0"/>
              <a:t>= FV(0.15,5,0,3) = </a:t>
            </a:r>
            <a:r>
              <a:rPr lang="en-US" sz="2000" b="1" dirty="0">
                <a:ea typeface="Verdana" panose="020B0604030504040204" pitchFamily="34" charset="0"/>
                <a:cs typeface="Verdana" panose="020B0604030504040204" pitchFamily="34" charset="0"/>
              </a:rPr>
              <a:t>− 6.0341</a:t>
            </a:r>
            <a:r>
              <a:rPr lang="en-IN" sz="2000" dirty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30615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Future Value:</a:t>
            </a:r>
            <a:br>
              <a:rPr lang="en-US" altLang="en-US" dirty="0"/>
            </a:br>
            <a:r>
              <a:rPr lang="en-US" altLang="en-US" dirty="0"/>
              <a:t>Important Relationship I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767840"/>
          </a:xfrm>
        </p:spPr>
        <p:txBody>
          <a:bodyPr/>
          <a:lstStyle/>
          <a:p>
            <a:r>
              <a:rPr lang="en-US" sz="33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For a given interest rate:</a:t>
            </a:r>
          </a:p>
          <a:p>
            <a:pPr lvl="1"/>
            <a:r>
              <a:rPr lang="en-US" dirty="0">
                <a:latin typeface="Calibri" charset="0"/>
              </a:rPr>
              <a:t>The longer the time period, </a:t>
            </a:r>
          </a:p>
          <a:p>
            <a:pPr lvl="1"/>
            <a:r>
              <a:rPr lang="en-US" dirty="0">
                <a:latin typeface="Calibri" charset="0"/>
              </a:rPr>
              <a:t>The higher the future value</a:t>
            </a:r>
            <a:r>
              <a:rPr lang="en-US" b="1" dirty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226319"/>
              </p:ext>
            </p:extLst>
          </p:nvPr>
        </p:nvGraphicFramePr>
        <p:xfrm>
          <a:off x="3219840" y="3581400"/>
          <a:ext cx="2704320" cy="79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4" name="Equation" r:id="rId3" imgW="901440" imgH="266400" progId="Equation.DSMT4">
                  <p:embed/>
                </p:oleObj>
              </mc:Choice>
              <mc:Fallback>
                <p:oleObj name="Equation" r:id="rId3" imgW="9014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9840" y="3581400"/>
                        <a:ext cx="2704320" cy="799200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0"/>
          </p:nvPr>
        </p:nvSpPr>
        <p:spPr>
          <a:xfrm>
            <a:off x="990600" y="4953000"/>
            <a:ext cx="7162800" cy="533400"/>
          </a:xfrm>
        </p:spPr>
        <p:txBody>
          <a:bodyPr/>
          <a:lstStyle/>
          <a:p>
            <a:r>
              <a:rPr lang="en-US" b="1" dirty="0"/>
              <a:t>For a given r, as t increases, FV increases</a:t>
            </a:r>
            <a:r>
              <a:rPr lang="en-IN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5621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Future Value:</a:t>
            </a:r>
            <a:br>
              <a:rPr lang="en-US" altLang="en-US" dirty="0"/>
            </a:br>
            <a:r>
              <a:rPr lang="en-US" altLang="en-US" dirty="0"/>
              <a:t>Important Relationship II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767840"/>
          </a:xfrm>
        </p:spPr>
        <p:txBody>
          <a:bodyPr/>
          <a:lstStyle/>
          <a:p>
            <a:r>
              <a:rPr lang="en-US" sz="33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For a given time period:</a:t>
            </a:r>
          </a:p>
          <a:p>
            <a:pPr lvl="1"/>
            <a:r>
              <a:rPr lang="en-US" dirty="0">
                <a:latin typeface="Calibri" charset="0"/>
              </a:rPr>
              <a:t>The higher the interest rate, </a:t>
            </a:r>
          </a:p>
          <a:p>
            <a:pPr lvl="1"/>
            <a:r>
              <a:rPr lang="en-US" dirty="0">
                <a:latin typeface="Calibri" charset="0"/>
              </a:rPr>
              <a:t>The larger the future value.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897827"/>
              </p:ext>
            </p:extLst>
          </p:nvPr>
        </p:nvGraphicFramePr>
        <p:xfrm>
          <a:off x="3219840" y="3581400"/>
          <a:ext cx="2704320" cy="79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7" name="Equation" r:id="rId3" imgW="901440" imgH="266400" progId="Equation.DSMT4">
                  <p:embed/>
                </p:oleObj>
              </mc:Choice>
              <mc:Fallback>
                <p:oleObj name="Equation" r:id="rId3" imgW="901440" imgH="266400" progId="Equation.DSMT4">
                  <p:embed/>
                  <p:pic>
                    <p:nvPicPr>
                      <p:cNvPr id="9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9840" y="3581400"/>
                        <a:ext cx="2704320" cy="799200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0"/>
          </p:nvPr>
        </p:nvSpPr>
        <p:spPr>
          <a:xfrm>
            <a:off x="990600" y="4953000"/>
            <a:ext cx="7162800" cy="533400"/>
          </a:xfrm>
        </p:spPr>
        <p:txBody>
          <a:bodyPr/>
          <a:lstStyle/>
          <a:p>
            <a:r>
              <a:rPr lang="en-US" b="1" dirty="0"/>
              <a:t>For a given t, as r increases, FV increases</a:t>
            </a:r>
            <a:r>
              <a:rPr lang="en-IN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8933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Figure 4.2</a:t>
            </a:r>
            <a:endParaRPr lang="en-US" sz="1500" dirty="0"/>
          </a:p>
        </p:txBody>
      </p:sp>
      <p:pic>
        <p:nvPicPr>
          <p:cNvPr id="8" name="Picture 2" descr="Line graph illustrating Future Value of $1 for Different Periods and Rate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" y="1676400"/>
            <a:ext cx="8214360" cy="4054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  <a:hlinkClick r:id="rId3" action="ppaction://hlinksldjump"/>
              </a:rPr>
              <a:t>Access the text alternative for these images</a:t>
            </a:r>
          </a:p>
        </p:txBody>
      </p:sp>
    </p:spTree>
    <p:extLst>
      <p:ext uri="{BB962C8B-B14F-4D97-AF65-F5344CB8AC3E}">
        <p14:creationId xmlns:p14="http://schemas.microsoft.com/office/powerpoint/2010/main" val="1282692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Quiz: Part 1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What is the difference between simple interest and compound interest? </a:t>
            </a:r>
            <a:r>
              <a:rPr lang="en-US" dirty="0">
                <a:latin typeface="Calibri" charset="0"/>
                <a:hlinkClick r:id="rId2" action="ppaction://hlinksldjump"/>
              </a:rPr>
              <a:t>(Slide 4.11)</a:t>
            </a:r>
            <a:endParaRPr lang="en-US" dirty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Suppose you have $500 to invest and you believe that you can earn 8% per year over the next 15 years.  </a:t>
            </a:r>
            <a:r>
              <a:rPr lang="en-US" dirty="0">
                <a:latin typeface="Calibri" charset="0"/>
                <a:hlinkClick r:id="" action="ppaction://noaction"/>
              </a:rPr>
              <a:t>(</a:t>
            </a:r>
            <a:r>
              <a:rPr lang="en-US" dirty="0">
                <a:latin typeface="Calibri" charset="0"/>
                <a:hlinkClick r:id="rId3" action="ppaction://hlinksldjump"/>
              </a:rPr>
              <a:t>QQ1 Solution)</a:t>
            </a:r>
            <a:endParaRPr lang="en-US" dirty="0">
              <a:latin typeface="Calibri" charset="0"/>
            </a:endParaRPr>
          </a:p>
          <a:p>
            <a:pPr lvl="1"/>
            <a:r>
              <a:rPr lang="en-US" dirty="0">
                <a:latin typeface="Calibri" charset="0"/>
              </a:rPr>
              <a:t>How much would you have at the end of 15 years using compound interest?</a:t>
            </a:r>
          </a:p>
          <a:p>
            <a:pPr lvl="1"/>
            <a:r>
              <a:rPr lang="en-US" dirty="0">
                <a:latin typeface="Calibri" charset="0"/>
              </a:rPr>
              <a:t>How much would you have using simple interest?</a:t>
            </a:r>
          </a:p>
        </p:txBody>
      </p:sp>
    </p:spTree>
    <p:extLst>
      <p:ext uri="{BB962C8B-B14F-4D97-AF65-F5344CB8AC3E}">
        <p14:creationId xmlns:p14="http://schemas.microsoft.com/office/powerpoint/2010/main" val="2277410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Values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The current value of future cash flows discounted at the appropriate discount rate.</a:t>
            </a:r>
          </a:p>
          <a:p>
            <a:r>
              <a:rPr lang="en-US" dirty="0">
                <a:latin typeface="Calibri" charset="0"/>
              </a:rPr>
              <a:t>Value at t = 0 on a time line.</a:t>
            </a:r>
          </a:p>
          <a:p>
            <a:r>
              <a:rPr lang="en-US" dirty="0">
                <a:latin typeface="Calibri" charset="0"/>
              </a:rPr>
              <a:t>Answers the questions:</a:t>
            </a:r>
          </a:p>
          <a:p>
            <a:pPr lvl="1"/>
            <a:r>
              <a:rPr lang="en-US" dirty="0">
                <a:latin typeface="Calibri" charset="0"/>
              </a:rPr>
              <a:t>How much do I have to invest today to have some amount in the future?</a:t>
            </a:r>
          </a:p>
          <a:p>
            <a:pPr lvl="1"/>
            <a:r>
              <a:rPr lang="en-US" dirty="0">
                <a:latin typeface="Calibri" charset="0"/>
              </a:rPr>
              <a:t>What is the current value of an amount to be received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80994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Chapter Outline</a:t>
            </a:r>
            <a:endParaRPr lang="en-US" sz="1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512064"/>
            <a:r>
              <a:rPr lang="en-US" dirty="0">
                <a:latin typeface="Calibri" charset="0"/>
              </a:rPr>
              <a:t>4.1	Future Value and Compounding.</a:t>
            </a:r>
          </a:p>
          <a:p>
            <a:pPr indent="-512064"/>
            <a:r>
              <a:rPr lang="en-US" dirty="0">
                <a:latin typeface="Calibri" charset="0"/>
              </a:rPr>
              <a:t>4.2	Present Value and Discounting.</a:t>
            </a:r>
          </a:p>
          <a:p>
            <a:pPr indent="-512064"/>
            <a:r>
              <a:rPr lang="en-US" dirty="0">
                <a:latin typeface="Calibri" charset="0"/>
              </a:rPr>
              <a:t>4.3	More on Present and Future Values</a:t>
            </a:r>
          </a:p>
          <a:p>
            <a:pPr marL="914400"/>
            <a:r>
              <a:rPr lang="en-US" dirty="0">
                <a:latin typeface="Calibri" charset="0"/>
              </a:rPr>
              <a:t>Solving for:</a:t>
            </a:r>
          </a:p>
          <a:p>
            <a:pPr marL="1828800"/>
            <a:r>
              <a:rPr lang="en-US" sz="3200" dirty="0">
                <a:latin typeface="Calibri" charset="0"/>
              </a:rPr>
              <a:t>Implied interest rate.</a:t>
            </a:r>
          </a:p>
          <a:p>
            <a:pPr marL="1828800"/>
            <a:r>
              <a:rPr lang="en-US" sz="3200" dirty="0">
                <a:latin typeface="Calibri" charset="0"/>
              </a:rPr>
              <a:t>Number of periods</a:t>
            </a:r>
            <a:r>
              <a:rPr lang="en-US" sz="3600" dirty="0">
                <a:latin typeface="Calibri" charset="0"/>
              </a:rPr>
              <a:t>.</a:t>
            </a:r>
            <a:endParaRPr lang="en-US" sz="32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2343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Values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Calibri" charset="0"/>
              </a:rPr>
              <a:t>Present Value = the current value of an amount to be received in the future.</a:t>
            </a:r>
          </a:p>
          <a:p>
            <a:r>
              <a:rPr lang="en-US" dirty="0">
                <a:latin typeface="Calibri" charset="0"/>
              </a:rPr>
              <a:t>Why is it worth less than face value?</a:t>
            </a:r>
          </a:p>
          <a:p>
            <a:pPr lvl="1"/>
            <a:r>
              <a:rPr lang="en-US" dirty="0">
                <a:latin typeface="+mn-lt"/>
              </a:rPr>
              <a:t>Opportunity cost.</a:t>
            </a:r>
          </a:p>
          <a:p>
            <a:pPr lvl="1"/>
            <a:r>
              <a:rPr lang="en-US" dirty="0">
                <a:latin typeface="+mn-lt"/>
              </a:rPr>
              <a:t>Risk &amp; Uncertainty.</a:t>
            </a:r>
          </a:p>
          <a:p>
            <a:pPr lvl="1" indent="0">
              <a:buNone/>
            </a:pPr>
            <a:r>
              <a:rPr lang="en-US" sz="2800" dirty="0">
                <a:latin typeface="+mn-lt"/>
              </a:rPr>
              <a:t>Discount Rate = </a:t>
            </a:r>
            <a:r>
              <a:rPr lang="en-US" sz="2800" dirty="0">
                <a:latin typeface="+mn-lt"/>
                <a:cs typeface="Arial" charset="0"/>
              </a:rPr>
              <a:t>ƒ (time, risk)</a:t>
            </a:r>
            <a:r>
              <a:rPr lang="en-IN" sz="2800" dirty="0">
                <a:latin typeface="+mn-lt"/>
              </a:rPr>
              <a:t>.</a:t>
            </a:r>
            <a:endParaRPr lang="en-US" sz="2800" dirty="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6663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Time Line of Cash Flows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767840"/>
          </a:xfrm>
        </p:spPr>
        <p:txBody>
          <a:bodyPr/>
          <a:lstStyle/>
          <a:p>
            <a:pPr eaLnBrk="0" hangingPunct="0"/>
            <a:r>
              <a:rPr lang="en-US" b="1" u="sng" dirty="0"/>
              <a:t>Tick marks</a:t>
            </a:r>
            <a:r>
              <a:rPr lang="en-US" b="1" dirty="0"/>
              <a:t> at ends of periods.</a:t>
            </a:r>
          </a:p>
          <a:p>
            <a:pPr marL="566928" lvl="1" indent="-457200" eaLnBrk="0" hangingPunct="0"/>
            <a:r>
              <a:rPr lang="en-US" b="1" dirty="0"/>
              <a:t>Time 0 is today; </a:t>
            </a:r>
          </a:p>
          <a:p>
            <a:pPr marL="566928" lvl="1" indent="-457200" eaLnBrk="0" hangingPunct="0"/>
            <a:r>
              <a:rPr lang="en-US" b="1" dirty="0"/>
              <a:t>Time 1 is the end of Period 1</a:t>
            </a:r>
            <a:r>
              <a:rPr lang="en-IN" dirty="0"/>
              <a:t>.</a:t>
            </a:r>
            <a:endParaRPr lang="en-US" b="1" dirty="0"/>
          </a:p>
        </p:txBody>
      </p:sp>
      <p:pic>
        <p:nvPicPr>
          <p:cNvPr id="24" name="Picture 3" descr="Cash flow diagram for time 0, 1, 2, and 3. The cash flows are labeled as CF sub 0 through CF sub 3. The rate is r percent.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07" y="3429000"/>
            <a:ext cx="7773185" cy="2191142"/>
          </a:xfrm>
        </p:spPr>
      </p:pic>
      <p:sp>
        <p:nvSpPr>
          <p:cNvPr id="7" name="Content Placeholder 4"/>
          <p:cNvSpPr>
            <a:spLocks noGrp="1"/>
          </p:cNvSpPr>
          <p:nvPr>
            <p:ph idx="11"/>
          </p:nvPr>
        </p:nvSpPr>
        <p:spPr>
          <a:xfrm>
            <a:off x="457200" y="5867400"/>
            <a:ext cx="8229600" cy="381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>
                <a:latin typeface="+mn-lt"/>
              </a:rPr>
              <a:t>+CF = Cash INFLOW	</a:t>
            </a:r>
            <a:r>
              <a:rPr lang="en-US" sz="2000" b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dirty="0">
                <a:latin typeface="+mn-lt"/>
              </a:rPr>
              <a:t>CF = Cash OUTFLOW		PMT = Constant CF</a:t>
            </a:r>
          </a:p>
        </p:txBody>
      </p:sp>
    </p:spTree>
    <p:extLst>
      <p:ext uri="{BB962C8B-B14F-4D97-AF65-F5344CB8AC3E}">
        <p14:creationId xmlns:p14="http://schemas.microsoft.com/office/powerpoint/2010/main" val="3847999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Values</a:t>
            </a:r>
            <a:r>
              <a:rPr lang="en-US" altLang="en-US" sz="1500" dirty="0"/>
              <a:t> 3</a:t>
            </a:r>
            <a:endParaRPr lang="en-US" sz="1500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2954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b="1" dirty="0">
                <a:latin typeface="Calibri" charset="0"/>
              </a:rPr>
              <a:t>FV = PV(1 + r)</a:t>
            </a:r>
            <a:r>
              <a:rPr lang="en-US" b="1" baseline="30000" dirty="0">
                <a:latin typeface="Calibri" charset="0"/>
              </a:rPr>
              <a:t>t</a:t>
            </a:r>
            <a:endParaRPr lang="en-US" b="1" dirty="0">
              <a:latin typeface="Calibri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Calibri" charset="0"/>
              </a:rPr>
              <a:t>Rearrange to solve for PV.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idx="10"/>
          </p:nvPr>
        </p:nvSpPr>
        <p:spPr>
          <a:xfrm>
            <a:off x="2514600" y="2956560"/>
            <a:ext cx="4114800" cy="146304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lvl="3" indent="0">
              <a:buNone/>
            </a:pPr>
            <a:r>
              <a:rPr lang="en-US" sz="4000" dirty="0">
                <a:latin typeface="Arial Rounded MT Bold" charset="0"/>
              </a:rPr>
              <a:t>PV = FV / (1 + r)</a:t>
            </a:r>
            <a:r>
              <a:rPr lang="en-US" sz="4000" baseline="30000" dirty="0">
                <a:latin typeface="Arial Rounded MT Bold" charset="0"/>
              </a:rPr>
              <a:t>t</a:t>
            </a:r>
          </a:p>
          <a:p>
            <a:pPr marL="0" lvl="3" indent="0">
              <a:buNone/>
            </a:pPr>
            <a:r>
              <a:rPr lang="en-US" sz="4000" dirty="0">
                <a:latin typeface="Arial Rounded MT Bold" charset="0"/>
              </a:rPr>
              <a:t>PV= FV(1 + r)</a:t>
            </a:r>
            <a:r>
              <a:rPr lang="en-US" sz="4000" baseline="30000" dirty="0">
                <a:latin typeface="Arial Rounded MT Bold" charset="0"/>
              </a:rPr>
              <a:t>−t</a:t>
            </a:r>
            <a:endParaRPr lang="en-US" sz="4000" dirty="0">
              <a:latin typeface="Arial Rounded MT Bold" charset="0"/>
            </a:endParaRPr>
          </a:p>
        </p:txBody>
      </p:sp>
      <p:sp>
        <p:nvSpPr>
          <p:cNvPr id="19" name="Content Placeholder 4"/>
          <p:cNvSpPr>
            <a:spLocks noGrp="1"/>
          </p:cNvSpPr>
          <p:nvPr>
            <p:ph idx="11"/>
          </p:nvPr>
        </p:nvSpPr>
        <p:spPr>
          <a:xfrm>
            <a:off x="457200" y="4724400"/>
            <a:ext cx="8229600" cy="106680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“Discounting” = finding the present value of one or more future amounts.</a:t>
            </a:r>
          </a:p>
        </p:txBody>
      </p:sp>
      <p:sp>
        <p:nvSpPr>
          <p:cNvPr id="23" name="Content Placeholder 5"/>
          <p:cNvSpPr>
            <a:spLocks noGrp="1"/>
          </p:cNvSpPr>
          <p:nvPr>
            <p:ph idx="12"/>
          </p:nvPr>
        </p:nvSpPr>
        <p:spPr>
          <a:xfrm>
            <a:off x="6781800" y="591312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  <a:endParaRPr lang="en-US" altLang="en-US" sz="1800" dirty="0">
              <a:solidFill>
                <a:schemeClr val="bg1"/>
              </a:solidFill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36645807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What’s the PV of $100 due in 3 </a:t>
            </a:r>
            <a:br>
              <a:rPr lang="en-US" altLang="en-US" dirty="0"/>
            </a:br>
            <a:r>
              <a:rPr lang="en-US" altLang="en-US" dirty="0"/>
              <a:t>Years if r = 10%?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082040"/>
          </a:xfrm>
        </p:spPr>
        <p:txBody>
          <a:bodyPr/>
          <a:lstStyle/>
          <a:p>
            <a:pPr eaLnBrk="0" hangingPunct="0"/>
            <a:r>
              <a:rPr lang="en-US" b="1" dirty="0"/>
              <a:t>Finding PVs is </a:t>
            </a:r>
            <a:r>
              <a:rPr lang="en-US" b="1" u="sng" dirty="0"/>
              <a:t>discounting</a:t>
            </a:r>
            <a:r>
              <a:rPr lang="en-US" b="1" dirty="0"/>
              <a:t>, and it’s the reverse of </a:t>
            </a:r>
            <a:r>
              <a:rPr lang="en-US" b="1" u="sng" dirty="0"/>
              <a:t>compounding</a:t>
            </a:r>
            <a:r>
              <a:rPr lang="en-US" b="1" dirty="0"/>
              <a:t>.</a:t>
            </a:r>
          </a:p>
        </p:txBody>
      </p:sp>
      <p:pic>
        <p:nvPicPr>
          <p:cNvPr id="5" name="Picture 3" descr="Cash flow diagram showing time 0, 1, 2, and 3, with a rate of 10%. A cash flow of 100 is shown at time 3. An arrow points left asking what is the present value at time 0?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83" y="2503853"/>
            <a:ext cx="7911234" cy="1991947"/>
          </a:xfrm>
        </p:spPr>
      </p:pic>
      <p:sp>
        <p:nvSpPr>
          <p:cNvPr id="6" name="Content Placeholder 4"/>
          <p:cNvSpPr>
            <a:spLocks noGrp="1"/>
          </p:cNvSpPr>
          <p:nvPr>
            <p:ph idx="11"/>
          </p:nvPr>
        </p:nvSpPr>
        <p:spPr>
          <a:xfrm>
            <a:off x="1485900" y="4724400"/>
            <a:ext cx="6172200" cy="1752600"/>
          </a:xfrm>
        </p:spPr>
        <p:txBody>
          <a:bodyPr/>
          <a:lstStyle/>
          <a:p>
            <a:pPr>
              <a:defRPr/>
            </a:pPr>
            <a:r>
              <a:rPr lang="en-US" sz="2000" b="1" dirty="0">
                <a:latin typeface="+mn-lt"/>
              </a:rPr>
              <a:t>Formula: PV = FV(1+r)</a:t>
            </a:r>
            <a:r>
              <a:rPr lang="en-US" sz="2000" b="1" baseline="300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baseline="30000" dirty="0">
                <a:latin typeface="+mn-lt"/>
              </a:rPr>
              <a:t>t </a:t>
            </a:r>
            <a:r>
              <a:rPr lang="en-US" sz="2000" b="1" dirty="0">
                <a:latin typeface="+mn-lt"/>
              </a:rPr>
              <a:t> = 100(1.10)</a:t>
            </a:r>
            <a:r>
              <a:rPr lang="en-US" sz="2000" b="1" baseline="300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baseline="30000" dirty="0">
                <a:latin typeface="+mn-lt"/>
              </a:rPr>
              <a:t>3 </a:t>
            </a:r>
            <a:r>
              <a:rPr lang="en-US" sz="2000" b="1" dirty="0">
                <a:latin typeface="+mn-lt"/>
              </a:rPr>
              <a:t>= $75.13</a:t>
            </a:r>
          </a:p>
          <a:p>
            <a:pPr>
              <a:defRPr/>
            </a:pPr>
            <a:r>
              <a:rPr lang="en-US" sz="2000" b="1" dirty="0">
                <a:latin typeface="+mn-lt"/>
              </a:rPr>
              <a:t>Calculator: 3 N	10 I/Y 	0 PMT 	100 FV</a:t>
            </a:r>
          </a:p>
          <a:p>
            <a:pPr marL="1828800">
              <a:defRPr/>
            </a:pPr>
            <a:r>
              <a:rPr lang="en-US" sz="2000" b="1" dirty="0">
                <a:latin typeface="+mn-lt"/>
              </a:rPr>
              <a:t>CPT PV = 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dirty="0">
                <a:latin typeface="+mn-lt"/>
              </a:rPr>
              <a:t>75.13</a:t>
            </a:r>
          </a:p>
          <a:p>
            <a:pPr>
              <a:defRPr/>
            </a:pPr>
            <a:r>
              <a:rPr lang="en-US" sz="2000" b="1" dirty="0">
                <a:latin typeface="+mn-lt"/>
              </a:rPr>
              <a:t>Excel: = PV(.10,3,0,100) = 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dirty="0">
                <a:latin typeface="+mn-lt"/>
              </a:rPr>
              <a:t>75.13</a:t>
            </a:r>
          </a:p>
        </p:txBody>
      </p:sp>
    </p:spTree>
    <p:extLst>
      <p:ext uri="{BB962C8B-B14F-4D97-AF65-F5344CB8AC3E}">
        <p14:creationId xmlns:p14="http://schemas.microsoft.com/office/powerpoint/2010/main" val="2296429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Value: Example 1</a:t>
            </a:r>
            <a:br>
              <a:rPr lang="en-US" altLang="en-US" dirty="0"/>
            </a:br>
            <a:r>
              <a:rPr lang="en-US" altLang="en-US" sz="3600" dirty="0"/>
              <a:t>Single Period</a:t>
            </a:r>
            <a:endParaRPr lang="en-US" sz="3600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3106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Suppose you need $10,000 in one year for the down payment on a new car. If you can earn 7% annually, how much do you need to invest today?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idx="10"/>
          </p:nvPr>
        </p:nvSpPr>
        <p:spPr>
          <a:xfrm>
            <a:off x="914400" y="2957882"/>
            <a:ext cx="3200400" cy="2595574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400" b="1" dirty="0"/>
              <a:t>Formula Solution:</a:t>
            </a:r>
          </a:p>
          <a:p>
            <a:pPr marL="457200"/>
            <a:r>
              <a:rPr lang="en-US" sz="2400" b="1" dirty="0"/>
              <a:t>PV = FV(1+r)</a:t>
            </a:r>
            <a:r>
              <a:rPr lang="en-US" sz="2400" b="1" baseline="30000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baseline="30000" dirty="0"/>
              <a:t>t</a:t>
            </a:r>
          </a:p>
          <a:p>
            <a:pPr marL="822960"/>
            <a:r>
              <a:rPr lang="en-US" sz="2400" b="1" dirty="0"/>
              <a:t>= 10,000(1.07)</a:t>
            </a:r>
            <a:r>
              <a:rPr lang="en-US" sz="2400" b="1" baseline="30000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baseline="30000" dirty="0"/>
              <a:t>1</a:t>
            </a:r>
            <a:endParaRPr lang="en-US" sz="2400" b="1" dirty="0"/>
          </a:p>
          <a:p>
            <a:pPr marL="822960"/>
            <a:r>
              <a:rPr lang="en-US" sz="2400" b="1" dirty="0"/>
              <a:t>= 10,000/1.07</a:t>
            </a:r>
          </a:p>
          <a:p>
            <a:pPr marL="822960"/>
            <a:r>
              <a:rPr lang="en-US" sz="2400" b="1" dirty="0"/>
              <a:t>= 9,345.79</a:t>
            </a:r>
          </a:p>
        </p:txBody>
      </p:sp>
      <p:graphicFrame>
        <p:nvGraphicFramePr>
          <p:cNvPr id="24" name="Table 4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1247508549"/>
              </p:ext>
            </p:extLst>
          </p:nvPr>
        </p:nvGraphicFramePr>
        <p:xfrm>
          <a:off x="4800600" y="2895600"/>
          <a:ext cx="3749040" cy="2596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10000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−9345.79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18" name="Content Placeholder 5"/>
          <p:cNvSpPr>
            <a:spLocks noGrp="1"/>
          </p:cNvSpPr>
          <p:nvPr>
            <p:ph idx="11"/>
          </p:nvPr>
        </p:nvSpPr>
        <p:spPr>
          <a:xfrm>
            <a:off x="4876800" y="2895600"/>
            <a:ext cx="2971800" cy="393192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Calculator Solution</a:t>
            </a:r>
          </a:p>
        </p:txBody>
      </p:sp>
      <p:sp>
        <p:nvSpPr>
          <p:cNvPr id="20" name="Content Placeholder 6"/>
          <p:cNvSpPr>
            <a:spLocks noGrp="1"/>
          </p:cNvSpPr>
          <p:nvPr>
            <p:ph idx="13"/>
          </p:nvPr>
        </p:nvSpPr>
        <p:spPr>
          <a:xfrm>
            <a:off x="1676400" y="5624882"/>
            <a:ext cx="5791200" cy="8473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/>
              <a:t>Excel Solution: = PV(Rate, Nper, P, FV).</a:t>
            </a:r>
          </a:p>
          <a:p>
            <a:pPr marL="1645920"/>
            <a:r>
              <a:rPr lang="en-US" sz="2000" b="1" dirty="0"/>
              <a:t>= PV(0.07,1,0,10000) = </a:t>
            </a:r>
            <a:r>
              <a:rPr lang="en-US" sz="2000" b="1" dirty="0">
                <a:ea typeface="Verdana" panose="020B0604030504040204" pitchFamily="34" charset="0"/>
                <a:cs typeface="Verdana" panose="020B0604030504040204" pitchFamily="34" charset="0"/>
              </a:rPr>
              <a:t>−9345.79</a:t>
            </a:r>
            <a:r>
              <a:rPr lang="en-IN" sz="2000" dirty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535781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Values: Example 2</a:t>
            </a:r>
            <a:br>
              <a:rPr lang="en-US" altLang="en-US" dirty="0"/>
            </a:br>
            <a:r>
              <a:rPr lang="en-US" altLang="en-US" sz="3600" dirty="0"/>
              <a:t>Multi-Periods</a:t>
            </a:r>
            <a:endParaRPr lang="en-US" sz="3600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467814"/>
          </a:xfrm>
        </p:spPr>
        <p:txBody>
          <a:bodyPr/>
          <a:lstStyle/>
          <a:p>
            <a:r>
              <a:rPr lang="en-US" sz="2400" dirty="0">
                <a:latin typeface="Calibri" charset="0"/>
              </a:rPr>
              <a:t>You want to begin saving for your daughter’s college education and you estimate that she will need $150,000 in 17 years.  If you feel confident that you can earn 8% per year, how much do you need to invest today?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idx="10"/>
          </p:nvPr>
        </p:nvSpPr>
        <p:spPr>
          <a:xfrm>
            <a:off x="914400" y="2957882"/>
            <a:ext cx="3505200" cy="2595574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400" b="1" dirty="0"/>
              <a:t>Formula Solution:</a:t>
            </a:r>
          </a:p>
          <a:p>
            <a:pPr marL="457200"/>
            <a:r>
              <a:rPr lang="en-US" sz="2400" b="1" dirty="0"/>
              <a:t>PV = FV(1+r)</a:t>
            </a:r>
            <a:r>
              <a:rPr lang="en-US" sz="2400" b="1" baseline="30000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baseline="30000" dirty="0"/>
              <a:t>t</a:t>
            </a:r>
          </a:p>
          <a:p>
            <a:pPr marL="822960"/>
            <a:r>
              <a:rPr lang="en-US" sz="2400" b="1" dirty="0"/>
              <a:t>= 150,000(1.08)</a:t>
            </a:r>
            <a:r>
              <a:rPr lang="en-US" sz="2400" b="1" baseline="30000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baseline="30000" dirty="0"/>
              <a:t>17</a:t>
            </a:r>
            <a:endParaRPr lang="en-US" sz="2400" b="1" dirty="0"/>
          </a:p>
          <a:p>
            <a:pPr marL="822960"/>
            <a:r>
              <a:rPr lang="en-US" sz="2400" b="1" dirty="0"/>
              <a:t>= 150,000/(1.08)</a:t>
            </a:r>
            <a:r>
              <a:rPr lang="en-US" sz="2400" b="1" baseline="30000" dirty="0"/>
              <a:t>17</a:t>
            </a:r>
          </a:p>
          <a:p>
            <a:pPr marL="822960"/>
            <a:r>
              <a:rPr lang="en-US" sz="2400" b="1" dirty="0"/>
              <a:t>= 40,540.34</a:t>
            </a:r>
          </a:p>
        </p:txBody>
      </p:sp>
      <p:graphicFrame>
        <p:nvGraphicFramePr>
          <p:cNvPr id="24" name="Table 4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2091049703"/>
              </p:ext>
            </p:extLst>
          </p:nvPr>
        </p:nvGraphicFramePr>
        <p:xfrm>
          <a:off x="4800600" y="2895600"/>
          <a:ext cx="3931920" cy="2596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17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150000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−40,540.34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18" name="Content Placeholder 5"/>
          <p:cNvSpPr>
            <a:spLocks noGrp="1"/>
          </p:cNvSpPr>
          <p:nvPr>
            <p:ph idx="11"/>
          </p:nvPr>
        </p:nvSpPr>
        <p:spPr>
          <a:xfrm>
            <a:off x="4876800" y="2895600"/>
            <a:ext cx="2971800" cy="393192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Calculator Solution</a:t>
            </a:r>
            <a:r>
              <a:rPr lang="en-IN" sz="2400" dirty="0"/>
              <a:t>:</a:t>
            </a:r>
            <a:endParaRPr lang="en-US" sz="2400" b="1" dirty="0">
              <a:cs typeface="Arial" charset="0"/>
            </a:endParaRPr>
          </a:p>
        </p:txBody>
      </p:sp>
      <p:sp>
        <p:nvSpPr>
          <p:cNvPr id="20" name="Content Placeholder 6"/>
          <p:cNvSpPr>
            <a:spLocks noGrp="1"/>
          </p:cNvSpPr>
          <p:nvPr>
            <p:ph idx="13"/>
          </p:nvPr>
        </p:nvSpPr>
        <p:spPr>
          <a:xfrm>
            <a:off x="1676400" y="5624882"/>
            <a:ext cx="5791200" cy="8473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/>
              <a:t>Excel Solution: = PV(Rate, Nper, PMT, FV).</a:t>
            </a:r>
          </a:p>
          <a:p>
            <a:pPr marL="1645920"/>
            <a:r>
              <a:rPr lang="en-US" sz="2000" b="1" dirty="0"/>
              <a:t>= PV(0.08,17,0,150000) = </a:t>
            </a:r>
            <a:r>
              <a:rPr lang="en-US" sz="2000" b="1" dirty="0">
                <a:ea typeface="Verdana" panose="020B0604030504040204" pitchFamily="34" charset="0"/>
                <a:cs typeface="Verdana" panose="020B0604030504040204" pitchFamily="34" charset="0"/>
              </a:rPr>
              <a:t>−40,540.34</a:t>
            </a:r>
            <a:r>
              <a:rPr lang="en-IN" sz="2000" dirty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292571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Values: Example 3</a:t>
            </a:r>
            <a:br>
              <a:rPr lang="en-US" altLang="en-US" dirty="0"/>
            </a:br>
            <a:r>
              <a:rPr lang="en-US" altLang="en-US" sz="3600" dirty="0"/>
              <a:t>Multi-Periods</a:t>
            </a:r>
            <a:endParaRPr lang="en-US" sz="3600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406854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Your parents set up a trust fund for you 10 years ago that is now worth $19,671.51. If the fund earned 7% per year, how much did your parents invest?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idx="10"/>
          </p:nvPr>
        </p:nvSpPr>
        <p:spPr>
          <a:xfrm>
            <a:off x="457200" y="2957882"/>
            <a:ext cx="3886200" cy="2595574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sz="2400" b="1" dirty="0"/>
              <a:t>Formula Solution:</a:t>
            </a:r>
          </a:p>
          <a:p>
            <a:pPr marL="457200"/>
            <a:r>
              <a:rPr lang="en-US" sz="2400" b="1" dirty="0"/>
              <a:t>PV = FV(1+r)</a:t>
            </a:r>
            <a:r>
              <a:rPr lang="en-US" sz="2400" b="1" baseline="30000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baseline="30000" dirty="0"/>
              <a:t>t</a:t>
            </a:r>
          </a:p>
          <a:p>
            <a:pPr marL="822960"/>
            <a:r>
              <a:rPr lang="en-US" sz="2400" b="1" dirty="0"/>
              <a:t>= 19,671.51(1.07)</a:t>
            </a:r>
            <a:r>
              <a:rPr lang="en-US" sz="2400" b="1" baseline="30000" dirty="0">
                <a:ea typeface="Verdana" panose="020B0604030504040204" pitchFamily="34" charset="0"/>
                <a:cs typeface="Verdana" panose="020B0604030504040204" pitchFamily="34" charset="0"/>
              </a:rPr>
              <a:t>− </a:t>
            </a:r>
            <a:r>
              <a:rPr lang="en-US" sz="2400" b="1" baseline="30000" dirty="0"/>
              <a:t>10</a:t>
            </a:r>
            <a:endParaRPr lang="en-US" sz="2400" b="1" dirty="0"/>
          </a:p>
          <a:p>
            <a:pPr marL="822960"/>
            <a:r>
              <a:rPr lang="en-US" sz="2400" b="1" dirty="0"/>
              <a:t>= 19.671.51/(1.07)</a:t>
            </a:r>
            <a:r>
              <a:rPr lang="en-US" sz="2400" b="1" baseline="30000" dirty="0"/>
              <a:t>10</a:t>
            </a:r>
          </a:p>
          <a:p>
            <a:pPr marL="822960"/>
            <a:r>
              <a:rPr lang="en-US" sz="2400" b="1" dirty="0"/>
              <a:t>= </a:t>
            </a:r>
            <a:r>
              <a:rPr lang="en-US" sz="2400" b="1" dirty="0">
                <a:ea typeface="Verdana" panose="020B0604030504040204" pitchFamily="34" charset="0"/>
                <a:cs typeface="Verdana" panose="020B0604030504040204" pitchFamily="34" charset="0"/>
              </a:rPr>
              <a:t>−10,000</a:t>
            </a:r>
            <a:endParaRPr lang="en-US" sz="2400" b="1" dirty="0"/>
          </a:p>
        </p:txBody>
      </p:sp>
      <p:graphicFrame>
        <p:nvGraphicFramePr>
          <p:cNvPr id="24" name="Table 4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1131544135"/>
              </p:ext>
            </p:extLst>
          </p:nvPr>
        </p:nvGraphicFramePr>
        <p:xfrm>
          <a:off x="4648200" y="2965704"/>
          <a:ext cx="4114800" cy="2596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19671.51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−10000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18" name="Content Placeholder 5"/>
          <p:cNvSpPr>
            <a:spLocks noGrp="1"/>
          </p:cNvSpPr>
          <p:nvPr>
            <p:ph idx="11"/>
          </p:nvPr>
        </p:nvSpPr>
        <p:spPr>
          <a:xfrm>
            <a:off x="4724400" y="2895600"/>
            <a:ext cx="2971800" cy="393192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Calculator Solution</a:t>
            </a:r>
            <a:r>
              <a:rPr lang="en-IN" sz="2400" dirty="0"/>
              <a:t>:</a:t>
            </a:r>
            <a:endParaRPr lang="en-US" sz="2400" b="1" dirty="0">
              <a:cs typeface="Arial" charset="0"/>
            </a:endParaRPr>
          </a:p>
        </p:txBody>
      </p:sp>
      <p:sp>
        <p:nvSpPr>
          <p:cNvPr id="20" name="Content Placeholder 6"/>
          <p:cNvSpPr>
            <a:spLocks noGrp="1"/>
          </p:cNvSpPr>
          <p:nvPr>
            <p:ph idx="13"/>
          </p:nvPr>
        </p:nvSpPr>
        <p:spPr>
          <a:xfrm>
            <a:off x="1676400" y="5705856"/>
            <a:ext cx="6248400" cy="8473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/>
              <a:t>Excel Solution: = PV(Rate, Nper, Pmt, FV).</a:t>
            </a:r>
          </a:p>
          <a:p>
            <a:pPr marL="1645920"/>
            <a:r>
              <a:rPr lang="en-US" sz="2000" b="1" dirty="0"/>
              <a:t>= PV(0.07,10,0, 19,671.51) = </a:t>
            </a:r>
            <a:r>
              <a:rPr lang="en-US" sz="2000" b="1" dirty="0">
                <a:ea typeface="Verdana" panose="020B0604030504040204" pitchFamily="34" charset="0"/>
                <a:cs typeface="Verdana" panose="020B0604030504040204" pitchFamily="34" charset="0"/>
              </a:rPr>
              <a:t>−10000</a:t>
            </a:r>
            <a:r>
              <a:rPr lang="en-IN" sz="2000" dirty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1360479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Value:</a:t>
            </a:r>
            <a:br>
              <a:rPr lang="en-US" altLang="en-US" dirty="0"/>
            </a:br>
            <a:r>
              <a:rPr lang="en-US" altLang="en-US" dirty="0"/>
              <a:t>Important Relationship I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920240"/>
          </a:xfrm>
        </p:spPr>
        <p:txBody>
          <a:bodyPr/>
          <a:lstStyle/>
          <a:p>
            <a:r>
              <a:rPr lang="en-US" sz="40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For a given interest rate:</a:t>
            </a:r>
          </a:p>
          <a:p>
            <a:pPr lvl="1"/>
            <a:r>
              <a:rPr lang="en-US" dirty="0">
                <a:latin typeface="Calibri" charset="0"/>
              </a:rPr>
              <a:t>The longer the time period, </a:t>
            </a:r>
          </a:p>
          <a:p>
            <a:pPr lvl="1"/>
            <a:r>
              <a:rPr lang="en-US" dirty="0">
                <a:latin typeface="Calibri" charset="0"/>
              </a:rPr>
              <a:t>The lower the present value.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050430"/>
              </p:ext>
            </p:extLst>
          </p:nvPr>
        </p:nvGraphicFramePr>
        <p:xfrm>
          <a:off x="3114675" y="3484334"/>
          <a:ext cx="2914650" cy="1718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7" name="Equation" r:id="rId3" imgW="774360" imgH="457200" progId="Equation.DSMT4">
                  <p:embed/>
                </p:oleObj>
              </mc:Choice>
              <mc:Fallback>
                <p:oleObj name="Equation" r:id="rId3" imgW="774360" imgH="457200" progId="Equation.DSMT4">
                  <p:embed/>
                  <p:pic>
                    <p:nvPicPr>
                      <p:cNvPr id="9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4675" y="3484334"/>
                        <a:ext cx="2914650" cy="1718131"/>
                      </a:xfrm>
                      <a:prstGeom prst="rect">
                        <a:avLst/>
                      </a:prstGeom>
                      <a:ln w="190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0"/>
          </p:nvPr>
        </p:nvSpPr>
        <p:spPr>
          <a:xfrm>
            <a:off x="990600" y="5410200"/>
            <a:ext cx="7315200" cy="533400"/>
          </a:xfrm>
        </p:spPr>
        <p:txBody>
          <a:bodyPr/>
          <a:lstStyle/>
          <a:p>
            <a:r>
              <a:rPr lang="en-US" b="1" dirty="0"/>
              <a:t>For a given r, as t increases, PV decreases</a:t>
            </a:r>
            <a:r>
              <a:rPr lang="en-IN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68902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Value:</a:t>
            </a:r>
            <a:br>
              <a:rPr lang="en-US" altLang="en-US" dirty="0"/>
            </a:br>
            <a:r>
              <a:rPr lang="en-US" altLang="en-US" dirty="0"/>
              <a:t>Important Relationship I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005840"/>
          </a:xfrm>
        </p:spPr>
        <p:txBody>
          <a:bodyPr/>
          <a:lstStyle/>
          <a:p>
            <a:r>
              <a:rPr lang="en-US" dirty="0">
                <a:latin typeface="+mn-lt"/>
              </a:rPr>
              <a:t>What is the present value of $500 to be received in 5 years? 10 years? The discount rate is 10%</a:t>
            </a:r>
            <a:r>
              <a:rPr lang="en-IN" dirty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pic>
        <p:nvPicPr>
          <p:cNvPr id="11" name="Picture 3" descr="Cash flow diagram showing year 0, 5, and 10 with a rate of 10%. 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01" y="2895600"/>
            <a:ext cx="7915397" cy="1810861"/>
          </a:xfrm>
        </p:spPr>
      </p:pic>
      <p:sp>
        <p:nvSpPr>
          <p:cNvPr id="3" name="Content Placeholder 4"/>
          <p:cNvSpPr>
            <a:spLocks noGrp="1"/>
          </p:cNvSpPr>
          <p:nvPr>
            <p:ph idx="11"/>
          </p:nvPr>
        </p:nvSpPr>
        <p:spPr>
          <a:xfrm>
            <a:off x="914400" y="5181600"/>
            <a:ext cx="7315200" cy="1066800"/>
          </a:xfrm>
        </p:spPr>
        <p:txBody>
          <a:bodyPr/>
          <a:lstStyle/>
          <a:p>
            <a:r>
              <a:rPr lang="en-US" sz="2400" b="1" dirty="0"/>
              <a:t>5 yrs: 	PV = 500/(1.10)</a:t>
            </a:r>
            <a:r>
              <a:rPr lang="en-US" sz="2400" b="1" baseline="30000" dirty="0"/>
              <a:t>5</a:t>
            </a:r>
            <a:r>
              <a:rPr lang="en-US" sz="2400" b="1" dirty="0"/>
              <a:t> = </a:t>
            </a:r>
            <a:r>
              <a:rPr lang="en-US" sz="2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dirty="0"/>
              <a:t>310.46		(1.10)</a:t>
            </a:r>
            <a:r>
              <a:rPr lang="en-US" sz="2400" b="1" baseline="30000" dirty="0"/>
              <a:t>5    </a:t>
            </a:r>
            <a:r>
              <a:rPr lang="en-US" sz="2400" b="1" dirty="0"/>
              <a:t>= 1.6105</a:t>
            </a:r>
          </a:p>
          <a:p>
            <a:r>
              <a:rPr lang="en-US" sz="2400" b="1" dirty="0"/>
              <a:t>10 yrs: 	PV = 500/(1.10)</a:t>
            </a:r>
            <a:r>
              <a:rPr lang="en-US" sz="2400" b="1" baseline="30000" dirty="0"/>
              <a:t>10 </a:t>
            </a:r>
            <a:r>
              <a:rPr lang="en-US" sz="2400" b="1" dirty="0"/>
              <a:t>= </a:t>
            </a:r>
            <a:r>
              <a:rPr lang="en-US" sz="2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b="1" dirty="0"/>
              <a:t>192.77		(1.10)</a:t>
            </a:r>
            <a:r>
              <a:rPr lang="en-US" sz="2400" b="1" baseline="30000" dirty="0"/>
              <a:t>10</a:t>
            </a:r>
            <a:r>
              <a:rPr lang="en-US" sz="2400" b="1" dirty="0"/>
              <a:t> = 2.5937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200400" y="6477000"/>
            <a:ext cx="2743200" cy="182880"/>
          </a:xfrm>
        </p:spPr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  <a:hlinkClick r:id="rId3" action="ppaction://hlinksldjump"/>
              </a:rPr>
              <a:t>Access the text alternative for these </a:t>
            </a:r>
            <a:r>
              <a:rPr lang="en-US" dirty="0" smtClean="0">
                <a:solidFill>
                  <a:prstClr val="black"/>
                </a:solidFill>
                <a:hlinkClick r:id="rId3" action="ppaction://hlinksldjump"/>
              </a:rPr>
              <a:t>images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7858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Value:</a:t>
            </a:r>
            <a:br>
              <a:rPr lang="en-US" altLang="en-US" dirty="0"/>
            </a:br>
            <a:r>
              <a:rPr lang="en-US" altLang="en-US" dirty="0"/>
              <a:t>Important Relationship II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59"/>
            <a:ext cx="8229600" cy="1767841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For a given time period: </a:t>
            </a:r>
          </a:p>
          <a:p>
            <a:pPr lvl="1"/>
            <a:r>
              <a:rPr lang="en-US" dirty="0">
                <a:latin typeface="Calibri" charset="0"/>
              </a:rPr>
              <a:t>The higher the interest rate, </a:t>
            </a:r>
          </a:p>
          <a:p>
            <a:pPr lvl="1"/>
            <a:r>
              <a:rPr lang="en-US" dirty="0">
                <a:latin typeface="Calibri" charset="0"/>
              </a:rPr>
              <a:t>The smaller the present value.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157333"/>
              </p:ext>
            </p:extLst>
          </p:nvPr>
        </p:nvGraphicFramePr>
        <p:xfrm>
          <a:off x="3048000" y="3429000"/>
          <a:ext cx="2743200" cy="1617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5" name="Equation" r:id="rId3" imgW="774360" imgH="457200" progId="Equation.DSMT4">
                  <p:embed/>
                </p:oleObj>
              </mc:Choice>
              <mc:Fallback>
                <p:oleObj name="Equation" r:id="rId3" imgW="774360" imgH="457200" progId="Equation.DSMT4">
                  <p:embed/>
                  <p:pic>
                    <p:nvPicPr>
                      <p:cNvPr id="9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0" y="3429000"/>
                        <a:ext cx="2743200" cy="1617064"/>
                      </a:xfrm>
                      <a:prstGeom prst="rect">
                        <a:avLst/>
                      </a:prstGeom>
                      <a:ln w="190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0"/>
          </p:nvPr>
        </p:nvSpPr>
        <p:spPr>
          <a:xfrm>
            <a:off x="990600" y="5410200"/>
            <a:ext cx="7315200" cy="533400"/>
          </a:xfrm>
        </p:spPr>
        <p:txBody>
          <a:bodyPr/>
          <a:lstStyle/>
          <a:p>
            <a:r>
              <a:rPr lang="en-US" b="1" dirty="0"/>
              <a:t>For a given t, as r increases, PV decreases</a:t>
            </a:r>
            <a:r>
              <a:rPr lang="en-IN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08240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Definitions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Present Value (PV).</a:t>
            </a:r>
          </a:p>
          <a:p>
            <a:pPr lvl="1"/>
            <a:r>
              <a:rPr lang="en-US" dirty="0">
                <a:latin typeface="Calibri" charset="0"/>
              </a:rPr>
              <a:t>The current value of future cash flows discounted at the appropriate discount rate.</a:t>
            </a:r>
          </a:p>
          <a:p>
            <a:pPr lvl="1"/>
            <a:r>
              <a:rPr lang="en-US" dirty="0">
                <a:latin typeface="Calibri" charset="0"/>
              </a:rPr>
              <a:t>Value at t = 0 on a time line.</a:t>
            </a:r>
          </a:p>
          <a:p>
            <a:r>
              <a:rPr lang="en-US" dirty="0">
                <a:latin typeface="Calibri" charset="0"/>
              </a:rPr>
              <a:t>Future Value (FV).</a:t>
            </a:r>
          </a:p>
          <a:p>
            <a:pPr lvl="1"/>
            <a:r>
              <a:rPr lang="en-US" dirty="0">
                <a:latin typeface="Calibri" charset="0"/>
              </a:rPr>
              <a:t>The amount an investment is worth after one or more periods.</a:t>
            </a:r>
          </a:p>
          <a:p>
            <a:pPr lvl="1"/>
            <a:r>
              <a:rPr lang="en-US" dirty="0">
                <a:latin typeface="Calibri" charset="0"/>
              </a:rPr>
              <a:t>“Later” money on a time line.</a:t>
            </a:r>
          </a:p>
        </p:txBody>
      </p:sp>
    </p:spTree>
    <p:extLst>
      <p:ext uri="{BB962C8B-B14F-4D97-AF65-F5344CB8AC3E}">
        <p14:creationId xmlns:p14="http://schemas.microsoft.com/office/powerpoint/2010/main" val="38986466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Value:</a:t>
            </a:r>
            <a:br>
              <a:rPr lang="en-US" altLang="en-US" dirty="0"/>
            </a:br>
            <a:r>
              <a:rPr lang="en-US" altLang="en-US" dirty="0"/>
              <a:t>Important Relationship II</a:t>
            </a:r>
            <a:r>
              <a:rPr lang="en-US" altLang="en-US" sz="1500" dirty="0"/>
              <a:t> 2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0058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What is the present value of $500 received in  5 years if the interest rate is 10%? 15%?</a:t>
            </a:r>
          </a:p>
        </p:txBody>
      </p:sp>
      <p:graphicFrame>
        <p:nvGraphicFramePr>
          <p:cNvPr id="17" name="Table 3"/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310501039"/>
              </p:ext>
            </p:extLst>
          </p:nvPr>
        </p:nvGraphicFramePr>
        <p:xfrm>
          <a:off x="381000" y="2743200"/>
          <a:ext cx="4114800" cy="287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500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−310.46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9" name="Content Placeholder 4"/>
          <p:cNvSpPr>
            <a:spLocks noGrp="1"/>
          </p:cNvSpPr>
          <p:nvPr>
            <p:ph idx="10"/>
          </p:nvPr>
        </p:nvSpPr>
        <p:spPr>
          <a:xfrm>
            <a:off x="414969" y="2743200"/>
            <a:ext cx="2971800" cy="737616"/>
          </a:xfrm>
        </p:spPr>
        <p:txBody>
          <a:bodyPr/>
          <a:lstStyle/>
          <a:p>
            <a:pPr lvl="0"/>
            <a:r>
              <a:rPr lang="en-US" sz="2400" b="1" dirty="0">
                <a:solidFill>
                  <a:prstClr val="black"/>
                </a:solidFill>
                <a:cs typeface="Arial" charset="0"/>
              </a:rPr>
              <a:t>Rate = 10%</a:t>
            </a:r>
            <a:br>
              <a:rPr lang="en-US" sz="2400" b="1" dirty="0">
                <a:solidFill>
                  <a:prstClr val="black"/>
                </a:solidFill>
                <a:cs typeface="Arial" charset="0"/>
              </a:rPr>
            </a:br>
            <a:r>
              <a:rPr lang="en-US" sz="2400" b="1" dirty="0">
                <a:solidFill>
                  <a:prstClr val="black"/>
                </a:solidFill>
                <a:cs typeface="Arial" charset="0"/>
              </a:rPr>
              <a:t>Calculator Solution</a:t>
            </a:r>
            <a:r>
              <a:rPr lang="en-IN" sz="2400" dirty="0">
                <a:solidFill>
                  <a:prstClr val="black"/>
                </a:solidFill>
              </a:rPr>
              <a:t>:</a:t>
            </a:r>
            <a:endParaRPr lang="en-US" sz="2400" b="1" dirty="0">
              <a:solidFill>
                <a:prstClr val="black"/>
              </a:solidFill>
              <a:cs typeface="Arial" charset="0"/>
            </a:endParaRPr>
          </a:p>
        </p:txBody>
      </p:sp>
      <p:graphicFrame>
        <p:nvGraphicFramePr>
          <p:cNvPr id="12" name="Table 5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270236662"/>
              </p:ext>
            </p:extLst>
          </p:nvPr>
        </p:nvGraphicFramePr>
        <p:xfrm>
          <a:off x="4849258" y="2767584"/>
          <a:ext cx="4114800" cy="287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500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−248.59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2"/>
          </p:nvPr>
        </p:nvSpPr>
        <p:spPr>
          <a:xfrm>
            <a:off x="4953000" y="2743200"/>
            <a:ext cx="2667000" cy="744042"/>
          </a:xfrm>
        </p:spPr>
        <p:txBody>
          <a:bodyPr/>
          <a:lstStyle/>
          <a:p>
            <a:pPr lvl="0"/>
            <a:r>
              <a:rPr lang="en-US" sz="2400" b="1" dirty="0">
                <a:solidFill>
                  <a:prstClr val="black"/>
                </a:solidFill>
                <a:cs typeface="Arial" charset="0"/>
              </a:rPr>
              <a:t>Rate = 15%</a:t>
            </a:r>
            <a:br>
              <a:rPr lang="en-US" sz="2400" b="1" dirty="0">
                <a:solidFill>
                  <a:prstClr val="black"/>
                </a:solidFill>
                <a:cs typeface="Arial" charset="0"/>
              </a:rPr>
            </a:br>
            <a:r>
              <a:rPr lang="en-US" sz="2400" b="1" dirty="0">
                <a:solidFill>
                  <a:prstClr val="black"/>
                </a:solidFill>
                <a:cs typeface="Arial" charset="0"/>
              </a:rPr>
              <a:t>Calculator Solution</a:t>
            </a:r>
            <a:r>
              <a:rPr lang="en-IN" sz="2400" dirty="0">
                <a:solidFill>
                  <a:prstClr val="black"/>
                </a:solidFill>
              </a:rPr>
              <a:t>:</a:t>
            </a:r>
            <a:endParaRPr lang="en-US" sz="2400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7500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Figure 4.3</a:t>
            </a:r>
            <a:endParaRPr lang="en-US" sz="1500" dirty="0"/>
          </a:p>
        </p:txBody>
      </p:sp>
      <p:pic>
        <p:nvPicPr>
          <p:cNvPr id="7" name="Picture 2" descr="Line graph illustrating Present Value of $1 for Different Periods and Rat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" y="1852295"/>
            <a:ext cx="8088630" cy="412813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  <a:hlinkClick r:id="rId3" action="ppaction://hlinksldjump"/>
              </a:rPr>
              <a:t>Access the text alternative for these images</a:t>
            </a:r>
          </a:p>
        </p:txBody>
      </p:sp>
    </p:spTree>
    <p:extLst>
      <p:ext uri="{BB962C8B-B14F-4D97-AF65-F5344CB8AC3E}">
        <p14:creationId xmlns:p14="http://schemas.microsoft.com/office/powerpoint/2010/main" val="17524784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Quiz: Part 2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What is the relationship between present value and future value? </a:t>
            </a:r>
            <a:r>
              <a:rPr lang="en-US" dirty="0">
                <a:latin typeface="Calibri" charset="0"/>
                <a:hlinkClick r:id="rId2" action="ppaction://hlinksldjump"/>
              </a:rPr>
              <a:t>(Slide 4.32)</a:t>
            </a:r>
            <a:endParaRPr lang="en-US" dirty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Suppose you need $15,000 in 3 years. If you can earn 6% annually, how much do you need to invest today? </a:t>
            </a:r>
            <a:r>
              <a:rPr lang="en-US" dirty="0">
                <a:latin typeface="Calibri" charset="0"/>
                <a:hlinkClick r:id="rId3" action="ppaction://hlinksldjump"/>
              </a:rPr>
              <a:t>(Solution)</a:t>
            </a:r>
            <a:endParaRPr lang="en-US" dirty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If you could invest the money at 8%, would you have to invest more or less than at 6%? How much? </a:t>
            </a:r>
            <a:r>
              <a:rPr lang="en-US" dirty="0">
                <a:latin typeface="Calibri" charset="0"/>
                <a:hlinkClick r:id="rId4" action="ppaction://hlinksldjump"/>
              </a:rPr>
              <a:t>(Solution)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574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 PV Equation—Refresher</a:t>
            </a:r>
            <a:endParaRPr lang="en-US" sz="15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124200" y="1584960"/>
            <a:ext cx="2895600" cy="70104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latin typeface="+mn-lt"/>
              </a:rPr>
              <a:t>PV = FV / (1 + r)</a:t>
            </a:r>
            <a:r>
              <a:rPr lang="en-US" baseline="30000" dirty="0">
                <a:latin typeface="+mn-lt"/>
              </a:rPr>
              <a:t>t</a:t>
            </a:r>
            <a:endParaRPr lang="en-IN" dirty="0">
              <a:latin typeface="+mn-lt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idx="10"/>
          </p:nvPr>
        </p:nvSpPr>
        <p:spPr>
          <a:xfrm>
            <a:off x="457200" y="2667000"/>
            <a:ext cx="8229600" cy="2377440"/>
          </a:xfrm>
        </p:spPr>
        <p:txBody>
          <a:bodyPr/>
          <a:lstStyle/>
          <a:p>
            <a:r>
              <a:rPr lang="en-US" dirty="0">
                <a:latin typeface="+mn-lt"/>
              </a:rPr>
              <a:t>There are four parts to this equation.</a:t>
            </a:r>
          </a:p>
          <a:p>
            <a:pPr lvl="1"/>
            <a:r>
              <a:rPr lang="en-US" dirty="0">
                <a:latin typeface="+mn-lt"/>
              </a:rPr>
              <a:t>PV, FV, r and t.</a:t>
            </a:r>
          </a:p>
          <a:p>
            <a:pPr lvl="1"/>
            <a:r>
              <a:rPr lang="en-US" dirty="0">
                <a:latin typeface="+mn-lt"/>
              </a:rPr>
              <a:t>Know any three, solve for the fourth.</a:t>
            </a:r>
          </a:p>
          <a:p>
            <a:r>
              <a:rPr lang="en-US" dirty="0">
                <a:latin typeface="+mn-lt"/>
              </a:rPr>
              <a:t>Be sure and remember the </a:t>
            </a:r>
            <a:r>
              <a:rPr lang="en-US" u="sng" dirty="0">
                <a:latin typeface="+mn-lt"/>
              </a:rPr>
              <a:t>sign convention</a:t>
            </a:r>
            <a:r>
              <a:rPr lang="en-IN" dirty="0">
                <a:latin typeface="+mn-lt"/>
              </a:rPr>
              <a:t>.</a:t>
            </a:r>
            <a:endParaRPr lang="en-US" u="sng" dirty="0">
              <a:latin typeface="+mn-lt"/>
            </a:endParaRPr>
          </a:p>
        </p:txBody>
      </p:sp>
      <p:sp>
        <p:nvSpPr>
          <p:cNvPr id="3" name="Content Placeholder 4"/>
          <p:cNvSpPr>
            <a:spLocks noGrp="1"/>
          </p:cNvSpPr>
          <p:nvPr>
            <p:ph idx="11"/>
          </p:nvPr>
        </p:nvSpPr>
        <p:spPr>
          <a:xfrm>
            <a:off x="457200" y="5486400"/>
            <a:ext cx="8229600" cy="50292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2800" b="1" dirty="0"/>
              <a:t>+CF = Cash INFLOW	</a:t>
            </a:r>
            <a:r>
              <a:rPr lang="en-US" sz="2800" b="1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800" b="1" dirty="0"/>
              <a:t>CF = Cash OUTFLOW.</a:t>
            </a:r>
          </a:p>
        </p:txBody>
      </p:sp>
    </p:spTree>
    <p:extLst>
      <p:ext uri="{BB962C8B-B14F-4D97-AF65-F5344CB8AC3E}">
        <p14:creationId xmlns:p14="http://schemas.microsoft.com/office/powerpoint/2010/main" val="19648846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Discount Rate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To find the implied interest rate, rearrange the basic PV equation and solve for r:</a:t>
            </a:r>
          </a:p>
          <a:p>
            <a:pPr marL="1828800"/>
            <a:r>
              <a:rPr lang="en-US" dirty="0">
                <a:latin typeface="+mn-lt"/>
              </a:rPr>
              <a:t>FV = PV(1 + r)</a:t>
            </a:r>
            <a:r>
              <a:rPr lang="en-US" baseline="30000" dirty="0">
                <a:latin typeface="+mn-lt"/>
              </a:rPr>
              <a:t>t</a:t>
            </a:r>
            <a:endParaRPr lang="en-US" dirty="0">
              <a:latin typeface="+mn-lt"/>
            </a:endParaRPr>
          </a:p>
          <a:p>
            <a:pPr marL="1828800"/>
            <a:r>
              <a:rPr lang="en-US" dirty="0">
                <a:latin typeface="+mn-lt"/>
              </a:rPr>
              <a:t>r = (FV / PV)</a:t>
            </a:r>
            <a:r>
              <a:rPr lang="en-US" baseline="30000" dirty="0">
                <a:latin typeface="+mn-lt"/>
              </a:rPr>
              <a:t>1/t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dirty="0">
                <a:latin typeface="+mn-lt"/>
              </a:rPr>
              <a:t> 1</a:t>
            </a:r>
          </a:p>
          <a:p>
            <a:r>
              <a:rPr lang="en-US" dirty="0">
                <a:latin typeface="+mn-lt"/>
              </a:rPr>
              <a:t>If using formulas with a calculator, make use of both the y</a:t>
            </a:r>
            <a:r>
              <a:rPr lang="en-US" baseline="30000" dirty="0">
                <a:latin typeface="+mn-lt"/>
              </a:rPr>
              <a:t>x</a:t>
            </a:r>
            <a:r>
              <a:rPr lang="en-US" dirty="0">
                <a:latin typeface="+mn-lt"/>
              </a:rPr>
              <a:t> and the 1/x keys</a:t>
            </a:r>
            <a:r>
              <a:rPr lang="en-IN" dirty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6764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Discount Rate: Example 1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+mn-lt"/>
              </a:rPr>
              <a:t>You are looking at an investment that will pay $1200 in 5 years if you invest $1000 today. What is the implied rate of interest?</a:t>
            </a:r>
          </a:p>
          <a:p>
            <a:pPr lvl="1"/>
            <a:r>
              <a:rPr lang="en-US" sz="2000" dirty="0">
                <a:latin typeface="+mn-lt"/>
              </a:rPr>
              <a:t>Formula:</a:t>
            </a:r>
          </a:p>
          <a:p>
            <a:pPr marL="457200" lvl="2" indent="0">
              <a:buNone/>
            </a:pPr>
            <a:r>
              <a:rPr lang="en-US" sz="2000" dirty="0">
                <a:latin typeface="+mn-lt"/>
              </a:rPr>
              <a:t>r = (1200 / 1000)</a:t>
            </a:r>
            <a:r>
              <a:rPr lang="en-US" sz="2000" baseline="30000" dirty="0">
                <a:latin typeface="+mn-lt"/>
              </a:rPr>
              <a:t>1/5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dirty="0">
                <a:latin typeface="+mn-lt"/>
              </a:rPr>
              <a:t> 1 = .03714 = 3.714%.</a:t>
            </a:r>
          </a:p>
          <a:p>
            <a:pPr lvl="1"/>
            <a:r>
              <a:rPr lang="en-US" sz="2000" dirty="0">
                <a:latin typeface="+mn-lt"/>
              </a:rPr>
              <a:t>Calculator – the sign convention matters!!!</a:t>
            </a:r>
          </a:p>
          <a:p>
            <a:pPr marL="457200" lvl="2" indent="0">
              <a:buNone/>
            </a:pPr>
            <a:r>
              <a:rPr lang="en-US" sz="2000" dirty="0">
                <a:latin typeface="+mn-lt"/>
              </a:rPr>
              <a:t>5 N</a:t>
            </a:r>
            <a:r>
              <a:rPr lang="en-US" sz="2000" b="1" dirty="0">
                <a:latin typeface="+mn-lt"/>
              </a:rPr>
              <a:t> </a:t>
            </a:r>
          </a:p>
          <a:p>
            <a:pPr marL="457200" lvl="2" indent="0">
              <a:buNone/>
            </a:pP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dirty="0">
                <a:latin typeface="+mn-lt"/>
              </a:rPr>
              <a:t>1000	PV		(you pay $1,000 today).</a:t>
            </a:r>
          </a:p>
          <a:p>
            <a:pPr marL="457200" lvl="2" indent="0">
              <a:buNone/>
            </a:pPr>
            <a:r>
              <a:rPr lang="en-US" sz="2000" dirty="0">
                <a:latin typeface="+mn-lt"/>
              </a:rPr>
              <a:t>0		PMT	    	</a:t>
            </a:r>
          </a:p>
          <a:p>
            <a:pPr marL="457200" lvl="2" indent="0">
              <a:buNone/>
            </a:pPr>
            <a:r>
              <a:rPr lang="en-US" sz="2000" dirty="0">
                <a:latin typeface="+mn-lt"/>
              </a:rPr>
              <a:t>1200	FV		(you receive $1,200 in 5 years).</a:t>
            </a:r>
          </a:p>
          <a:p>
            <a:pPr marL="457200" lvl="2" indent="0">
              <a:buNone/>
            </a:pPr>
            <a:r>
              <a:rPr lang="en-US" sz="2000" dirty="0">
                <a:latin typeface="+mn-lt"/>
              </a:rPr>
              <a:t>CPT I/Y = 3.714%</a:t>
            </a:r>
          </a:p>
          <a:p>
            <a:pPr lvl="1"/>
            <a:r>
              <a:rPr lang="en-US" sz="2000" dirty="0">
                <a:latin typeface="+mn-lt"/>
              </a:rPr>
              <a:t>Excel: = RATE(5,0,</a:t>
            </a: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dirty="0">
                <a:latin typeface="+mn-lt"/>
              </a:rPr>
              <a:t>1000,1200) = 0.03714.</a:t>
            </a:r>
          </a:p>
        </p:txBody>
      </p:sp>
    </p:spTree>
    <p:extLst>
      <p:ext uri="{BB962C8B-B14F-4D97-AF65-F5344CB8AC3E}">
        <p14:creationId xmlns:p14="http://schemas.microsoft.com/office/powerpoint/2010/main" val="299399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Discount Rate: Example 2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3868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Suppose you are offered an investment that will allow you to double your money in 6 years. You have $10,000 to invest. What is the implied rate of interest?</a:t>
            </a:r>
          </a:p>
        </p:txBody>
      </p:sp>
      <p:graphicFrame>
        <p:nvGraphicFramePr>
          <p:cNvPr id="12" name="Table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1434636087"/>
              </p:ext>
            </p:extLst>
          </p:nvPr>
        </p:nvGraphicFramePr>
        <p:xfrm>
          <a:off x="533400" y="2971800"/>
          <a:ext cx="4114800" cy="2139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8106899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86264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2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−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10000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81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PMT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629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20000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997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CPT I/Y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0080" marT="27432" marB="27432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=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12.25%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27432" marB="27432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66954"/>
                  </a:ext>
                </a:extLst>
              </a:tr>
            </a:tbl>
          </a:graphicData>
        </a:graphic>
      </p:graphicFrame>
      <p:sp>
        <p:nvSpPr>
          <p:cNvPr id="7" name="Content Placeholder 4"/>
          <p:cNvSpPr>
            <a:spLocks noGrp="1"/>
          </p:cNvSpPr>
          <p:nvPr>
            <p:ph idx="11"/>
          </p:nvPr>
        </p:nvSpPr>
        <p:spPr>
          <a:xfrm>
            <a:off x="457200" y="5410200"/>
            <a:ext cx="8229600" cy="533400"/>
          </a:xfrm>
        </p:spPr>
        <p:txBody>
          <a:bodyPr/>
          <a:lstStyle/>
          <a:p>
            <a:pPr marL="0" lvl="1" indent="0">
              <a:buClrTx/>
              <a:buNone/>
            </a:pPr>
            <a:r>
              <a:rPr lang="en-US" b="1" dirty="0"/>
              <a:t>Excel: =RATE(6,0,</a:t>
            </a:r>
            <a:r>
              <a:rPr lang="en-US" b="1" dirty="0"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b="1" dirty="0"/>
              <a:t>10000,20000) = 0.1225</a:t>
            </a:r>
          </a:p>
        </p:txBody>
      </p:sp>
    </p:spTree>
    <p:extLst>
      <p:ext uri="{BB962C8B-B14F-4D97-AF65-F5344CB8AC3E}">
        <p14:creationId xmlns:p14="http://schemas.microsoft.com/office/powerpoint/2010/main" val="20566678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Discount Rate: Example 3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alibri" charset="0"/>
              </a:rPr>
              <a:t>Suppose you have a 1-year old son and you want to provide $75,000 in 17 years towards his college education. You currently have $5,000 to invest. What interest rate must you earn to have the $75,000 when you need it?</a:t>
            </a:r>
          </a:p>
          <a:p>
            <a:pPr>
              <a:spcBef>
                <a:spcPts val="2400"/>
              </a:spcBef>
            </a:pPr>
            <a:r>
              <a:rPr lang="en-US" sz="2800" dirty="0">
                <a:latin typeface="+mn-lt"/>
              </a:rPr>
              <a:t>Calculator: </a:t>
            </a:r>
          </a:p>
          <a:p>
            <a:r>
              <a:rPr lang="en-US" sz="2800" dirty="0">
                <a:latin typeface="+mn-lt"/>
              </a:rPr>
              <a:t>17 N, 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800" dirty="0">
                <a:latin typeface="+mn-lt"/>
              </a:rPr>
              <a:t>5000 PV, 0 PMT, 75000 FV, CPT I/Y = 17.27%</a:t>
            </a:r>
          </a:p>
          <a:p>
            <a:r>
              <a:rPr lang="en-US" sz="2800" dirty="0">
                <a:latin typeface="+mn-lt"/>
              </a:rPr>
              <a:t>Excel: =RATE(17,0,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800" dirty="0">
                <a:latin typeface="+mn-lt"/>
              </a:rPr>
              <a:t>5000,75000) = 0.1727</a:t>
            </a:r>
          </a:p>
        </p:txBody>
      </p:sp>
    </p:spTree>
    <p:extLst>
      <p:ext uri="{BB962C8B-B14F-4D97-AF65-F5344CB8AC3E}">
        <p14:creationId xmlns:p14="http://schemas.microsoft.com/office/powerpoint/2010/main" val="18495206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Quiz: Part 3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458200" cy="504444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>
                <a:latin typeface="Calibri" charset="0"/>
              </a:rPr>
              <a:t>What are some situations in which you might want to compute the implied interest rate?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charset="0"/>
              </a:rPr>
              <a:t>Suppose you are offered the following investment choices: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Calibri" charset="0"/>
              </a:rPr>
              <a:t>You can invest $500 today and receive $600 in 5 years. The investment is considered low risk.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Calibri" charset="0"/>
              </a:rPr>
              <a:t>You can invest the $500 in a bank account paying 4% annually.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Calibri" charset="0"/>
              </a:rPr>
              <a:t>What is the implied interest rate for the first choice and which investment should you choose?  </a:t>
            </a:r>
            <a:r>
              <a:rPr lang="en-US" dirty="0">
                <a:latin typeface="Calibri" charset="0"/>
                <a:hlinkClick r:id="rId2" action="ppaction://hlinksldjump"/>
              </a:rPr>
              <a:t>(Solution)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6091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Finding the Number of Periods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23444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Start with basic equation and solve for t:</a:t>
            </a:r>
          </a:p>
          <a:p>
            <a:pPr algn="ctr"/>
            <a:r>
              <a:rPr lang="en-US" b="1" dirty="0">
                <a:latin typeface="Calibri" charset="0"/>
              </a:rPr>
              <a:t>FV = PV(1 + r)</a:t>
            </a:r>
            <a:r>
              <a:rPr lang="en-US" b="1" baseline="30000" dirty="0">
                <a:latin typeface="Calibri" charset="0"/>
              </a:rPr>
              <a:t>t</a:t>
            </a:r>
            <a:endParaRPr lang="en-US" b="1" dirty="0">
              <a:solidFill>
                <a:srgbClr val="CC0000"/>
              </a:solidFill>
              <a:latin typeface="Calibri" charset="0"/>
            </a:endParaRP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441833"/>
              </p:ext>
            </p:extLst>
          </p:nvPr>
        </p:nvGraphicFramePr>
        <p:xfrm>
          <a:off x="3635550" y="2952900"/>
          <a:ext cx="1872900" cy="16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7" name="Equation" r:id="rId3" imgW="749160" imgH="647640" progId="Equation.DSMT4">
                  <p:embed/>
                </p:oleObj>
              </mc:Choice>
              <mc:Fallback>
                <p:oleObj name="Equation" r:id="rId3" imgW="74916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35550" y="2952900"/>
                        <a:ext cx="1872900" cy="16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0"/>
          </p:nvPr>
        </p:nvSpPr>
        <p:spPr>
          <a:xfrm>
            <a:off x="1752600" y="4953000"/>
            <a:ext cx="6934200" cy="1219200"/>
          </a:xfrm>
        </p:spPr>
        <p:txBody>
          <a:bodyPr/>
          <a:lstStyle/>
          <a:p>
            <a:r>
              <a:rPr lang="en-US" b="1" dirty="0"/>
              <a:t>Calculator:		CPT N.</a:t>
            </a:r>
          </a:p>
          <a:p>
            <a:r>
              <a:rPr lang="en-US" b="1" dirty="0"/>
              <a:t>Excel:			= NPER(Rate, Pmt, PV, FV)</a:t>
            </a:r>
            <a:r>
              <a:rPr lang="en-IN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0467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Definitions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Interest rate (r).</a:t>
            </a:r>
          </a:p>
          <a:p>
            <a:pPr lvl="1"/>
            <a:r>
              <a:rPr lang="en-US" b="1" dirty="0">
                <a:latin typeface="Calibri" charset="0"/>
              </a:rPr>
              <a:t>Discount rate.</a:t>
            </a:r>
          </a:p>
          <a:p>
            <a:pPr lvl="1"/>
            <a:r>
              <a:rPr lang="en-US" dirty="0">
                <a:latin typeface="Calibri" charset="0"/>
              </a:rPr>
              <a:t>Cost of capital.</a:t>
            </a:r>
          </a:p>
          <a:p>
            <a:pPr lvl="1"/>
            <a:r>
              <a:rPr lang="en-US" dirty="0">
                <a:latin typeface="Calibri" charset="0"/>
              </a:rPr>
              <a:t>Opportunity cost of capital.</a:t>
            </a:r>
          </a:p>
          <a:p>
            <a:pPr lvl="1"/>
            <a:r>
              <a:rPr lang="en-US" dirty="0">
                <a:latin typeface="Calibri" charset="0"/>
              </a:rPr>
              <a:t>Required return.</a:t>
            </a:r>
          </a:p>
          <a:p>
            <a:pPr lvl="1"/>
            <a:r>
              <a:rPr lang="en-US" dirty="0">
                <a:latin typeface="Calibri" charset="0"/>
              </a:rPr>
              <a:t>Terminology depends on usage.</a:t>
            </a:r>
          </a:p>
        </p:txBody>
      </p:sp>
    </p:spTree>
    <p:extLst>
      <p:ext uri="{BB962C8B-B14F-4D97-AF65-F5344CB8AC3E}">
        <p14:creationId xmlns:p14="http://schemas.microsoft.com/office/powerpoint/2010/main" val="14853326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Number of Periods: Example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50444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You want to purchase a new car and you are willing to pay $20,000. If you can invest at 10% per year and you currently have $15,000, how long will it be before you have enough money to pay cash for the car?</a:t>
            </a:r>
          </a:p>
          <a:p>
            <a:pPr>
              <a:spcBef>
                <a:spcPts val="2400"/>
              </a:spcBef>
            </a:pPr>
            <a:r>
              <a:rPr lang="en-US" sz="2800" dirty="0">
                <a:latin typeface="Calibri" charset="0"/>
              </a:rPr>
              <a:t>Calculator Solution:</a:t>
            </a:r>
          </a:p>
          <a:p>
            <a:pPr marL="182880"/>
            <a:r>
              <a:rPr lang="en-US" sz="2400" dirty="0">
                <a:latin typeface="Calibri" charset="0"/>
              </a:rPr>
              <a:t>10 I/Y; </a:t>
            </a:r>
            <a:r>
              <a: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dirty="0">
                <a:latin typeface="Calibri" charset="0"/>
              </a:rPr>
              <a:t>15000 PV; 20000 FV; </a:t>
            </a:r>
          </a:p>
          <a:p>
            <a:pPr marL="182880"/>
            <a:r>
              <a:rPr lang="en-US" sz="2400" dirty="0">
                <a:latin typeface="Calibri" charset="0"/>
              </a:rPr>
              <a:t>CPT N = 3.02 years.</a:t>
            </a:r>
          </a:p>
          <a:p>
            <a:r>
              <a:rPr lang="en-US" sz="2800" dirty="0">
                <a:latin typeface="Calibri" charset="0"/>
              </a:rPr>
              <a:t>Excel: =NPER(0.10,0,</a:t>
            </a:r>
            <a:r>
              <a: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800" dirty="0">
                <a:latin typeface="Calibri" charset="0"/>
              </a:rPr>
              <a:t>15000,20000) = 3.02.</a:t>
            </a:r>
          </a:p>
        </p:txBody>
      </p:sp>
    </p:spTree>
    <p:extLst>
      <p:ext uri="{BB962C8B-B14F-4D97-AF65-F5344CB8AC3E}">
        <p14:creationId xmlns:p14="http://schemas.microsoft.com/office/powerpoint/2010/main" val="32641897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Number of Periods: Example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112215"/>
              </p:ext>
            </p:extLst>
          </p:nvPr>
        </p:nvGraphicFramePr>
        <p:xfrm>
          <a:off x="3651250" y="1435100"/>
          <a:ext cx="1841500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3" imgW="736560" imgH="647640" progId="Equation.DSMT4">
                  <p:embed/>
                </p:oleObj>
              </mc:Choice>
              <mc:Fallback>
                <p:oleObj name="Equation" r:id="rId3" imgW="736560" imgH="647640" progId="Equation.DSMT4">
                  <p:embed/>
                  <p:pic>
                    <p:nvPicPr>
                      <p:cNvPr id="9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1250" y="1435100"/>
                        <a:ext cx="1841500" cy="161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3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97180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Formula Solution:</a:t>
            </a:r>
          </a:p>
          <a:p>
            <a:pPr lvl="1"/>
            <a:r>
              <a:rPr lang="en-US" dirty="0">
                <a:latin typeface="Calibri" charset="0"/>
              </a:rPr>
              <a:t>FV/PV = 20,000/15,000 = 1.333</a:t>
            </a:r>
          </a:p>
          <a:p>
            <a:pPr lvl="1"/>
            <a:r>
              <a:rPr lang="en-US" dirty="0">
                <a:latin typeface="Calibri" charset="0"/>
              </a:rPr>
              <a:t>ln(1.333) = 0.2877</a:t>
            </a:r>
          </a:p>
          <a:p>
            <a:pPr lvl="1"/>
            <a:r>
              <a:rPr lang="en-US" dirty="0">
                <a:latin typeface="Calibri" charset="0"/>
              </a:rPr>
              <a:t>ln(1.10) = 0.0953</a:t>
            </a:r>
          </a:p>
          <a:p>
            <a:pPr lvl="1"/>
            <a:r>
              <a:rPr lang="en-US" dirty="0">
                <a:latin typeface="Calibri" charset="0"/>
              </a:rPr>
              <a:t>t = 0.2877/0.0953 = 3.0189</a:t>
            </a:r>
          </a:p>
        </p:txBody>
      </p:sp>
    </p:spTree>
    <p:extLst>
      <p:ext uri="{BB962C8B-B14F-4D97-AF65-F5344CB8AC3E}">
        <p14:creationId xmlns:p14="http://schemas.microsoft.com/office/powerpoint/2010/main" val="33851976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Quiz: Part 4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504444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When might you want to compute the number of periods?</a:t>
            </a:r>
          </a:p>
          <a:p>
            <a:r>
              <a:rPr lang="en-US" dirty="0">
                <a:latin typeface="Calibri" charset="0"/>
              </a:rPr>
              <a:t>Suppose you want to buy some new furniture for your family room. You currently have $500 and the furniture you want costs $600. If you can earn 6%, how long will you have to wait if you don’t add any additional money?</a:t>
            </a:r>
          </a:p>
          <a:p>
            <a:r>
              <a:rPr lang="en-US" sz="2800" dirty="0">
                <a:latin typeface="Calibri" charset="0"/>
                <a:hlinkClick r:id="rId2" action="ppaction://hlinksldjump"/>
              </a:rPr>
              <a:t>(Solution)</a:t>
            </a:r>
            <a:endParaRPr lang="en-US" sz="36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6543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Example: Work the Web</a:t>
            </a:r>
            <a:endParaRPr lang="en-US" sz="15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5044440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Many financial calculators are available online.</a:t>
            </a:r>
          </a:p>
          <a:p>
            <a:r>
              <a:rPr lang="en-US" dirty="0">
                <a:latin typeface="Calibri" charset="0"/>
                <a:hlinkClick r:id="rId2"/>
              </a:rPr>
              <a:t>Click on this link </a:t>
            </a:r>
            <a:r>
              <a:rPr lang="en-US" dirty="0">
                <a:latin typeface="Calibri" charset="0"/>
              </a:rPr>
              <a:t>to go to the present value portion of the Moneychimp web site and work the following example:</a:t>
            </a:r>
          </a:p>
          <a:p>
            <a:pPr lvl="1"/>
            <a:r>
              <a:rPr lang="en-US" dirty="0">
                <a:latin typeface="Calibri" charset="0"/>
              </a:rPr>
              <a:t>You need $40,000 in 15 years. If you can earn 9.8% interest, how much do you need to invest today?</a:t>
            </a:r>
          </a:p>
          <a:p>
            <a:pPr lvl="1"/>
            <a:r>
              <a:rPr lang="en-US" dirty="0">
                <a:latin typeface="Calibri" charset="0"/>
              </a:rPr>
              <a:t>You should get $9,841.</a:t>
            </a:r>
          </a:p>
        </p:txBody>
      </p:sp>
    </p:spTree>
    <p:extLst>
      <p:ext uri="{BB962C8B-B14F-4D97-AF65-F5344CB8AC3E}">
        <p14:creationId xmlns:p14="http://schemas.microsoft.com/office/powerpoint/2010/main" val="66869277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Table 4.4</a:t>
            </a:r>
            <a:endParaRPr lang="en-US" sz="20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40080" y="1371600"/>
            <a:ext cx="7863840" cy="397069"/>
          </a:xfrm>
          <a:noFill/>
        </p:spPr>
        <p:txBody>
          <a:bodyPr/>
          <a:lstStyle/>
          <a:p>
            <a:r>
              <a:rPr lang="en-IN" sz="2000" b="1" dirty="0">
                <a:solidFill>
                  <a:srgbClr val="006666"/>
                </a:solidFill>
              </a:rPr>
              <a:t>TABLE 4.4 </a:t>
            </a:r>
            <a:r>
              <a:rPr lang="en-US" sz="2000" dirty="0"/>
              <a:t>Summary of time value of money calculations.</a:t>
            </a:r>
          </a:p>
        </p:txBody>
      </p:sp>
      <p:graphicFrame>
        <p:nvGraphicFramePr>
          <p:cNvPr id="11" name="Table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141363250"/>
              </p:ext>
            </p:extLst>
          </p:nvPr>
        </p:nvGraphicFramePr>
        <p:xfrm>
          <a:off x="640080" y="1813560"/>
          <a:ext cx="786384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4079420779"/>
                    </a:ext>
                  </a:extLst>
                </a:gridCol>
                <a:gridCol w="7406640">
                  <a:extLst>
                    <a:ext uri="{9D8B030D-6E8A-4147-A177-3AD203B41FA5}">
                      <a16:colId xmlns:a16="http://schemas.microsoft.com/office/drawing/2014/main" val="15881286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I.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Symbols</a:t>
                      </a:r>
                      <a:endParaRPr lang="en-US" sz="16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PV = Present value, what future cash flows are worth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today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r>
                        <a:rPr lang="en-US" sz="1600" b="0" i="1" baseline="-2500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= Future value, what cash flows are worth in the future</a:t>
                      </a:r>
                    </a:p>
                    <a:p>
                      <a:pPr marL="18288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= Interest rate, rate of return, or discount rate per period—typically, but not</a:t>
                      </a:r>
                    </a:p>
                    <a:p>
                      <a:pPr marL="45720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always,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one year</a:t>
                      </a:r>
                    </a:p>
                    <a:p>
                      <a:pPr marL="18288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= Number of periods—typically, but not always, the number of years</a:t>
                      </a:r>
                    </a:p>
                    <a:p>
                      <a:pPr marL="18288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= Cash amount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020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Rg"/>
                        </a:rPr>
                        <a:t>II.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Future value of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 invested at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+mn-lt"/>
                        </a:rPr>
                        <a:t>r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 percent per period for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 periods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FV</a:t>
                      </a:r>
                      <a:r>
                        <a:rPr lang="en-US" sz="1600" b="0" i="1" baseline="-2500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=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× (1 +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r>
                        <a:rPr lang="en-US" sz="1600" b="0" i="1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The term (1 +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r>
                        <a:rPr lang="en-US" sz="1600" b="0" i="1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is called the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</a:rPr>
                        <a:t>future value factor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37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III.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Present value of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 to be received in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 periods at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r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percent per period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PV =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/(1 +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)</a:t>
                      </a:r>
                      <a:r>
                        <a:rPr lang="en-US" sz="1600" b="0" i="1" baseline="300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The term 1/(1 +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)</a:t>
                      </a:r>
                      <a:r>
                        <a:rPr lang="en-US" sz="1600" b="0" i="1" baseline="300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 is called the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present value factor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.</a:t>
                      </a:r>
                      <a:endParaRPr sz="1600" b="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70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IV.</a:t>
                      </a:r>
                      <a:endParaRPr sz="1600" b="1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The basic present value equation giving the relationship between present and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future</a:t>
                      </a:r>
                      <a:endParaRPr lang="en-US" sz="1600" b="1" baseline="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value is: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239395" algn="l"/>
                        </a:tabLs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PV = FV</a:t>
                      </a:r>
                      <a:r>
                        <a:rPr lang="en-US" sz="1600" b="0" i="1" baseline="-250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 /(1 + 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)</a:t>
                      </a:r>
                      <a:r>
                        <a:rPr lang="en-US" sz="1600" b="0" i="1" baseline="30000" dirty="0">
                          <a:solidFill>
                            <a:schemeClr val="tx1"/>
                          </a:solidFill>
                          <a:latin typeface="+mn-lt"/>
                          <a:cs typeface="Proxima Nova Lt"/>
                        </a:rPr>
                        <a:t>t</a:t>
                      </a:r>
                      <a:endParaRPr sz="1600" b="0" i="1" baseline="30000" dirty="0">
                        <a:solidFill>
                          <a:schemeClr val="tx1"/>
                        </a:solidFill>
                        <a:latin typeface="+mn-lt"/>
                        <a:cs typeface="Proxima Nova 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68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03185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 1 Solution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4348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Invest $500 at 8% per year over 15 years. </a:t>
            </a:r>
          </a:p>
          <a:p>
            <a:r>
              <a:rPr lang="en-US" sz="2800" dirty="0">
                <a:latin typeface="Calibri" charset="0"/>
              </a:rPr>
              <a:t>How much would you have at the end of 15 years using compound interest?</a:t>
            </a:r>
          </a:p>
          <a:p>
            <a:pPr marL="457200" lvl="2" indent="-347472"/>
            <a:r>
              <a:rPr lang="en-US" dirty="0">
                <a:latin typeface="Calibri" charset="0"/>
              </a:rPr>
              <a:t>15 N, 8 I/Y, </a:t>
            </a:r>
            <a:r>
              <a:rPr lang="en-US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dirty="0">
                <a:latin typeface="Calibri" charset="0"/>
              </a:rPr>
              <a:t>500 PV, 0 PMT, CPT FV 1586.08.</a:t>
            </a:r>
          </a:p>
          <a:p>
            <a:pPr marL="457200" lvl="2" indent="-347472"/>
            <a:r>
              <a:rPr lang="en-US" dirty="0">
                <a:latin typeface="Calibri" charset="0"/>
              </a:rPr>
              <a:t>500(1.08)</a:t>
            </a:r>
            <a:r>
              <a:rPr lang="en-US" baseline="30000" dirty="0">
                <a:latin typeface="Calibri" charset="0"/>
              </a:rPr>
              <a:t>15</a:t>
            </a:r>
            <a:r>
              <a:rPr lang="en-US" dirty="0">
                <a:latin typeface="Calibri" charset="0"/>
              </a:rPr>
              <a:t> = 1586.08.</a:t>
            </a:r>
          </a:p>
          <a:p>
            <a:pPr marL="457200" lvl="2" indent="-347472"/>
            <a:r>
              <a:rPr lang="en-US" dirty="0">
                <a:latin typeface="Calibri" charset="0"/>
              </a:rPr>
              <a:t>=FV(.08, 15, 0, </a:t>
            </a:r>
            <a:r>
              <a:rPr lang="en-US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dirty="0">
                <a:latin typeface="Calibri" charset="0"/>
              </a:rPr>
              <a:t>500).</a:t>
            </a:r>
          </a:p>
          <a:p>
            <a:r>
              <a:rPr lang="en-US" sz="2800" dirty="0">
                <a:latin typeface="Calibri" charset="0"/>
              </a:rPr>
              <a:t>How much would you have using simple interest?</a:t>
            </a:r>
          </a:p>
          <a:p>
            <a:pPr marL="457200" lvl="2" indent="-347472"/>
            <a:r>
              <a:rPr lang="en-US" dirty="0">
                <a:latin typeface="Calibri" charset="0"/>
              </a:rPr>
              <a:t>500 + 15(500)(.08) = 1,100.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781800" y="586740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</a:p>
        </p:txBody>
      </p:sp>
    </p:spTree>
    <p:extLst>
      <p:ext uri="{BB962C8B-B14F-4D97-AF65-F5344CB8AC3E}">
        <p14:creationId xmlns:p14="http://schemas.microsoft.com/office/powerpoint/2010/main" val="39439384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 2 Solution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434840"/>
          </a:xfrm>
        </p:spPr>
        <p:txBody>
          <a:bodyPr/>
          <a:lstStyle/>
          <a:p>
            <a:r>
              <a:rPr lang="en-US" sz="2800" dirty="0">
                <a:latin typeface="+mn-lt"/>
              </a:rPr>
              <a:t>You need $15,000 in 3 years. You can earn 6% annually, how much do you need to invest today? </a:t>
            </a:r>
          </a:p>
          <a:p>
            <a:pPr marL="457200"/>
            <a:r>
              <a:rPr lang="en-US" sz="2800" dirty="0">
                <a:latin typeface="+mn-lt"/>
              </a:rPr>
              <a:t>3 N	6 I/Y	15000 FV		0 PMT.</a:t>
            </a:r>
          </a:p>
          <a:p>
            <a:pPr marL="457200"/>
            <a:r>
              <a:rPr lang="en-US" sz="2800" dirty="0">
                <a:latin typeface="+mn-lt"/>
              </a:rPr>
              <a:t>CPT PV = 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800" dirty="0">
                <a:latin typeface="+mn-lt"/>
              </a:rPr>
              <a:t>12594.29.</a:t>
            </a:r>
          </a:p>
          <a:p>
            <a:pPr marL="914400"/>
            <a:r>
              <a:rPr lang="en-US" sz="2400" dirty="0">
                <a:latin typeface="+mn-lt"/>
              </a:rPr>
              <a:t>PV= 15000/(1.06)</a:t>
            </a:r>
            <a:r>
              <a:rPr lang="en-US" sz="2400" baseline="30000" dirty="0">
                <a:latin typeface="+mn-lt"/>
              </a:rPr>
              <a:t>3</a:t>
            </a:r>
            <a:r>
              <a:rPr lang="en-US" sz="2400" dirty="0">
                <a:latin typeface="+mn-lt"/>
              </a:rPr>
              <a:t> = 15000/(1.191016) =</a:t>
            </a:r>
          </a:p>
          <a:p>
            <a:pPr marL="1280160"/>
            <a:r>
              <a:rPr lang="en-US" sz="2400" dirty="0">
                <a:latin typeface="+mn-lt"/>
              </a:rPr>
              <a:t>= 15000 × 0.83962) = 12594.29.</a:t>
            </a:r>
          </a:p>
          <a:p>
            <a:pPr marL="914400"/>
            <a:r>
              <a:rPr lang="en-US" sz="2400" dirty="0">
                <a:latin typeface="+mn-lt"/>
              </a:rPr>
              <a:t>=PV(.06, 3, 0, 15000).</a:t>
            </a:r>
            <a:endParaRPr lang="en-US" sz="2000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781800" y="586740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</a:p>
        </p:txBody>
      </p:sp>
    </p:spTree>
    <p:extLst>
      <p:ext uri="{BB962C8B-B14F-4D97-AF65-F5344CB8AC3E}">
        <p14:creationId xmlns:p14="http://schemas.microsoft.com/office/powerpoint/2010/main" val="224454378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 2 Solution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663440"/>
          </a:xfrm>
        </p:spPr>
        <p:txBody>
          <a:bodyPr/>
          <a:lstStyle/>
          <a:p>
            <a:r>
              <a:rPr lang="en-US" sz="2800" dirty="0">
                <a:latin typeface="+mn-lt"/>
              </a:rPr>
              <a:t>You need $15,000 in 3 years. If you could invest the money at 8%, would you have to invest more or less than at 6%? How much? </a:t>
            </a:r>
          </a:p>
          <a:p>
            <a:pPr marL="457200"/>
            <a:r>
              <a:rPr lang="en-US" sz="2400" dirty="0">
                <a:latin typeface="+mn-lt"/>
              </a:rPr>
              <a:t>3 N		8 I/Y	15000 FV	0 PMT</a:t>
            </a:r>
          </a:p>
          <a:p>
            <a:pPr marL="822960"/>
            <a:r>
              <a:rPr lang="en-US" sz="2400" dirty="0">
                <a:latin typeface="+mn-lt"/>
              </a:rPr>
              <a:t>CPT PV = </a:t>
            </a:r>
            <a:r>
              <a: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dirty="0">
                <a:latin typeface="+mn-lt"/>
              </a:rPr>
              <a:t>11907.48</a:t>
            </a:r>
          </a:p>
          <a:p>
            <a:pPr marL="457200"/>
            <a:r>
              <a:rPr lang="en-US" sz="2400" dirty="0">
                <a:latin typeface="+mn-lt"/>
              </a:rPr>
              <a:t>PV= 15000/(1.08)</a:t>
            </a:r>
            <a:r>
              <a:rPr lang="en-US" sz="2400" baseline="30000" dirty="0">
                <a:latin typeface="+mn-lt"/>
              </a:rPr>
              <a:t>3</a:t>
            </a:r>
            <a:r>
              <a:rPr lang="en-US" sz="2400" dirty="0">
                <a:latin typeface="+mn-lt"/>
              </a:rPr>
              <a:t> = 15000/(1.125971)</a:t>
            </a:r>
          </a:p>
          <a:p>
            <a:pPr marL="822960"/>
            <a:r>
              <a:rPr lang="en-US" sz="2400" dirty="0">
                <a:latin typeface="+mn-lt"/>
              </a:rPr>
              <a:t>= 15000 × (0.79383) = 11907.48</a:t>
            </a:r>
          </a:p>
          <a:p>
            <a:pPr marL="457200"/>
            <a:r>
              <a:rPr lang="en-US" sz="2400" dirty="0">
                <a:latin typeface="+mn-lt"/>
              </a:rPr>
              <a:t>=PV(.08, 3, 0, 15000)</a:t>
            </a:r>
          </a:p>
          <a:p>
            <a:pPr marL="457200">
              <a:spcBef>
                <a:spcPts val="1800"/>
              </a:spcBef>
            </a:pPr>
            <a:r>
              <a:rPr lang="en-US" sz="2400" dirty="0">
                <a:latin typeface="+mn-lt"/>
              </a:rPr>
              <a:t>Difference = $686.81</a:t>
            </a:r>
            <a:endParaRPr lang="en-US" sz="1600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949440" y="601980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  <a:endParaRPr lang="en-US" altLang="en-US" sz="1800" dirty="0">
              <a:solidFill>
                <a:schemeClr val="bg1"/>
              </a:solidFill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34937636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 3 Solution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663440"/>
          </a:xfrm>
        </p:spPr>
        <p:txBody>
          <a:bodyPr/>
          <a:lstStyle/>
          <a:p>
            <a:r>
              <a:rPr lang="en-US" sz="2800" dirty="0">
                <a:latin typeface="Calibri" charset="0"/>
              </a:rPr>
              <a:t>Investment choices:</a:t>
            </a:r>
          </a:p>
          <a:p>
            <a:pPr lvl="1"/>
            <a:r>
              <a:rPr lang="en-US" sz="2400" dirty="0">
                <a:latin typeface="Calibri" charset="0"/>
              </a:rPr>
              <a:t>Invest $500 today and receive $600 in 5 years. The investment is considered low risk.</a:t>
            </a:r>
          </a:p>
          <a:p>
            <a:pPr lvl="1"/>
            <a:r>
              <a:rPr lang="en-US" sz="2400" dirty="0">
                <a:latin typeface="Calibri" charset="0"/>
              </a:rPr>
              <a:t>Invest the $500 in a bank account paying 4% annually.</a:t>
            </a:r>
          </a:p>
          <a:p>
            <a:pPr lvl="1"/>
            <a:r>
              <a:rPr lang="en-US" sz="2400" dirty="0">
                <a:latin typeface="Calibri" charset="0"/>
              </a:rPr>
              <a:t>What is the implied interest rate for the first choice and which investment should you choose?</a:t>
            </a:r>
          </a:p>
          <a:p>
            <a:pPr marL="548640" lvl="1" indent="0">
              <a:buNone/>
            </a:pPr>
            <a:r>
              <a:rPr lang="en-US" sz="2000" dirty="0">
                <a:latin typeface="Calibri" charset="0"/>
              </a:rPr>
              <a:t>5 N	  </a:t>
            </a: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dirty="0">
                <a:latin typeface="Calibri" charset="0"/>
              </a:rPr>
              <a:t>500 PV	0 PMT	600 FV 						CPT I/Y 3.714%</a:t>
            </a:r>
          </a:p>
          <a:p>
            <a:pPr marL="548640" lvl="1" indent="0">
              <a:buNone/>
            </a:pPr>
            <a:r>
              <a:rPr lang="en-US" sz="2000" dirty="0">
                <a:latin typeface="Calibri" charset="0"/>
              </a:rPr>
              <a:t>r = (600/500)</a:t>
            </a:r>
            <a:r>
              <a:rPr lang="en-US" sz="2000" baseline="30000" dirty="0">
                <a:latin typeface="Calibri" charset="0"/>
              </a:rPr>
              <a:t>1/5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dirty="0">
                <a:latin typeface="Calibri" charset="0"/>
              </a:rPr>
              <a:t> 1 = 3.714%.</a:t>
            </a:r>
          </a:p>
          <a:p>
            <a:pPr marL="548640" lvl="1" indent="0">
              <a:buNone/>
            </a:pPr>
            <a:r>
              <a:rPr lang="en-US" sz="2000" dirty="0">
                <a:latin typeface="Calibri" charset="0"/>
              </a:rPr>
              <a:t>=RATE(5, 0, </a:t>
            </a: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dirty="0">
                <a:latin typeface="Calibri" charset="0"/>
              </a:rPr>
              <a:t>500, 600). </a:t>
            </a:r>
          </a:p>
          <a:p>
            <a:pPr marL="548640" lvl="1" indent="0">
              <a:buNone/>
            </a:pPr>
            <a:r>
              <a:rPr lang="en-US" sz="2000" dirty="0">
                <a:latin typeface="Calibri" charset="0"/>
              </a:rPr>
              <a:t>The bank account pays a higher rate.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949440" y="601980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  <a:endParaRPr lang="en-US" altLang="en-US" sz="1800" dirty="0">
              <a:solidFill>
                <a:schemeClr val="bg1"/>
              </a:solidFill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7783416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Quick Quiz 4 Solution</a:t>
            </a:r>
            <a:endParaRPr lang="en-US" sz="15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4511040"/>
          </a:xfrm>
        </p:spPr>
        <p:txBody>
          <a:bodyPr/>
          <a:lstStyle/>
          <a:p>
            <a:pPr marL="0" lvl="1" indent="0">
              <a:buNone/>
            </a:pPr>
            <a:r>
              <a:rPr lang="en-US" dirty="0">
                <a:latin typeface="+mn-lt"/>
              </a:rPr>
              <a:t>Suppose you want to buy some new furniture For your family room. You currently have $500 And the furniture you want costs $600. If you can earn 6%, how long will you have to wait if you don’t add any additional money?</a:t>
            </a:r>
          </a:p>
          <a:p>
            <a:pPr marL="0" lvl="1" indent="0">
              <a:spcBef>
                <a:spcPts val="2400"/>
              </a:spcBef>
              <a:buNone/>
            </a:pPr>
            <a:r>
              <a:rPr lang="en-US" sz="2400" dirty="0">
                <a:latin typeface="+mn-lt"/>
              </a:rPr>
              <a:t>6 I/Y  </a:t>
            </a:r>
            <a:r>
              <a: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dirty="0">
                <a:latin typeface="+mn-lt"/>
              </a:rPr>
              <a:t>500 PV  0 PMT  600 FV</a:t>
            </a:r>
            <a:r>
              <a:rPr lang="en-US" sz="2400" b="1" dirty="0">
                <a:latin typeface="+mn-lt"/>
              </a:rPr>
              <a:t>					</a:t>
            </a:r>
            <a:r>
              <a:rPr lang="en-US" sz="2400" dirty="0">
                <a:latin typeface="+mn-lt"/>
              </a:rPr>
              <a:t>CPT N = 3.13 years</a:t>
            </a:r>
          </a:p>
          <a:p>
            <a:pPr marL="0" lvl="1" indent="0">
              <a:buNone/>
            </a:pPr>
            <a:r>
              <a:rPr lang="en-US" sz="2400" dirty="0">
                <a:latin typeface="+mn-lt"/>
              </a:rPr>
              <a:t>t = ln(600/500) / ln(1.06) = 3.13 years.</a:t>
            </a:r>
          </a:p>
          <a:p>
            <a:pPr marL="0" lvl="1" indent="0">
              <a:buNone/>
            </a:pPr>
            <a:r>
              <a:rPr lang="en-US" sz="2400" dirty="0">
                <a:latin typeface="+mn-lt"/>
              </a:rPr>
              <a:t>=NPER(.06, 0, </a:t>
            </a:r>
            <a:r>
              <a: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400" dirty="0">
                <a:latin typeface="+mn-lt"/>
              </a:rPr>
              <a:t>500, 600).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949440" y="5943600"/>
            <a:ext cx="1737360" cy="64008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6666"/>
            </a:solidFill>
          </a:ln>
        </p:spPr>
        <p:txBody>
          <a:bodyPr anchor="ctr"/>
          <a:lstStyle/>
          <a:p>
            <a:r>
              <a:rPr lang="en-US" altLang="en-US" sz="1800" dirty="0">
                <a:solidFill>
                  <a:schemeClr val="bg1"/>
                </a:solidFill>
                <a:hlinkClick r:id="rId2" action="ppaction://hlinksldjump"/>
              </a:rPr>
              <a:t>Return to Quiz</a:t>
            </a:r>
            <a:endParaRPr lang="en-US" altLang="en-US" sz="1800" dirty="0">
              <a:solidFill>
                <a:schemeClr val="bg1"/>
              </a:solidFill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1945042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Time Line of Cash Flows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360"/>
            <a:ext cx="8229600" cy="1767840"/>
          </a:xfrm>
        </p:spPr>
        <p:txBody>
          <a:bodyPr/>
          <a:lstStyle/>
          <a:p>
            <a:pPr eaLnBrk="0" hangingPunct="0"/>
            <a:r>
              <a:rPr lang="en-US" b="1" u="sng" dirty="0"/>
              <a:t>Tick marks</a:t>
            </a:r>
            <a:r>
              <a:rPr lang="en-US" b="1" dirty="0"/>
              <a:t> at ends of periods.</a:t>
            </a:r>
          </a:p>
          <a:p>
            <a:pPr lvl="1" indent="-347472" eaLnBrk="0" hangingPunct="0">
              <a:buFontTx/>
              <a:buChar char="•"/>
            </a:pPr>
            <a:r>
              <a:rPr lang="en-US" b="1" dirty="0"/>
              <a:t>Time 0 is today; </a:t>
            </a:r>
          </a:p>
          <a:p>
            <a:pPr lvl="1" indent="-347472" eaLnBrk="0" hangingPunct="0">
              <a:buFontTx/>
              <a:buChar char="•"/>
            </a:pPr>
            <a:r>
              <a:rPr lang="en-US" b="1" dirty="0"/>
              <a:t>Time 1 is the </a:t>
            </a:r>
            <a:r>
              <a:rPr lang="en-US" b="1" u="sng" dirty="0"/>
              <a:t>end</a:t>
            </a:r>
            <a:r>
              <a:rPr lang="en-US" b="1" dirty="0"/>
              <a:t> of Period 1</a:t>
            </a:r>
            <a:r>
              <a:rPr lang="en-IN" dirty="0"/>
              <a:t>.</a:t>
            </a:r>
            <a:endParaRPr lang="en-US" b="1" dirty="0"/>
          </a:p>
        </p:txBody>
      </p:sp>
      <p:pic>
        <p:nvPicPr>
          <p:cNvPr id="24" name="Picture 3" descr="Cash flow diagram for time 0, 1, 2, and 3. The cash flows are labeled as CF sub 0 through CF sub 3. The rate is r percent.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07" y="3429000"/>
            <a:ext cx="7773185" cy="2191142"/>
          </a:xfrm>
        </p:spPr>
      </p:pic>
      <p:sp>
        <p:nvSpPr>
          <p:cNvPr id="7" name="Content Placeholder 4"/>
          <p:cNvSpPr>
            <a:spLocks noGrp="1"/>
          </p:cNvSpPr>
          <p:nvPr>
            <p:ph idx="11"/>
          </p:nvPr>
        </p:nvSpPr>
        <p:spPr>
          <a:xfrm>
            <a:off x="457200" y="5867400"/>
            <a:ext cx="8229600" cy="381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b="1" dirty="0">
                <a:latin typeface="+mn-lt"/>
              </a:rPr>
              <a:t>+CF = Cash INFLOW	</a:t>
            </a:r>
            <a:r>
              <a:rPr lang="en-US" sz="2000" b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en-US" sz="2000" b="1" dirty="0">
                <a:latin typeface="+mn-lt"/>
              </a:rPr>
              <a:t>CF = Cash OUTFLOW		PMT = Constant CF</a:t>
            </a:r>
          </a:p>
        </p:txBody>
      </p:sp>
    </p:spTree>
    <p:extLst>
      <p:ext uri="{BB962C8B-B14F-4D97-AF65-F5344CB8AC3E}">
        <p14:creationId xmlns:p14="http://schemas.microsoft.com/office/powerpoint/2010/main" val="355043290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 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7240311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Accessibility Content:</a:t>
            </a:r>
            <a:br>
              <a:rPr lang="en-US" sz="5400" dirty="0"/>
            </a:br>
            <a:r>
              <a:rPr lang="en-US" sz="5400" dirty="0"/>
              <a:t>Text Alternatives for Images</a:t>
            </a:r>
          </a:p>
        </p:txBody>
      </p:sp>
    </p:spTree>
    <p:extLst>
      <p:ext uri="{BB962C8B-B14F-4D97-AF65-F5344CB8AC3E}">
        <p14:creationId xmlns:p14="http://schemas.microsoft.com/office/powerpoint/2010/main" val="537977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Figure 4.1 Text Alternative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bar graph shows x-axis with Time in years for zero to 5 and the y-axis shows future value $ from zero to 160. The bar for zero to 1 is made up of $100 original amount plus $10 growth at 10 percent. The bar for 1 to 2 years is made up of $100 original plus $20 simple interest plus $1 compound interest. The bar for 2 to 3 years is made up of $100 original plus $30 simple interest plus $3.10 compound interest. The bar for 3 to 4 years is made up of $100 original plus $40 simple interest plus $6.41 compound interest. The bar for 4 to 5 years is made up of $100 original plus $50 simple interest plus $11.05 compound interest.</a:t>
            </a:r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200400" y="6477000"/>
            <a:ext cx="2743200" cy="182880"/>
          </a:xfrm>
        </p:spPr>
        <p:txBody>
          <a:bodyPr/>
          <a:lstStyle/>
          <a:p>
            <a:r>
              <a:rPr lang="en-US" dirty="0">
                <a:hlinkClick r:id="rId2" action="ppaction://hlinksldjump"/>
              </a:rPr>
              <a:t>Return to slide containing original image</a:t>
            </a:r>
          </a:p>
        </p:txBody>
      </p:sp>
    </p:spTree>
    <p:extLst>
      <p:ext uri="{BB962C8B-B14F-4D97-AF65-F5344CB8AC3E}">
        <p14:creationId xmlns:p14="http://schemas.microsoft.com/office/powerpoint/2010/main" val="307172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Figure 4.2 Text Alternative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line graph shows x-axis in Time (years) from zero to 10 and y-axis for future value of $1 in dollars. There are 5 graph lines that all begin at the y-intercept of 1. They represent interest rates 0%, 5%, 10%, 15% and 20%.  The 0% line is parallel to the x-axis. The 5% graph line is curvilinear above the zero line, with the 10% above the 5%, the 15% above the 10% and the 20% above the 15%.</a:t>
            </a:r>
            <a:endParaRPr lang="en-US" sz="1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200400" y="6477000"/>
            <a:ext cx="2743200" cy="182880"/>
          </a:xfrm>
        </p:spPr>
        <p:txBody>
          <a:bodyPr/>
          <a:lstStyle/>
          <a:p>
            <a:r>
              <a:rPr lang="en-US" dirty="0">
                <a:hlinkClick r:id="rId2" action="ppaction://hlinksldjump"/>
              </a:rPr>
              <a:t>Return to slide containing original image</a:t>
            </a:r>
          </a:p>
        </p:txBody>
      </p:sp>
    </p:spTree>
    <p:extLst>
      <p:ext uri="{BB962C8B-B14F-4D97-AF65-F5344CB8AC3E}">
        <p14:creationId xmlns:p14="http://schemas.microsoft.com/office/powerpoint/2010/main" val="1674260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Present Value:</a:t>
            </a:r>
            <a:br>
              <a:rPr lang="en-US" altLang="en-US" sz="4000" dirty="0"/>
            </a:br>
            <a:r>
              <a:rPr lang="en-US" altLang="en-US" sz="4000" dirty="0"/>
              <a:t>Important Relationship I</a:t>
            </a:r>
            <a:r>
              <a:rPr lang="en-US" altLang="en-US" sz="1400" dirty="0"/>
              <a:t> 2</a:t>
            </a:r>
            <a:r>
              <a:rPr lang="en-US" sz="4000" dirty="0" smtClean="0"/>
              <a:t> </a:t>
            </a:r>
            <a:r>
              <a:rPr lang="en-US" sz="4000" dirty="0"/>
              <a:t>Text Alternative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</a:t>
            </a:r>
            <a:r>
              <a:rPr lang="en-US" sz="2400" dirty="0"/>
              <a:t>cash flow of 500 at year 5 has a present value of negative 310.46 at year 0. A cash flow of 500 at year 10 has a present value of negative 192.77 at year 0.</a:t>
            </a:r>
            <a:endParaRPr lang="en-US" sz="1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200400" y="6477000"/>
            <a:ext cx="2743200" cy="182880"/>
          </a:xfrm>
        </p:spPr>
        <p:txBody>
          <a:bodyPr/>
          <a:lstStyle/>
          <a:p>
            <a:r>
              <a:rPr lang="en-US" dirty="0">
                <a:hlinkClick r:id="rId2" action="ppaction://hlinksldjump"/>
              </a:rPr>
              <a:t>Return to slide containing original image</a:t>
            </a:r>
            <a:endParaRPr lang="en-US" dirty="0">
              <a:hlinkClick r:id="rId3" action="ppaction://hlinksldjump"/>
            </a:endParaRPr>
          </a:p>
        </p:txBody>
      </p:sp>
    </p:spTree>
    <p:extLst>
      <p:ext uri="{BB962C8B-B14F-4D97-AF65-F5344CB8AC3E}">
        <p14:creationId xmlns:p14="http://schemas.microsoft.com/office/powerpoint/2010/main" val="3272436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Figure 4.3 Text Alternative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line graph shows x-axis in Time (years) from zero to 10 and y-axis for future value of $1 in dollars. There are 5 graph lines that all begin at the y-intercept of 1. They represent interest rates 0%, 5%, 10%, 15% and 20%. The 0% line is parallel to the x-axis. The 5% graph line is curvilinear below the zero line, with the 10% below the 5%, the 15% below the 10%, and the 20% below the 15%.</a:t>
            </a:r>
            <a:endParaRPr lang="en-US" sz="11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200400" y="6477000"/>
            <a:ext cx="2743200" cy="182880"/>
          </a:xfrm>
        </p:spPr>
        <p:txBody>
          <a:bodyPr/>
          <a:lstStyle/>
          <a:p>
            <a:r>
              <a:rPr lang="en-US" dirty="0">
                <a:hlinkClick r:id="rId2" action="ppaction://hlinksldjump"/>
              </a:rPr>
              <a:t>Return to slide containing original image</a:t>
            </a:r>
          </a:p>
        </p:txBody>
      </p:sp>
    </p:spTree>
    <p:extLst>
      <p:ext uri="{BB962C8B-B14F-4D97-AF65-F5344CB8AC3E}">
        <p14:creationId xmlns:p14="http://schemas.microsoft.com/office/powerpoint/2010/main" val="2894007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Time Line for a $100 Lump Sum due at the End of Year 2</a:t>
            </a:r>
            <a:endParaRPr lang="en-US" sz="1500" dirty="0"/>
          </a:p>
        </p:txBody>
      </p:sp>
      <p:pic>
        <p:nvPicPr>
          <p:cNvPr id="3" name="Content Placeholder 2" descr="Cash flow diagram for year 0, 1, 2. A cash flow of 100 is shown at year 2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71" y="2654930"/>
            <a:ext cx="7612857" cy="2522865"/>
          </a:xfrm>
        </p:spPr>
      </p:pic>
    </p:spTree>
    <p:extLst>
      <p:ext uri="{BB962C8B-B14F-4D97-AF65-F5344CB8AC3E}">
        <p14:creationId xmlns:p14="http://schemas.microsoft.com/office/powerpoint/2010/main" val="212813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Future Values: General Formula</a:t>
            </a:r>
            <a:endParaRPr lang="en-US" sz="1500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682493"/>
              </p:ext>
            </p:extLst>
          </p:nvPr>
        </p:nvGraphicFramePr>
        <p:xfrm>
          <a:off x="3444875" y="1371600"/>
          <a:ext cx="22542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1" name="Equation" r:id="rId3" imgW="901440" imgH="266400" progId="Equation.DSMT4">
                  <p:embed/>
                </p:oleObj>
              </mc:Choice>
              <mc:Fallback>
                <p:oleObj name="Equation" r:id="rId3" imgW="9014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44875" y="1371600"/>
                        <a:ext cx="2254250" cy="666750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</p:spPr>
        <p:txBody>
          <a:bodyPr/>
          <a:lstStyle/>
          <a:p>
            <a:pPr lvl="1" indent="0">
              <a:buNone/>
            </a:pPr>
            <a:r>
              <a:rPr lang="en-US" dirty="0">
                <a:latin typeface="Calibri" charset="0"/>
              </a:rPr>
              <a:t>FV = future value.</a:t>
            </a:r>
          </a:p>
          <a:p>
            <a:pPr lvl="1" indent="0">
              <a:buNone/>
            </a:pPr>
            <a:r>
              <a:rPr lang="en-US" dirty="0">
                <a:latin typeface="Calibri" charset="0"/>
              </a:rPr>
              <a:t>PV = present value.</a:t>
            </a:r>
          </a:p>
          <a:p>
            <a:pPr lvl="1" indent="0">
              <a:buNone/>
            </a:pPr>
            <a:r>
              <a:rPr lang="en-US" dirty="0">
                <a:latin typeface="Calibri" charset="0"/>
              </a:rPr>
              <a:t>r = period interest rate, expressed as a decimal.</a:t>
            </a:r>
          </a:p>
          <a:p>
            <a:pPr lvl="1" indent="0">
              <a:buNone/>
            </a:pPr>
            <a:r>
              <a:rPr lang="en-US" dirty="0">
                <a:latin typeface="Calibri" charset="0"/>
              </a:rPr>
              <a:t>t = number of periods.</a:t>
            </a:r>
          </a:p>
          <a:p>
            <a:r>
              <a:rPr lang="en-US" dirty="0">
                <a:latin typeface="Calibri" charset="0"/>
              </a:rPr>
              <a:t>Future value interest factor = (1 + r)</a:t>
            </a:r>
            <a:r>
              <a:rPr lang="en-US" baseline="30000" dirty="0">
                <a:latin typeface="Calibri" charset="0"/>
              </a:rPr>
              <a:t>t</a:t>
            </a:r>
            <a:r>
              <a:rPr lang="en-US" dirty="0">
                <a:latin typeface="Calibri" charset="0"/>
              </a:rPr>
              <a:t>.</a:t>
            </a:r>
          </a:p>
          <a:p>
            <a:pPr lvl="1" indent="0">
              <a:buNone/>
            </a:pPr>
            <a:r>
              <a:rPr lang="en-US" dirty="0">
                <a:latin typeface="Calibri" charset="0"/>
              </a:rPr>
              <a:t>Note: “</a:t>
            </a:r>
            <a:r>
              <a:rPr lang="en-US" altLang="ja-JP" dirty="0">
                <a:latin typeface="Calibri" charset="0"/>
              </a:rPr>
              <a:t>y</a:t>
            </a:r>
            <a:r>
              <a:rPr lang="en-US" altLang="ja-JP" baseline="30000" dirty="0">
                <a:latin typeface="Calibri" charset="0"/>
              </a:rPr>
              <a:t>x</a:t>
            </a:r>
            <a:r>
              <a:rPr lang="en-US" dirty="0">
                <a:latin typeface="Calibri" charset="0"/>
              </a:rPr>
              <a:t>”</a:t>
            </a:r>
            <a:r>
              <a:rPr lang="en-US" altLang="ja-JP" dirty="0">
                <a:latin typeface="Calibri" charset="0"/>
              </a:rPr>
              <a:t> key on your calculator.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131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Values: Example 1</a:t>
            </a:r>
            <a:r>
              <a:rPr lang="en-US" sz="1500" dirty="0"/>
              <a:t> (1)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Suppose you invest $100 for one year at 10% per year.</a:t>
            </a:r>
          </a:p>
          <a:p>
            <a:r>
              <a:rPr lang="en-US" dirty="0">
                <a:latin typeface="+mn-lt"/>
              </a:rPr>
              <a:t>What is the future value in one year?</a:t>
            </a:r>
          </a:p>
          <a:p>
            <a:pPr lvl="1"/>
            <a:r>
              <a:rPr lang="en-US" dirty="0">
                <a:latin typeface="+mn-lt"/>
              </a:rPr>
              <a:t>Interest = 100(.10) = 10.</a:t>
            </a:r>
          </a:p>
          <a:p>
            <a:pPr lvl="1"/>
            <a:r>
              <a:rPr lang="en-US" dirty="0">
                <a:latin typeface="+mn-lt"/>
              </a:rPr>
              <a:t>Value in one year.</a:t>
            </a:r>
          </a:p>
          <a:p>
            <a:pPr lvl="1" indent="0">
              <a:buNone/>
            </a:pPr>
            <a:r>
              <a:rPr lang="en-US" sz="2400" dirty="0">
                <a:latin typeface="+mn-lt"/>
              </a:rPr>
              <a:t>= Principal + interest.</a:t>
            </a:r>
          </a:p>
          <a:p>
            <a:pPr lvl="1" indent="0">
              <a:buNone/>
            </a:pPr>
            <a:r>
              <a:rPr lang="en-US" sz="2400" dirty="0">
                <a:latin typeface="+mn-lt"/>
              </a:rPr>
              <a:t>= 100 + 10 = 110.</a:t>
            </a:r>
          </a:p>
          <a:p>
            <a:pPr lvl="1"/>
            <a:r>
              <a:rPr lang="en-US" dirty="0">
                <a:latin typeface="+mn-lt"/>
              </a:rPr>
              <a:t>Future Value (FV).</a:t>
            </a:r>
          </a:p>
          <a:p>
            <a:pPr lvl="1" indent="0">
              <a:buNone/>
            </a:pPr>
            <a:r>
              <a:rPr lang="en-US" sz="2400" dirty="0">
                <a:latin typeface="+mn-lt"/>
              </a:rPr>
              <a:t>= 100(1 + .10) = 110</a:t>
            </a:r>
            <a:r>
              <a:rPr lang="en-IN" sz="2400" dirty="0">
                <a:latin typeface="+mn-lt"/>
              </a:rPr>
              <a:t>.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836699"/>
      </p:ext>
    </p:extLst>
  </p:cSld>
  <p:clrMapOvr>
    <a:masterClrMapping/>
  </p:clrMapOvr>
</p:sld>
</file>

<file path=ppt/theme/theme1.xml><?xml version="1.0" encoding="utf-8"?>
<a:theme xmlns:a="http://schemas.openxmlformats.org/drawingml/2006/main" name="FIRST, BREAK, LAST slides 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Red bar footer BODY/MAIN CONTENT">
  <a:themeElements>
    <a:clrScheme name="Custom 121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90"/>
      </a:hlink>
      <a:folHlink>
        <a:srgbClr val="00009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lternate FIRST, BREAK, LAST slide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Red bar footer BODY/MAIN CONTENT">
  <a:themeElements>
    <a:clrScheme name="Custom 121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90"/>
      </a:hlink>
      <a:folHlink>
        <a:srgbClr val="00009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PLAIN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UE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Red Bar Footer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MHHE_Accessible_PPT_Template-v4</Template>
  <TotalTime>3569</TotalTime>
  <Words>3619</Words>
  <Application>Microsoft Office PowerPoint</Application>
  <PresentationFormat>On-screen Show (4:3)</PresentationFormat>
  <Paragraphs>513</Paragraphs>
  <Slides>65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10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65</vt:i4>
      </vt:variant>
    </vt:vector>
  </HeadingPairs>
  <TitlesOfParts>
    <vt:vector size="90" baseType="lpstr">
      <vt:lpstr>ＭＳ Ｐゴシック</vt:lpstr>
      <vt:lpstr>Arial</vt:lpstr>
      <vt:lpstr>Arial Rounded MT Bold</vt:lpstr>
      <vt:lpstr>ArumSans Bd</vt:lpstr>
      <vt:lpstr>ArumSans Bold</vt:lpstr>
      <vt:lpstr>ArumSans Regular</vt:lpstr>
      <vt:lpstr>Calibri</vt:lpstr>
      <vt:lpstr>Century Gothic</vt:lpstr>
      <vt:lpstr>Proxima Nova Lt</vt:lpstr>
      <vt:lpstr>Proxima Nova Rg</vt:lpstr>
      <vt:lpstr>Vectipede Rg</vt:lpstr>
      <vt:lpstr>Verdana</vt:lpstr>
      <vt:lpstr>Wingdings</vt:lpstr>
      <vt:lpstr>FIRST, BREAK, LAST slides </vt:lpstr>
      <vt:lpstr>Alternate FIRST, BREAK, LAST slides</vt:lpstr>
      <vt:lpstr>Plain BODY/MAIN CONTENT</vt:lpstr>
      <vt:lpstr>Red bar footer BODY/MAIN CONTENT</vt:lpstr>
      <vt:lpstr>PLAIN Section Divider, Quotes, Callouts</vt:lpstr>
      <vt:lpstr>RED FOOTER Section Divider, Quotes, Callouts</vt:lpstr>
      <vt:lpstr>BLUE Section Divider, Quotes, Callouts</vt:lpstr>
      <vt:lpstr>Plain_APPENDIX</vt:lpstr>
      <vt:lpstr>Red Bar Footer_APPENDIX</vt:lpstr>
      <vt:lpstr>1_Red bar footer BODY/MAIN CONTENT</vt:lpstr>
      <vt:lpstr>Equation</vt:lpstr>
      <vt:lpstr>Worksheet</vt:lpstr>
      <vt:lpstr>Chapter 4</vt:lpstr>
      <vt:lpstr>Key Concepts and Skills</vt:lpstr>
      <vt:lpstr>Chapter Outline</vt:lpstr>
      <vt:lpstr>Basic Definitions 1</vt:lpstr>
      <vt:lpstr>Basic Definitions 2</vt:lpstr>
      <vt:lpstr>Time Line of Cash Flows 1</vt:lpstr>
      <vt:lpstr>Time Line for a $100 Lump Sum due at the End of Year 2</vt:lpstr>
      <vt:lpstr>Future Values: General Formula</vt:lpstr>
      <vt:lpstr>Future Values: Example 1 (1)</vt:lpstr>
      <vt:lpstr>Future Values: Example 1 (2)</vt:lpstr>
      <vt:lpstr>Effects of Compounding 1</vt:lpstr>
      <vt:lpstr>Effects of Compounding 2</vt:lpstr>
      <vt:lpstr>Texas Instruments BA-II Plus 1</vt:lpstr>
      <vt:lpstr>Texas Instruments BA-II Plus 2</vt:lpstr>
      <vt:lpstr>Texas Instruments BA-II Plus 3</vt:lpstr>
      <vt:lpstr>Texas Instruments BA-II Plus 4</vt:lpstr>
      <vt:lpstr>TI BAII+: Set Time Value Parameters</vt:lpstr>
      <vt:lpstr>Future Values: Example 2</vt:lpstr>
      <vt:lpstr>Table 4.1</vt:lpstr>
      <vt:lpstr>Figure 4.1</vt:lpstr>
      <vt:lpstr>Texas Instruments BA-II Plus 5</vt:lpstr>
      <vt:lpstr>Excel Spreadsheet Functions</vt:lpstr>
      <vt:lpstr>Future Values: Example 3</vt:lpstr>
      <vt:lpstr>Future Value: General Growth Formula</vt:lpstr>
      <vt:lpstr>Future Value: Important Relationship I</vt:lpstr>
      <vt:lpstr>Future Value: Important Relationship II</vt:lpstr>
      <vt:lpstr>Figure 4.2</vt:lpstr>
      <vt:lpstr>Quick Quiz: Part 1</vt:lpstr>
      <vt:lpstr>Present Values 1</vt:lpstr>
      <vt:lpstr>Present Values 2</vt:lpstr>
      <vt:lpstr>Time Line of Cash Flows 2</vt:lpstr>
      <vt:lpstr>Present Values 3</vt:lpstr>
      <vt:lpstr>What’s the PV of $100 due in 3  Years if r = 10%?</vt:lpstr>
      <vt:lpstr>Present Value: Example 1 Single Period</vt:lpstr>
      <vt:lpstr>Present Values: Example 2 Multi-Periods</vt:lpstr>
      <vt:lpstr>Present Values: Example 3 Multi-Periods</vt:lpstr>
      <vt:lpstr>Present Value: Important Relationship I 1</vt:lpstr>
      <vt:lpstr>Present Value: Important Relationship I 2</vt:lpstr>
      <vt:lpstr>Present Value: Important Relationship II 1</vt:lpstr>
      <vt:lpstr>Present Value: Important Relationship II 2</vt:lpstr>
      <vt:lpstr>Figure 4.3</vt:lpstr>
      <vt:lpstr>Quick Quiz: Part 2</vt:lpstr>
      <vt:lpstr>The Basic PV Equation—Refresher</vt:lpstr>
      <vt:lpstr>Discount Rate</vt:lpstr>
      <vt:lpstr>Discount Rate: Example 1</vt:lpstr>
      <vt:lpstr>Discount Rate: Example 2</vt:lpstr>
      <vt:lpstr>Discount Rate: Example 3</vt:lpstr>
      <vt:lpstr>Quick Quiz: Part 3</vt:lpstr>
      <vt:lpstr>Finding the Number of Periods</vt:lpstr>
      <vt:lpstr>Number of Periods: Example 1</vt:lpstr>
      <vt:lpstr>Number of Periods: Example 2</vt:lpstr>
      <vt:lpstr>Quick Quiz: Part 4</vt:lpstr>
      <vt:lpstr>Example: Work the Web</vt:lpstr>
      <vt:lpstr>Table 4.4</vt:lpstr>
      <vt:lpstr>Quick Quiz 1 Solution</vt:lpstr>
      <vt:lpstr>Quick Quiz 2 Solution 1</vt:lpstr>
      <vt:lpstr>Quick Quiz 2 Solution 2</vt:lpstr>
      <vt:lpstr>Quick Quiz 3 Solution</vt:lpstr>
      <vt:lpstr>Quick Quiz 4 Solution</vt:lpstr>
      <vt:lpstr>Chapter 4 </vt:lpstr>
      <vt:lpstr>Accessibility Content: Text Alternatives for Images</vt:lpstr>
      <vt:lpstr>Figure 4.1 Text Alternative</vt:lpstr>
      <vt:lpstr>Figure 4.2 Text Alternative</vt:lpstr>
      <vt:lpstr>Present Value: Important Relationship I 2 Text Alternative</vt:lpstr>
      <vt:lpstr>Figure 4.3 Text Alternative</vt:lpstr>
    </vt:vector>
  </TitlesOfParts>
  <Company>The McGraw-Hill Companies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With 1 of These Slides</dc:title>
  <dc:creator>Hahn, Sandra</dc:creator>
  <cp:lastModifiedBy>Prasanna kumar. Tripathy</cp:lastModifiedBy>
  <cp:revision>676</cp:revision>
  <dcterms:created xsi:type="dcterms:W3CDTF">2017-12-05T17:18:18Z</dcterms:created>
  <dcterms:modified xsi:type="dcterms:W3CDTF">2019-06-13T03:56:13Z</dcterms:modified>
</cp:coreProperties>
</file>