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9" r:id="rId1"/>
  </p:sldMasterIdLst>
  <p:notesMasterIdLst>
    <p:notesMasterId r:id="rId5"/>
  </p:notesMasterIdLst>
  <p:sldIdLst>
    <p:sldId id="256" r:id="rId2"/>
    <p:sldId id="287" r:id="rId3"/>
    <p:sldId id="289" r:id="rId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>
      <p:cViewPr varScale="1">
        <p:scale>
          <a:sx n="71" d="100"/>
          <a:sy n="71" d="100"/>
        </p:scale>
        <p:origin x="96" y="7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
<Relationships xmlns="http://schemas.openxmlformats.org/package/2006/relationships">
  <Relationship Id="rId8" Type="http://schemas.openxmlformats.org/officeDocument/2006/relationships/theme" Target="theme/theme1.xml" />
  <Relationship Id="rId3" Type="http://schemas.openxmlformats.org/officeDocument/2006/relationships/slide" Target="slides/slide2.xml" />
  <Relationship Id="rId7" Type="http://schemas.openxmlformats.org/officeDocument/2006/relationships/viewProps" Target="viewProps.xml" />
  <Relationship Id="rId2" Type="http://schemas.openxmlformats.org/officeDocument/2006/relationships/slide" Target="slides/slide1.xml" />
  <Relationship Id="rId1" Type="http://schemas.openxmlformats.org/officeDocument/2006/relationships/slideMaster" Target="slideMasters/slideMaster1.xml" />
  <Relationship Id="rId6" Type="http://schemas.openxmlformats.org/officeDocument/2006/relationships/presProps" Target="presProps.xml" />
  <Relationship Id="rId5" Type="http://schemas.openxmlformats.org/officeDocument/2006/relationships/notesMaster" Target="notesMasters/notesMaster1.xml" />
  <Relationship Id="rId4" Type="http://schemas.openxmlformats.org/officeDocument/2006/relationships/slide" Target="slides/slide3.xml" />
  <Relationship Id="rId9" Type="http://schemas.openxmlformats.org/officeDocument/2006/relationships/tableStyles" Target="tableStyles.xml" />
  <Relationship Id="rId10" Type="http://schemas.openxmlformats.org/officeDocument/2006/relationships/customXml" Target="../customXml/item1.xml" />
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C4E40FC-32C8-4FEA-946C-11E1C20138D1}" type="datetimeFigureOut">
              <a:rPr lang="en-US" smtClean="0"/>
              <a:t>9/7/2018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E61EBD-879B-4166-B01B-D70219FAE6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33368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This file created specifically for Andrea Ivory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E61EBD-879B-4166-B01B-D70219FAE66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47543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61872" y="758952"/>
            <a:ext cx="9418320" cy="4041648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720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61872" y="4800600"/>
            <a:ext cx="9418320" cy="1691640"/>
          </a:xfrm>
        </p:spPr>
        <p:txBody>
          <a:bodyPr>
            <a:normAutofit/>
          </a:bodyPr>
          <a:lstStyle>
            <a:lvl1pPr marL="0" indent="0" algn="l">
              <a:buNone/>
              <a:defRPr sz="2200" baseline="0">
                <a:solidFill>
                  <a:schemeClr val="tx1">
                    <a:lumMod val="75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fld id="{5279EEFE-819D-4AFA-9D21-A7003B031629}" type="datetime1">
              <a:rPr lang="en-US" smtClean="0"/>
              <a:t>9/7/2018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73456255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36D860-9118-41E9-BE00-9359DD83FD72}" type="datetime1">
              <a:rPr lang="en-US" smtClean="0"/>
              <a:t>9/7/2018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34495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1872" y="758952"/>
            <a:ext cx="9418320" cy="4041648"/>
          </a:xfrm>
        </p:spPr>
        <p:txBody>
          <a:bodyPr anchor="b">
            <a:normAutofit/>
          </a:bodyPr>
          <a:lstStyle>
            <a:lvl1pPr>
              <a:lnSpc>
                <a:spcPct val="85000"/>
              </a:lnSpc>
              <a:defRPr sz="72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4800600"/>
            <a:ext cx="9418320" cy="1691640"/>
          </a:xfrm>
        </p:spPr>
        <p:txBody>
          <a:bodyPr anchor="t">
            <a:normAutofit/>
          </a:bodyPr>
          <a:lstStyle>
            <a:lvl1pPr marL="0" indent="0">
              <a:buNone/>
              <a:defRPr sz="2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60802-8708-43B2-8AC8-ECAC58B49070}" type="datetime1">
              <a:rPr lang="en-US" smtClean="0"/>
              <a:t>9/7/2018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2211680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61872" y="1828800"/>
            <a:ext cx="4480560" cy="4351337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26480" y="1828800"/>
            <a:ext cx="4480560" cy="4351337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1393E6-819E-4FDE-9FC5-86D780F1C1D0}" type="datetime1">
              <a:rPr lang="en-US" smtClean="0"/>
              <a:t>9/7/2018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8006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1713655"/>
            <a:ext cx="4480560" cy="7315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61872" y="2507550"/>
            <a:ext cx="448056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26480" y="1713655"/>
            <a:ext cx="4480560" cy="731520"/>
          </a:xfrm>
        </p:spPr>
        <p:txBody>
          <a:bodyPr anchor="b">
            <a:norm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buNone/>
              <a:defRPr lang="en-US" sz="2000" b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2000"/>
              </a:spcBef>
              <a:buFontTx/>
              <a:buNone/>
            </a:pPr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26480" y="2507550"/>
            <a:ext cx="448056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F5271-A342-473C-92D3-DDA907EE7029}" type="datetime1">
              <a:rPr lang="en-US" smtClean="0"/>
              <a:t>9/7/2018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5869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BA5DB1-4E72-4590-98C5-911E065C924D}" type="datetime1">
              <a:rPr lang="en-US" smtClean="0"/>
              <a:t>9/7/2018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37794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C415C9-F946-441A-8693-0426B01DAC6E}" type="datetime1">
              <a:rPr lang="en-US" smtClean="0"/>
              <a:t>9/7/2018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28417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200400" cy="1600197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04267" y="685800"/>
            <a:ext cx="6079066" cy="54864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99734"/>
            <a:ext cx="3200400" cy="3810001"/>
          </a:xfrm>
        </p:spPr>
        <p:txBody>
          <a:bodyPr>
            <a:normAutofit/>
          </a:bodyPr>
          <a:lstStyle>
            <a:lvl1pPr marL="0" indent="0">
              <a:lnSpc>
                <a:spcPct val="114000"/>
              </a:lnSpc>
              <a:spcBef>
                <a:spcPts val="800"/>
              </a:spcBef>
              <a:buNone/>
              <a:defRPr sz="13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B8ADB-BAA0-4BAE-A48B-486DB639439F}" type="datetime1">
              <a:rPr lang="en-US" smtClean="0"/>
              <a:t>9/7/2018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83931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5105400"/>
            <a:ext cx="11292840" cy="17526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257800"/>
            <a:ext cx="9982200" cy="914400"/>
          </a:xfrm>
        </p:spPr>
        <p:txBody>
          <a:bodyPr anchor="b">
            <a:normAutofit/>
          </a:bodyPr>
          <a:lstStyle>
            <a:lvl1pPr>
              <a:defRPr sz="2800" b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11292840" cy="5128923"/>
          </a:xfrm>
          <a:solidFill>
            <a:schemeClr val="accent1"/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6108589"/>
            <a:ext cx="9982200" cy="597011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300">
                <a:solidFill>
                  <a:schemeClr val="bg1">
                    <a:lumMod val="8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B94D5-AE88-4474-AE67-B09C1B45007A}" type="datetime1">
              <a:rPr lang="en-US" smtClean="0"/>
              <a:t>9/7/2018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3315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15D8C-3320-46CF-BE3F-81A4CF79B576}" type="datetime1">
              <a:rPr lang="en-US" smtClean="0"/>
              <a:t>9/7/2018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27286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48700" y="381000"/>
            <a:ext cx="2476500" cy="589756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62000" y="381000"/>
            <a:ext cx="7734300" cy="5897562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680D3F-66B7-429B-A225-47F8354C8717}" type="datetime1">
              <a:rPr lang="en-US" smtClean="0"/>
              <a:t>9/7/2018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58748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1292840" y="0"/>
            <a:ext cx="914400" cy="68580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61872" y="365760"/>
            <a:ext cx="9692640" cy="13255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1828800"/>
            <a:ext cx="859536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10797542" y="998537"/>
            <a:ext cx="1904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fld id="{EF1F4088-13AC-486D-8960-10DA647A87BD}" type="datetime1">
              <a:rPr lang="en-US" smtClean="0"/>
              <a:t>9/7/2018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9959341" y="4046537"/>
            <a:ext cx="358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92840" y="6172200"/>
            <a:ext cx="914400" cy="593725"/>
          </a:xfrm>
          <a:prstGeom prst="rect">
            <a:avLst/>
          </a:prstGeom>
        </p:spPr>
        <p:txBody>
          <a:bodyPr vert="horz" lIns="45720" tIns="45720" rIns="45720" bIns="45720" rtlCol="0" anchor="ctr">
            <a:normAutofit/>
          </a:bodyPr>
          <a:lstStyle>
            <a:lvl1pPr algn="ctr">
              <a:defRPr sz="360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11078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 spc="-5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5000"/>
        </a:lnSpc>
        <a:spcBef>
          <a:spcPts val="1400"/>
        </a:spcBef>
        <a:spcAft>
          <a:spcPts val="200"/>
        </a:spcAft>
        <a:buClr>
          <a:schemeClr val="accent1"/>
        </a:buClr>
        <a:buSzPct val="80000"/>
        <a:buFont typeface="Arial" pitchFamily="34" charset="0"/>
        <a:buChar char="•"/>
        <a:defRPr sz="1800" kern="1200" spc="1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                                                                                                                                                                                                                                                                                 |SNLix4Xga0O1IwbWmx3XCQ==|2082">
            <a:extLst>
              <a:ext uri="{FF2B5EF4-FFF2-40B4-BE49-F238E27FC236}">
                <a16:creationId xmlns:a16="http://schemas.microsoft.com/office/drawing/2014/main" id="{A2FC2993-1AB6-418B-9EA2-B2B812F3375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Get the Best Mortgage Rate</a:t>
            </a:r>
          </a:p>
        </p:txBody>
      </p:sp>
      <p:sp>
        <p:nvSpPr>
          <p:cNvPr id="3" name="Subtitle 2                                                                                                                                                                                                                                                                                 |SNLix4Xga0O1IwbWmx3XCQ==|208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endParaRPr 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52387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                                                                                                                                                                                                                                                                                 |SNLix4Xga0O1IwbWmx3XCQ==|2082">
            <a:extLst>
              <a:ext uri="{FF2B5EF4-FFF2-40B4-BE49-F238E27FC236}">
                <a16:creationId xmlns:a16="http://schemas.microsoft.com/office/drawing/2014/main" id="{3E29159C-2595-49B6-9816-F1ACE8E3EC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FICO Credit Scores</a:t>
            </a:r>
          </a:p>
        </p:txBody>
      </p:sp>
      <p:sp>
        <p:nvSpPr>
          <p:cNvPr id="3" name="Content Placeholder 2                                                                                                                                                                                                                                                                                 |SNLix4Xga0O1IwbWmx3XCQ==|2082">
            <a:extLst>
              <a:ext uri="{FF2B5EF4-FFF2-40B4-BE49-F238E27FC236}">
                <a16:creationId xmlns:a16="http://schemas.microsoft.com/office/drawing/2014/main" id="{4628E08D-5815-4239-9E16-69EDC444A1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sz="2400" dirty="0"/>
              <a:t>Bad</a:t>
            </a:r>
          </a:p>
          <a:p>
            <a:pPr marL="617220" lvl="1" indent="-342900">
              <a:buFont typeface="+mj-lt"/>
              <a:buAutoNum type="alphaLcPeriod"/>
            </a:pPr>
            <a:r>
              <a:rPr lang="en-US" sz="2000" dirty="0"/>
              <a:t>300-629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dirty="0"/>
              <a:t>Fair</a:t>
            </a:r>
          </a:p>
          <a:p>
            <a:pPr marL="617220" lvl="1" indent="-342900">
              <a:buFont typeface="+mj-lt"/>
              <a:buAutoNum type="alphaLcPeriod" startAt="2"/>
            </a:pPr>
            <a:r>
              <a:rPr lang="en-US" sz="2000" dirty="0"/>
              <a:t>630-689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dirty="0"/>
              <a:t>Good</a:t>
            </a:r>
          </a:p>
          <a:p>
            <a:pPr marL="617220" lvl="1" indent="-342900">
              <a:buFont typeface="+mj-lt"/>
              <a:buAutoNum type="alphaLcPeriod" startAt="3"/>
            </a:pPr>
            <a:r>
              <a:rPr lang="en-US" sz="2000" dirty="0"/>
              <a:t>690-719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dirty="0"/>
              <a:t>Excellent</a:t>
            </a:r>
          </a:p>
          <a:p>
            <a:pPr marL="617220" lvl="1" indent="-342900">
              <a:buFont typeface="+mj-lt"/>
              <a:buAutoNum type="alphaLcPeriod" startAt="4"/>
            </a:pPr>
            <a:r>
              <a:rPr lang="en-US" sz="2000" dirty="0"/>
              <a:t>720-850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38722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                                                                                                                                                                                                                                                                                 |SNLix4Xga0O1IwbWmx3XCQ==|2082">
            <a:extLst>
              <a:ext uri="{FF2B5EF4-FFF2-40B4-BE49-F238E27FC236}">
                <a16:creationId xmlns:a16="http://schemas.microsoft.com/office/drawing/2014/main" id="{E82AB522-BEE2-49BB-B69A-02DB6092DE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What Actions </a:t>
            </a:r>
            <a:r>
              <a:rPr lang="en-US" dirty="0"/>
              <a:t>to Take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256B441C-39CD-47B8-9A77-CB9AFF27DA8D}"/>
              </a:ext>
            </a:extLst>
          </p:cNvPr>
          <p:cNvSpPr/>
          <p:nvPr/>
        </p:nvSpPr>
        <p:spPr>
          <a:xfrm>
            <a:off x="3848916" y="3429000"/>
            <a:ext cx="1470993" cy="132556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Boost your credit score</a:t>
            </a:r>
          </a:p>
          <a:p>
            <a:pPr algn="ctr"/>
            <a:endParaRPr lang="en-US" dirty="0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1CD209C3-7D5E-4B40-BCED-0C3D944A6F27}"/>
              </a:ext>
            </a:extLst>
          </p:cNvPr>
          <p:cNvSpPr/>
          <p:nvPr/>
        </p:nvSpPr>
        <p:spPr>
          <a:xfrm>
            <a:off x="942991" y="2302566"/>
            <a:ext cx="1602678" cy="132556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Improve debt-to-income ratio</a:t>
            </a:r>
          </a:p>
          <a:p>
            <a:pPr algn="ctr"/>
            <a:endParaRPr lang="en-US" dirty="0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A3C54098-0F84-4822-A16B-A04E53E1BAF3}"/>
              </a:ext>
            </a:extLst>
          </p:cNvPr>
          <p:cNvSpPr/>
          <p:nvPr/>
        </p:nvSpPr>
        <p:spPr>
          <a:xfrm>
            <a:off x="6623157" y="2866129"/>
            <a:ext cx="1314896" cy="99025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Keep your job</a:t>
            </a:r>
          </a:p>
          <a:p>
            <a:pPr algn="ctr"/>
            <a:endParaRPr lang="en-US" dirty="0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0DF82C45-E1DD-4F4F-A39D-75B4D8A8A19B}"/>
              </a:ext>
            </a:extLst>
          </p:cNvPr>
          <p:cNvSpPr/>
          <p:nvPr/>
        </p:nvSpPr>
        <p:spPr>
          <a:xfrm>
            <a:off x="9212738" y="2438573"/>
            <a:ext cx="1426282" cy="121257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Make big down payment</a:t>
            </a:r>
          </a:p>
          <a:p>
            <a:pPr algn="ctr"/>
            <a:endParaRPr lang="en-US" dirty="0"/>
          </a:p>
        </p:txBody>
      </p:sp>
      <p:sp>
        <p:nvSpPr>
          <p:cNvPr id="5" name="Arrow: Left-Right 4">
            <a:extLst>
              <a:ext uri="{FF2B5EF4-FFF2-40B4-BE49-F238E27FC236}">
                <a16:creationId xmlns:a16="http://schemas.microsoft.com/office/drawing/2014/main" id="{68B5904A-5AB3-4FAD-978A-1C9E2CE1D46D}"/>
              </a:ext>
            </a:extLst>
          </p:cNvPr>
          <p:cNvSpPr/>
          <p:nvPr/>
        </p:nvSpPr>
        <p:spPr>
          <a:xfrm>
            <a:off x="259396" y="5365806"/>
            <a:ext cx="11033444" cy="605226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4374192"/>
      </p:ext>
    </p:extLst>
  </p:cSld>
  <p:clrMapOvr>
    <a:masterClrMapping/>
  </p:clrMapOvr>
</p:sld>
</file>

<file path=ppt/theme/theme1.xml><?xml version="1.0" encoding="utf-8"?>
<a:theme xmlns:a="http://schemas.openxmlformats.org/drawingml/2006/main" name="View">
  <a:themeElements>
    <a:clrScheme name="View">
      <a:dk1>
        <a:srgbClr val="000000"/>
      </a:dk1>
      <a:lt1>
        <a:srgbClr val="FFFFFF"/>
      </a:lt1>
      <a:dk2>
        <a:srgbClr val="46464A"/>
      </a:dk2>
      <a:lt2>
        <a:srgbClr val="D6D3CC"/>
      </a:lt2>
      <a:accent1>
        <a:srgbClr val="6F6F74"/>
      </a:accent1>
      <a:accent2>
        <a:srgbClr val="92A9B9"/>
      </a:accent2>
      <a:accent3>
        <a:srgbClr val="A7B789"/>
      </a:accent3>
      <a:accent4>
        <a:srgbClr val="B9A489"/>
      </a:accent4>
      <a:accent5>
        <a:srgbClr val="8D6374"/>
      </a:accent5>
      <a:accent6>
        <a:srgbClr val="9B7362"/>
      </a:accent6>
      <a:hlink>
        <a:srgbClr val="67AABF"/>
      </a:hlink>
      <a:folHlink>
        <a:srgbClr val="ABAFA5"/>
      </a:folHlink>
    </a:clrScheme>
    <a:fontScheme name="View">
      <a:maj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View">
      <a:fillStyleLst>
        <a:solidFill>
          <a:schemeClr val="phClr"/>
        </a:solidFill>
        <a:solidFill>
          <a:schemeClr val="phClr">
            <a:tint val="60000"/>
            <a:satMod val="120000"/>
          </a:schemeClr>
        </a:solidFill>
        <a:solidFill>
          <a:schemeClr val="phClr">
            <a:shade val="75000"/>
            <a:satMod val="16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3970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95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240" dir="5400000" algn="tl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9525" prstMaterial="flat">
            <a:bevelT w="0" h="0" prst="coolSlant"/>
            <a:contourClr>
              <a:schemeClr val="phClr">
                <a:shade val="35000"/>
                <a:satMod val="130000"/>
              </a:schemeClr>
            </a:contourClr>
          </a:sp3d>
        </a:effectStyle>
        <a:effectStyle>
          <a:effectLst>
            <a:outerShdw blurRad="76200" dist="25400" dir="5400000" algn="tl" rotWithShape="0">
              <a:srgbClr val="000000">
                <a:alpha val="5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9050" prstMaterial="flat">
            <a:bevelT w="0" h="0" prst="coolSlant"/>
            <a:contourClr>
              <a:schemeClr val="phClr">
                <a:shade val="25000"/>
                <a:satMod val="14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4000"/>
                <a:shade val="98000"/>
                <a:satMod val="130000"/>
                <a:lumMod val="102000"/>
              </a:schemeClr>
            </a:gs>
            <a:gs pos="100000">
              <a:schemeClr val="phClr">
                <a:tint val="98000"/>
                <a:shade val="78000"/>
                <a:satMod val="14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iew" id="{BA0EB5A6-F2D4-4F82-977B-64ADEE4A2A69}" vid="{3969A8A2-35DB-4E3B-8885-16FD2056867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&#65279;<?xml version="1.0" encoding="utf-8" standalone="yes"?>
<Relationships xmlns="http://schemas.openxmlformats.org/package/2006/relationships">
  <Relationship Id="rId1" Type="http://schemas.openxmlformats.org/officeDocument/2006/relationships/customXmlProps" Target="itemProps1.xml" />
</Relationships>
</file>

<file path=customXml/item1.xml><?xml version="1.0" encoding="utf-8"?>
<GradingEngineProps xmlns="http://tempuri.org/temp">
  <UserID>{c7e2d248-e085-436b-b523-06d69b1dd709}</UserID>
  <AssignmentID>{c7e2d248-e085-436b-b523-06d69b1dd709}</AssignmentID>
</GradingEngineProps>
</file>

<file path=customXml/itemProps1.xml><?xml version="1.0" encoding="utf-8"?>
<ds:datastoreItem xmlns:ds="http://schemas.openxmlformats.org/officeDocument/2006/customXml" ds:itemID="{07907983-aff3-474e-8708-9cafefba939d}">
  <ds:schemaRefs>
    <ds:schemaRef ds:uri="http://tempuri.org/temp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View</Template>
  <TotalTime>0</TotalTime>
  <Words>38</Words>
  <Application>Microsoft Office PowerPoint</Application>
  <PresentationFormat>Widescreen</PresentationFormat>
  <Paragraphs>19</Paragraphs>
  <Slides>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Calibri</vt:lpstr>
      <vt:lpstr>Century Schoolbook</vt:lpstr>
      <vt:lpstr>Wingdings 2</vt:lpstr>
      <vt:lpstr>View</vt:lpstr>
      <vt:lpstr>Get the Best Mortgage Rate</vt:lpstr>
      <vt:lpstr>FICO Credit Scores</vt:lpstr>
      <vt:lpstr>What Actions to Take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Cashman Neighborhood Lenders</dc:title>
  <dc:creator>Your Name</dc:creator>
  <cp:keywords>© 2020 Cengage Learning.</cp:keywords>
  <dcterms:created xsi:type="dcterms:W3CDTF">2018-07-10T21:13:02Z</dcterms:created>
  <dcterms:modified xsi:type="dcterms:W3CDTF">2018-09-07T16:12:33Z</dcterms:modified>
</cp:coreProperties>
</file>