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8" r:id="rId3"/>
    <p:sldId id="259" r:id="rId4"/>
    <p:sldId id="260" r:id="rId5"/>
    <p:sldId id="261" r:id="rId6"/>
    <p:sldId id="262" r:id="rId7"/>
    <p:sldId id="263" r:id="rId8"/>
    <p:sldId id="264" r:id="rId9"/>
    <p:sldId id="257"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2554182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874386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110987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7EDF6-401B-4222-9D0D-0CF7AB16D82A}" type="datetimeFigureOut">
              <a:rPr lang="en-US" smtClean="0"/>
              <a:t>11/13/2018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2504091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7EDF6-401B-4222-9D0D-0CF7AB16D82A}" type="datetimeFigureOut">
              <a:rPr lang="en-US" smtClean="0"/>
              <a:t>11/13/2018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1769973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613034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3081973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1744448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7EDF6-401B-4222-9D0D-0CF7AB16D82A}" type="datetimeFigureOut">
              <a:rPr lang="en-US" smtClean="0"/>
              <a:t>11/13/2018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3027022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7EDF6-401B-4222-9D0D-0CF7AB16D82A}" type="datetimeFigureOut">
              <a:rPr lang="en-US" smtClean="0"/>
              <a:t>11/13/2018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63429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4205816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16190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1785646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1444152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4076864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1521397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7EDF6-401B-4222-9D0D-0CF7AB16D82A}" type="datetimeFigureOut">
              <a:rPr lang="en-US" smtClean="0"/>
              <a:t>11/13/2018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2D4A7C-B404-4A0E-A670-E7D83616AC5D}" type="slidenum">
              <a:rPr lang="en-US" smtClean="0"/>
              <a:t>‹#›</a:t>
            </a:fld>
            <a:endParaRPr lang="en-US"/>
          </a:p>
        </p:txBody>
      </p:sp>
    </p:spTree>
    <p:extLst>
      <p:ext uri="{BB962C8B-B14F-4D97-AF65-F5344CB8AC3E}">
        <p14:creationId xmlns:p14="http://schemas.microsoft.com/office/powerpoint/2010/main" val="285061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7EDF6-401B-4222-9D0D-0CF7AB16D82A}" type="datetimeFigureOut">
              <a:rPr lang="en-US" smtClean="0"/>
              <a:t>11/13/2018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72D4A7C-B404-4A0E-A670-E7D83616AC5D}" type="slidenum">
              <a:rPr lang="en-US" smtClean="0"/>
              <a:t>‹#›</a:t>
            </a:fld>
            <a:endParaRPr lang="en-US"/>
          </a:p>
        </p:txBody>
      </p:sp>
    </p:spTree>
    <p:extLst>
      <p:ext uri="{BB962C8B-B14F-4D97-AF65-F5344CB8AC3E}">
        <p14:creationId xmlns:p14="http://schemas.microsoft.com/office/powerpoint/2010/main" val="34181698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D6212-68AC-409B-A89B-FB24EBD2198D}"/>
              </a:ext>
            </a:extLst>
          </p:cNvPr>
          <p:cNvSpPr>
            <a:spLocks noGrp="1"/>
          </p:cNvSpPr>
          <p:nvPr>
            <p:ph type="title"/>
          </p:nvPr>
        </p:nvSpPr>
        <p:spPr>
          <a:xfrm>
            <a:off x="646111" y="452718"/>
            <a:ext cx="9763981" cy="1291676"/>
          </a:xfrm>
        </p:spPr>
        <p:txBody>
          <a:bodyPr/>
          <a:lstStyle/>
          <a:p>
            <a:pPr algn="ctr"/>
            <a:r>
              <a:rPr lang="en-US" b="1" dirty="0"/>
              <a:t>NUTRITION AND FOOD: SEAFOOD</a:t>
            </a:r>
          </a:p>
        </p:txBody>
      </p:sp>
      <p:sp>
        <p:nvSpPr>
          <p:cNvPr id="3" name="Content Placeholder 2">
            <a:extLst>
              <a:ext uri="{FF2B5EF4-FFF2-40B4-BE49-F238E27FC236}">
                <a16:creationId xmlns:a16="http://schemas.microsoft.com/office/drawing/2014/main" id="{AFDF7A4C-0A60-4655-9280-4B64B78243F1}"/>
              </a:ext>
            </a:extLst>
          </p:cNvPr>
          <p:cNvSpPr>
            <a:spLocks noGrp="1"/>
          </p:cNvSpPr>
          <p:nvPr>
            <p:ph idx="1"/>
          </p:nvPr>
        </p:nvSpPr>
        <p:spPr/>
        <p:txBody>
          <a:bodyPr>
            <a:normAutofit/>
          </a:bodyPr>
          <a:lstStyle/>
          <a:p>
            <a:pPr marL="0" indent="0" algn="ctr">
              <a:buNone/>
            </a:pPr>
            <a:r>
              <a:rPr lang="en-US" sz="3600" b="1" dirty="0"/>
              <a:t>PRESENTED</a:t>
            </a:r>
          </a:p>
          <a:p>
            <a:pPr marL="0" indent="0" algn="ctr">
              <a:buNone/>
            </a:pPr>
            <a:r>
              <a:rPr lang="en-US" sz="3600" b="1" dirty="0"/>
              <a:t>BY</a:t>
            </a:r>
          </a:p>
          <a:p>
            <a:pPr marL="0" indent="0" algn="ctr">
              <a:buNone/>
            </a:pPr>
            <a:r>
              <a:rPr lang="en-US" sz="3600" b="1" dirty="0"/>
              <a:t>(STUDENT’S NAME)</a:t>
            </a:r>
          </a:p>
          <a:p>
            <a:pPr marL="0" indent="0" algn="ctr">
              <a:buNone/>
            </a:pPr>
            <a:r>
              <a:rPr lang="en-US" sz="3600" b="1" dirty="0"/>
              <a:t>ON</a:t>
            </a:r>
          </a:p>
          <a:p>
            <a:pPr marL="0" indent="0" algn="ctr">
              <a:buNone/>
            </a:pPr>
            <a:r>
              <a:rPr lang="en-US" sz="3600" b="1" dirty="0"/>
              <a:t>(DUE DATE)</a:t>
            </a:r>
          </a:p>
        </p:txBody>
      </p:sp>
    </p:spTree>
    <p:extLst>
      <p:ext uri="{BB962C8B-B14F-4D97-AF65-F5344CB8AC3E}">
        <p14:creationId xmlns:p14="http://schemas.microsoft.com/office/powerpoint/2010/main" val="2695724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49EC8-E1E0-4A44-AACE-4FA6DA6C8040}"/>
              </a:ext>
            </a:extLst>
          </p:cNvPr>
          <p:cNvSpPr>
            <a:spLocks noGrp="1"/>
          </p:cNvSpPr>
          <p:nvPr>
            <p:ph type="title"/>
          </p:nvPr>
        </p:nvSpPr>
        <p:spPr>
          <a:xfrm>
            <a:off x="646111" y="196948"/>
            <a:ext cx="9404723" cy="928467"/>
          </a:xfrm>
        </p:spPr>
        <p:txBody>
          <a:bodyPr/>
          <a:lstStyle/>
          <a:p>
            <a:pPr algn="ctr"/>
            <a:r>
              <a:rPr lang="en-US" b="1" dirty="0"/>
              <a:t>What is Seafood?</a:t>
            </a:r>
          </a:p>
        </p:txBody>
      </p:sp>
      <p:sp>
        <p:nvSpPr>
          <p:cNvPr id="3" name="Content Placeholder 2">
            <a:extLst>
              <a:ext uri="{FF2B5EF4-FFF2-40B4-BE49-F238E27FC236}">
                <a16:creationId xmlns:a16="http://schemas.microsoft.com/office/drawing/2014/main" id="{F63ACF7A-4AAB-44EF-89BD-645714F86381}"/>
              </a:ext>
            </a:extLst>
          </p:cNvPr>
          <p:cNvSpPr>
            <a:spLocks noGrp="1"/>
          </p:cNvSpPr>
          <p:nvPr>
            <p:ph idx="1"/>
          </p:nvPr>
        </p:nvSpPr>
        <p:spPr>
          <a:xfrm>
            <a:off x="281354" y="1125416"/>
            <a:ext cx="11549575" cy="5535636"/>
          </a:xfrm>
        </p:spPr>
        <p:txBody>
          <a:bodyPr>
            <a:normAutofit fontScale="92500" lnSpcReduction="20000"/>
          </a:bodyPr>
          <a:lstStyle/>
          <a:p>
            <a:r>
              <a:rPr lang="en-US" sz="3200" dirty="0"/>
              <a:t>By definition, seafood refers to edible aquatic animals, including both freshwater and ocean creatures but excluding mammals.</a:t>
            </a:r>
          </a:p>
          <a:p>
            <a:r>
              <a:rPr lang="en-US" sz="3200" dirty="0"/>
              <a:t>These are non-toxic aquatic species which are exploited by humans for food.</a:t>
            </a:r>
          </a:p>
          <a:p>
            <a:r>
              <a:rPr lang="en-US" sz="3200" dirty="0"/>
              <a:t>The exploitation of aquatic species has expanded in the recent past and currently includes even the toxic aquatic species like blowfish which can be prepared to make them harmless to the human consumer.</a:t>
            </a:r>
          </a:p>
          <a:p>
            <a:r>
              <a:rPr lang="en-US" sz="3200" dirty="0"/>
              <a:t>Seafood as well includes edible sea plants like some microalgae and seaweeds which are widely consumed by humans as seafood in different parts of the world especially in Asia. </a:t>
            </a:r>
          </a:p>
          <a:p>
            <a:endParaRPr lang="en-US" dirty="0"/>
          </a:p>
        </p:txBody>
      </p:sp>
    </p:spTree>
    <p:extLst>
      <p:ext uri="{BB962C8B-B14F-4D97-AF65-F5344CB8AC3E}">
        <p14:creationId xmlns:p14="http://schemas.microsoft.com/office/powerpoint/2010/main" val="2085026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9E48-35C5-49A7-809D-B4F4EA3EEE94}"/>
              </a:ext>
            </a:extLst>
          </p:cNvPr>
          <p:cNvSpPr>
            <a:spLocks noGrp="1"/>
          </p:cNvSpPr>
          <p:nvPr>
            <p:ph type="title"/>
          </p:nvPr>
        </p:nvSpPr>
        <p:spPr>
          <a:xfrm>
            <a:off x="646111" y="196948"/>
            <a:ext cx="9778049" cy="914400"/>
          </a:xfrm>
        </p:spPr>
        <p:txBody>
          <a:bodyPr/>
          <a:lstStyle/>
          <a:p>
            <a:pPr algn="ctr"/>
            <a:r>
              <a:rPr lang="en-US" b="1" dirty="0"/>
              <a:t>Seafood Safety</a:t>
            </a:r>
          </a:p>
        </p:txBody>
      </p:sp>
      <p:sp>
        <p:nvSpPr>
          <p:cNvPr id="3" name="Content Placeholder 2">
            <a:extLst>
              <a:ext uri="{FF2B5EF4-FFF2-40B4-BE49-F238E27FC236}">
                <a16:creationId xmlns:a16="http://schemas.microsoft.com/office/drawing/2014/main" id="{26BCEB3B-B2E3-49A1-8F02-85E971253BA8}"/>
              </a:ext>
            </a:extLst>
          </p:cNvPr>
          <p:cNvSpPr>
            <a:spLocks noGrp="1"/>
          </p:cNvSpPr>
          <p:nvPr>
            <p:ph idx="1"/>
          </p:nvPr>
        </p:nvSpPr>
        <p:spPr>
          <a:xfrm>
            <a:off x="271804" y="1111348"/>
            <a:ext cx="11643531" cy="5549704"/>
          </a:xfrm>
        </p:spPr>
        <p:txBody>
          <a:bodyPr>
            <a:normAutofit lnSpcReduction="10000"/>
          </a:bodyPr>
          <a:lstStyle/>
          <a:p>
            <a:r>
              <a:rPr lang="en-US" sz="3200" dirty="0"/>
              <a:t>Most dieticians agree that the seafood supply is safe for human consumption.</a:t>
            </a:r>
          </a:p>
          <a:p>
            <a:r>
              <a:rPr lang="en-US" sz="3200" dirty="0"/>
              <a:t>However, bacteria that can cause illness just like in other perishable foods are the main concern with regard to seafood safety.</a:t>
            </a:r>
          </a:p>
          <a:p>
            <a:r>
              <a:rPr lang="en-US" sz="3200" dirty="0"/>
              <a:t>Other seafood safety concerns arise from naturally occurring or human-made toxins like harmful chemicals that are responsible for the contamination of the aquatic environment.</a:t>
            </a:r>
          </a:p>
          <a:p>
            <a:r>
              <a:rPr lang="en-US" sz="3200" dirty="0"/>
              <a:t>However, these food safety risks are greatly minimized when seafood is properly handled and cooked.</a:t>
            </a:r>
          </a:p>
        </p:txBody>
      </p:sp>
    </p:spTree>
    <p:extLst>
      <p:ext uri="{BB962C8B-B14F-4D97-AF65-F5344CB8AC3E}">
        <p14:creationId xmlns:p14="http://schemas.microsoft.com/office/powerpoint/2010/main" val="3222326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318F1-CAEE-46C3-B081-E7886782FCFF}"/>
              </a:ext>
            </a:extLst>
          </p:cNvPr>
          <p:cNvSpPr>
            <a:spLocks noGrp="1"/>
          </p:cNvSpPr>
          <p:nvPr>
            <p:ph type="title"/>
          </p:nvPr>
        </p:nvSpPr>
        <p:spPr>
          <a:xfrm>
            <a:off x="646111" y="182880"/>
            <a:ext cx="9792117" cy="928468"/>
          </a:xfrm>
        </p:spPr>
        <p:txBody>
          <a:bodyPr/>
          <a:lstStyle/>
          <a:p>
            <a:pPr algn="ctr"/>
            <a:r>
              <a:rPr lang="en-US" b="1" dirty="0"/>
              <a:t>Consumer Trends in Seafood</a:t>
            </a:r>
          </a:p>
        </p:txBody>
      </p:sp>
      <p:sp>
        <p:nvSpPr>
          <p:cNvPr id="3" name="Content Placeholder 2">
            <a:extLst>
              <a:ext uri="{FF2B5EF4-FFF2-40B4-BE49-F238E27FC236}">
                <a16:creationId xmlns:a16="http://schemas.microsoft.com/office/drawing/2014/main" id="{BD7A6164-24E6-42A8-BC2E-84CDE8A9CA1D}"/>
              </a:ext>
            </a:extLst>
          </p:cNvPr>
          <p:cNvSpPr>
            <a:spLocks noGrp="1"/>
          </p:cNvSpPr>
          <p:nvPr>
            <p:ph idx="1"/>
          </p:nvPr>
        </p:nvSpPr>
        <p:spPr>
          <a:xfrm>
            <a:off x="257737" y="1111348"/>
            <a:ext cx="11784207" cy="5563772"/>
          </a:xfrm>
        </p:spPr>
        <p:txBody>
          <a:bodyPr>
            <a:normAutofit fontScale="92500" lnSpcReduction="20000"/>
          </a:bodyPr>
          <a:lstStyle/>
          <a:p>
            <a:r>
              <a:rPr lang="en-US" sz="2800" dirty="0"/>
              <a:t>The consumption of seafood shows a steady rising trend as people embrace healthy eating and ethical consumerism.</a:t>
            </a:r>
          </a:p>
          <a:p>
            <a:r>
              <a:rPr lang="en-US" sz="2800" dirty="0"/>
              <a:t>For instance, the U.S. fish and shellfish market topped in 2016 with $17bn, an increase of 14% from 2011 and growth is expected to reach $18.4bn by 2021.</a:t>
            </a:r>
          </a:p>
          <a:p>
            <a:r>
              <a:rPr lang="en-US" sz="2800" dirty="0"/>
              <a:t>The need for healthy eating has turned the focus of consumers to the exploitation of seafoods as the main source of proteins, commonly referred to as clean proteins.</a:t>
            </a:r>
          </a:p>
          <a:p>
            <a:r>
              <a:rPr lang="en-US" sz="2800" dirty="0"/>
              <a:t>The trends in seafood consumption also indicate that more consumers are moving from restaurants to homes, meaning that seafood consumption is becoming more and more adventurous.</a:t>
            </a:r>
          </a:p>
          <a:p>
            <a:r>
              <a:rPr lang="en-US" sz="2800" dirty="0"/>
              <a:t>In addition, this trend in seafood consumption indicates that consumers are moving towards fresher seafoods that are less-processed.</a:t>
            </a:r>
          </a:p>
          <a:p>
            <a:endParaRPr lang="en-US" dirty="0"/>
          </a:p>
        </p:txBody>
      </p:sp>
    </p:spTree>
    <p:extLst>
      <p:ext uri="{BB962C8B-B14F-4D97-AF65-F5344CB8AC3E}">
        <p14:creationId xmlns:p14="http://schemas.microsoft.com/office/powerpoint/2010/main" val="35537949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BEDE4-464B-4D48-9257-1DC903700174}"/>
              </a:ext>
            </a:extLst>
          </p:cNvPr>
          <p:cNvSpPr>
            <a:spLocks noGrp="1"/>
          </p:cNvSpPr>
          <p:nvPr>
            <p:ph type="title"/>
          </p:nvPr>
        </p:nvSpPr>
        <p:spPr>
          <a:xfrm>
            <a:off x="646111" y="309489"/>
            <a:ext cx="9792117" cy="801859"/>
          </a:xfrm>
        </p:spPr>
        <p:txBody>
          <a:bodyPr/>
          <a:lstStyle/>
          <a:p>
            <a:pPr algn="ctr"/>
            <a:r>
              <a:rPr lang="en-US" b="1" dirty="0"/>
              <a:t>Nutritional Value of Seafood</a:t>
            </a:r>
          </a:p>
        </p:txBody>
      </p:sp>
      <p:sp>
        <p:nvSpPr>
          <p:cNvPr id="3" name="Content Placeholder 2">
            <a:extLst>
              <a:ext uri="{FF2B5EF4-FFF2-40B4-BE49-F238E27FC236}">
                <a16:creationId xmlns:a16="http://schemas.microsoft.com/office/drawing/2014/main" id="{39116DB0-6961-4B68-8B5F-704CA57BC3AA}"/>
              </a:ext>
            </a:extLst>
          </p:cNvPr>
          <p:cNvSpPr>
            <a:spLocks noGrp="1"/>
          </p:cNvSpPr>
          <p:nvPr>
            <p:ph idx="1"/>
          </p:nvPr>
        </p:nvSpPr>
        <p:spPr>
          <a:xfrm>
            <a:off x="257736" y="1111348"/>
            <a:ext cx="11713870" cy="5570806"/>
          </a:xfrm>
        </p:spPr>
        <p:txBody>
          <a:bodyPr>
            <a:normAutofit fontScale="92500"/>
          </a:bodyPr>
          <a:lstStyle/>
          <a:p>
            <a:r>
              <a:rPr lang="en-US" sz="3200" dirty="0"/>
              <a:t>The main nutritional advantage of seafood is that it contains clean protein which is highly recommended for a healthy eating diet.</a:t>
            </a:r>
          </a:p>
          <a:p>
            <a:r>
              <a:rPr lang="en-US" sz="3200" dirty="0"/>
              <a:t>Seafood is a low-calorie diet which contributes greatly to good heart health by reducing the risk of heart diseases.</a:t>
            </a:r>
          </a:p>
          <a:p>
            <a:r>
              <a:rPr lang="en-US" sz="3200" dirty="0"/>
              <a:t>Seafood is also low in saturated fat and sodium, something that makes it highly advantageous in reducing the risk of high blood pressure to the consumer.</a:t>
            </a:r>
          </a:p>
          <a:p>
            <a:r>
              <a:rPr lang="en-US" sz="3200" dirty="0"/>
              <a:t>In addition, seafood is a rich source of many minerals and vitamins that are essential for the general good health of the body.</a:t>
            </a:r>
          </a:p>
        </p:txBody>
      </p:sp>
    </p:spTree>
    <p:extLst>
      <p:ext uri="{BB962C8B-B14F-4D97-AF65-F5344CB8AC3E}">
        <p14:creationId xmlns:p14="http://schemas.microsoft.com/office/powerpoint/2010/main" val="26639986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43B7-3385-4929-8B30-B8D774AB9FD3}"/>
              </a:ext>
            </a:extLst>
          </p:cNvPr>
          <p:cNvSpPr>
            <a:spLocks noGrp="1"/>
          </p:cNvSpPr>
          <p:nvPr>
            <p:ph type="title"/>
          </p:nvPr>
        </p:nvSpPr>
        <p:spPr>
          <a:xfrm>
            <a:off x="646111" y="309490"/>
            <a:ext cx="9749914" cy="844062"/>
          </a:xfrm>
        </p:spPr>
        <p:txBody>
          <a:bodyPr/>
          <a:lstStyle/>
          <a:p>
            <a:pPr algn="ctr"/>
            <a:r>
              <a:rPr lang="en-US" b="1" dirty="0"/>
              <a:t>Seafood Classifications</a:t>
            </a:r>
          </a:p>
        </p:txBody>
      </p:sp>
      <p:sp>
        <p:nvSpPr>
          <p:cNvPr id="3" name="Content Placeholder 2">
            <a:extLst>
              <a:ext uri="{FF2B5EF4-FFF2-40B4-BE49-F238E27FC236}">
                <a16:creationId xmlns:a16="http://schemas.microsoft.com/office/drawing/2014/main" id="{3647280F-0368-47EE-8303-0877AC4A2CF4}"/>
              </a:ext>
            </a:extLst>
          </p:cNvPr>
          <p:cNvSpPr>
            <a:spLocks noGrp="1"/>
          </p:cNvSpPr>
          <p:nvPr>
            <p:ph idx="1"/>
          </p:nvPr>
        </p:nvSpPr>
        <p:spPr>
          <a:xfrm>
            <a:off x="299940" y="1153552"/>
            <a:ext cx="11657598" cy="5542670"/>
          </a:xfrm>
        </p:spPr>
        <p:txBody>
          <a:bodyPr>
            <a:normAutofit/>
          </a:bodyPr>
          <a:lstStyle/>
          <a:p>
            <a:r>
              <a:rPr lang="en-US" sz="3200" dirty="0"/>
              <a:t>Seafood is majorly classified into three categories which include fish, shellfish, and sea vegetables.</a:t>
            </a:r>
          </a:p>
          <a:p>
            <a:r>
              <a:rPr lang="en-US" sz="3200" dirty="0"/>
              <a:t>Major ocean fish species include tuna, sardine, mackerel, codfish, salmon, herring, flatfish, and redfish.</a:t>
            </a:r>
          </a:p>
          <a:p>
            <a:r>
              <a:rPr lang="en-US" sz="3200" dirty="0"/>
              <a:t>Major species of fresh water fish include catfish, pike perch, pike, whitefish, trout, eel, and carp.</a:t>
            </a:r>
          </a:p>
          <a:p>
            <a:r>
              <a:rPr lang="en-US" sz="3200" dirty="0"/>
              <a:t>On the other hand, shellfish include such species as echinoderms, crustaceans, and </a:t>
            </a:r>
            <a:r>
              <a:rPr lang="en-US" sz="3200" dirty="0" err="1"/>
              <a:t>molluscs</a:t>
            </a:r>
            <a:r>
              <a:rPr lang="en-US" sz="3200" dirty="0"/>
              <a:t>.</a:t>
            </a:r>
          </a:p>
          <a:p>
            <a:r>
              <a:rPr lang="en-US" sz="3200" dirty="0"/>
              <a:t>The sea vegetables which are mainly consumed as seafood include microalgae and seaweeds.</a:t>
            </a:r>
          </a:p>
        </p:txBody>
      </p:sp>
    </p:spTree>
    <p:extLst>
      <p:ext uri="{BB962C8B-B14F-4D97-AF65-F5344CB8AC3E}">
        <p14:creationId xmlns:p14="http://schemas.microsoft.com/office/powerpoint/2010/main" val="19575146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AB76-F654-4E34-B88E-6C29725FDF03}"/>
              </a:ext>
            </a:extLst>
          </p:cNvPr>
          <p:cNvSpPr>
            <a:spLocks noGrp="1"/>
          </p:cNvSpPr>
          <p:nvPr>
            <p:ph type="title"/>
          </p:nvPr>
        </p:nvSpPr>
        <p:spPr>
          <a:xfrm>
            <a:off x="646111" y="154746"/>
            <a:ext cx="9404723" cy="886264"/>
          </a:xfrm>
        </p:spPr>
        <p:txBody>
          <a:bodyPr/>
          <a:lstStyle/>
          <a:p>
            <a:pPr algn="ctr"/>
            <a:r>
              <a:rPr lang="en-US" b="1" dirty="0"/>
              <a:t>Fish Products</a:t>
            </a:r>
          </a:p>
        </p:txBody>
      </p:sp>
      <p:sp>
        <p:nvSpPr>
          <p:cNvPr id="3" name="Content Placeholder 2">
            <a:extLst>
              <a:ext uri="{FF2B5EF4-FFF2-40B4-BE49-F238E27FC236}">
                <a16:creationId xmlns:a16="http://schemas.microsoft.com/office/drawing/2014/main" id="{322C094E-917A-4BB9-B572-3D8199E9E631}"/>
              </a:ext>
            </a:extLst>
          </p:cNvPr>
          <p:cNvSpPr>
            <a:spLocks noGrp="1"/>
          </p:cNvSpPr>
          <p:nvPr>
            <p:ph idx="1"/>
          </p:nvPr>
        </p:nvSpPr>
        <p:spPr>
          <a:xfrm>
            <a:off x="196948" y="1167618"/>
            <a:ext cx="11802794" cy="5535636"/>
          </a:xfrm>
        </p:spPr>
        <p:txBody>
          <a:bodyPr>
            <a:normAutofit lnSpcReduction="10000"/>
          </a:bodyPr>
          <a:lstStyle/>
          <a:p>
            <a:r>
              <a:rPr lang="en-US" sz="2800" dirty="0"/>
              <a:t>One major fish product is fish protein concentrate which is prepared from whole fish or other aquatic animals.</a:t>
            </a:r>
          </a:p>
          <a:p>
            <a:r>
              <a:rPr lang="en-US" sz="2800" dirty="0"/>
              <a:t>Gelatin is another fish product which is used in food industry as a thickening, gelling, or stabilizing agent.</a:t>
            </a:r>
          </a:p>
          <a:p>
            <a:r>
              <a:rPr lang="en-US" sz="2800" dirty="0"/>
              <a:t>Another fish product is fish albumin that used in food and pharmaceuticals as suspending, whipping, or stabilizing agent.</a:t>
            </a:r>
          </a:p>
          <a:p>
            <a:r>
              <a:rPr lang="en-US" sz="2800" dirty="0"/>
              <a:t>Isinglass is a fish product used for clarifying beverages like vinegar, beer, and wine.</a:t>
            </a:r>
          </a:p>
          <a:p>
            <a:r>
              <a:rPr lang="en-US" sz="2800" dirty="0"/>
              <a:t>Pearl Essence is another fish product used for photography, fishing rods, textiles, and electric light switches.</a:t>
            </a:r>
          </a:p>
          <a:p>
            <a:r>
              <a:rPr lang="en-US" sz="2800" dirty="0"/>
              <a:t>Chitosan is a fish product that used as a coagulant aid in sewage treatment.</a:t>
            </a:r>
          </a:p>
        </p:txBody>
      </p:sp>
    </p:spTree>
    <p:extLst>
      <p:ext uri="{BB962C8B-B14F-4D97-AF65-F5344CB8AC3E}">
        <p14:creationId xmlns:p14="http://schemas.microsoft.com/office/powerpoint/2010/main" val="16287511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2DE5-9B46-4D04-B5AC-743566446818}"/>
              </a:ext>
            </a:extLst>
          </p:cNvPr>
          <p:cNvSpPr>
            <a:spLocks noGrp="1"/>
          </p:cNvSpPr>
          <p:nvPr>
            <p:ph type="title"/>
          </p:nvPr>
        </p:nvSpPr>
        <p:spPr>
          <a:xfrm>
            <a:off x="646111" y="182880"/>
            <a:ext cx="9778049" cy="984738"/>
          </a:xfrm>
        </p:spPr>
        <p:txBody>
          <a:bodyPr/>
          <a:lstStyle/>
          <a:p>
            <a:pPr algn="ctr"/>
            <a:r>
              <a:rPr lang="en-US" b="1" dirty="0"/>
              <a:t>Fresh and Frozen Seafood</a:t>
            </a:r>
          </a:p>
        </p:txBody>
      </p:sp>
      <p:sp>
        <p:nvSpPr>
          <p:cNvPr id="3" name="Content Placeholder 2">
            <a:extLst>
              <a:ext uri="{FF2B5EF4-FFF2-40B4-BE49-F238E27FC236}">
                <a16:creationId xmlns:a16="http://schemas.microsoft.com/office/drawing/2014/main" id="{5D77FC82-6197-410B-9AE1-DB3644A290BE}"/>
              </a:ext>
            </a:extLst>
          </p:cNvPr>
          <p:cNvSpPr>
            <a:spLocks noGrp="1"/>
          </p:cNvSpPr>
          <p:nvPr>
            <p:ph idx="1"/>
          </p:nvPr>
        </p:nvSpPr>
        <p:spPr>
          <a:xfrm>
            <a:off x="140678" y="1167618"/>
            <a:ext cx="11816860" cy="5507502"/>
          </a:xfrm>
        </p:spPr>
        <p:txBody>
          <a:bodyPr>
            <a:normAutofit/>
          </a:bodyPr>
          <a:lstStyle/>
          <a:p>
            <a:r>
              <a:rPr lang="en-US" sz="2800" dirty="0"/>
              <a:t>The freshness of seafood refers to the quality of the seafood, hence fresh seafood is that which is of good quality.</a:t>
            </a:r>
          </a:p>
          <a:p>
            <a:r>
              <a:rPr lang="en-US" sz="2800" dirty="0"/>
              <a:t>Seafood quality cannot be improved once it leaves the water but it can only be maintained.</a:t>
            </a:r>
          </a:p>
          <a:p>
            <a:r>
              <a:rPr lang="en-US" sz="2800" dirty="0"/>
              <a:t>The best way to maintain seafood quality is by freezing it, hence frozen seafood is the best quality seafood.</a:t>
            </a:r>
          </a:p>
          <a:p>
            <a:r>
              <a:rPr lang="en-US" sz="2800" dirty="0"/>
              <a:t>Once the fresh seafood leaves the water, exposure to rising ambient temperature as time passes increases bacterial growth in seafood, diminishing its quality and eventually spoiling it.</a:t>
            </a:r>
          </a:p>
          <a:p>
            <a:r>
              <a:rPr lang="en-US" sz="2800" dirty="0"/>
              <a:t>To prevent cellular damage, seafood needs to be frozen as quickly as possible after leaving the water.</a:t>
            </a:r>
          </a:p>
        </p:txBody>
      </p:sp>
    </p:spTree>
    <p:extLst>
      <p:ext uri="{BB962C8B-B14F-4D97-AF65-F5344CB8AC3E}">
        <p14:creationId xmlns:p14="http://schemas.microsoft.com/office/powerpoint/2010/main" val="4165343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90350-F4D8-4425-9A63-96F569FE3C3F}"/>
              </a:ext>
            </a:extLst>
          </p:cNvPr>
          <p:cNvSpPr>
            <a:spLocks noGrp="1"/>
          </p:cNvSpPr>
          <p:nvPr>
            <p:ph type="title"/>
          </p:nvPr>
        </p:nvSpPr>
        <p:spPr>
          <a:xfrm>
            <a:off x="646111" y="140678"/>
            <a:ext cx="9404723" cy="998806"/>
          </a:xfrm>
        </p:spPr>
        <p:txBody>
          <a:bodyPr/>
          <a:lstStyle/>
          <a:p>
            <a:pPr algn="ctr"/>
            <a:r>
              <a:rPr lang="en-US" b="1" dirty="0"/>
              <a:t>Summary</a:t>
            </a:r>
          </a:p>
        </p:txBody>
      </p:sp>
      <p:sp>
        <p:nvSpPr>
          <p:cNvPr id="3" name="Content Placeholder 2">
            <a:extLst>
              <a:ext uri="{FF2B5EF4-FFF2-40B4-BE49-F238E27FC236}">
                <a16:creationId xmlns:a16="http://schemas.microsoft.com/office/drawing/2014/main" id="{72E9C3B6-74A6-4A41-9F01-44FAF2FACD2D}"/>
              </a:ext>
            </a:extLst>
          </p:cNvPr>
          <p:cNvSpPr>
            <a:spLocks noGrp="1"/>
          </p:cNvSpPr>
          <p:nvPr>
            <p:ph idx="1"/>
          </p:nvPr>
        </p:nvSpPr>
        <p:spPr>
          <a:xfrm>
            <a:off x="253218" y="1139484"/>
            <a:ext cx="11774659" cy="5577838"/>
          </a:xfrm>
        </p:spPr>
        <p:txBody>
          <a:bodyPr>
            <a:normAutofit/>
          </a:bodyPr>
          <a:lstStyle/>
          <a:p>
            <a:r>
              <a:rPr lang="en-US" sz="2800" dirty="0"/>
              <a:t>Seafood is a general term that is used to refer to aquatic animals and vegetables that are edible by humans.</a:t>
            </a:r>
          </a:p>
          <a:p>
            <a:r>
              <a:rPr lang="en-US" sz="2800" dirty="0"/>
              <a:t>Seafood is majorly classified into three categories which include fish, shellfish, and sea vegetables.</a:t>
            </a:r>
          </a:p>
          <a:p>
            <a:r>
              <a:rPr lang="en-US" sz="2800" dirty="0"/>
              <a:t>Seafood is safe, nutritious and healthy as it contains clean protein, is a low-calorie diet, low in saturated fat and sodium, and a rich source of many minerals and vitamins.</a:t>
            </a:r>
          </a:p>
          <a:p>
            <a:r>
              <a:rPr lang="en-US" sz="2800" dirty="0"/>
              <a:t>The consumption of seafood shows a steady rising trend as people embrace healthy eating and ethical consumerism.</a:t>
            </a:r>
          </a:p>
          <a:p>
            <a:r>
              <a:rPr lang="en-US" sz="2800" dirty="0"/>
              <a:t>The best way to maintain seafood quality is by freezing it, hence frozen seafood is the best quality seafood.</a:t>
            </a:r>
          </a:p>
        </p:txBody>
      </p:sp>
    </p:spTree>
    <p:extLst>
      <p:ext uri="{BB962C8B-B14F-4D97-AF65-F5344CB8AC3E}">
        <p14:creationId xmlns:p14="http://schemas.microsoft.com/office/powerpoint/2010/main" val="329439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ADEE-9078-4D31-BBF2-D9A53CF4B57E}"/>
              </a:ext>
            </a:extLst>
          </p:cNvPr>
          <p:cNvSpPr>
            <a:spLocks noGrp="1"/>
          </p:cNvSpPr>
          <p:nvPr>
            <p:ph type="title"/>
          </p:nvPr>
        </p:nvSpPr>
        <p:spPr>
          <a:xfrm>
            <a:off x="646111" y="119270"/>
            <a:ext cx="9404723" cy="821634"/>
          </a:xfrm>
        </p:spPr>
        <p:txBody>
          <a:bodyPr/>
          <a:lstStyle/>
          <a:p>
            <a:pPr algn="ctr"/>
            <a:r>
              <a:rPr lang="en-US" b="1" dirty="0"/>
              <a:t>Fried Tilapia Recipe</a:t>
            </a:r>
          </a:p>
        </p:txBody>
      </p:sp>
      <p:sp>
        <p:nvSpPr>
          <p:cNvPr id="3" name="Content Placeholder 2">
            <a:extLst>
              <a:ext uri="{FF2B5EF4-FFF2-40B4-BE49-F238E27FC236}">
                <a16:creationId xmlns:a16="http://schemas.microsoft.com/office/drawing/2014/main" id="{D8788DFD-AE66-4461-975B-EC6755A5DFAC}"/>
              </a:ext>
            </a:extLst>
          </p:cNvPr>
          <p:cNvSpPr>
            <a:spLocks noGrp="1"/>
          </p:cNvSpPr>
          <p:nvPr>
            <p:ph idx="1"/>
          </p:nvPr>
        </p:nvSpPr>
        <p:spPr>
          <a:xfrm>
            <a:off x="132522" y="940904"/>
            <a:ext cx="11953461" cy="5797826"/>
          </a:xfrm>
        </p:spPr>
        <p:txBody>
          <a:bodyPr>
            <a:normAutofit/>
          </a:bodyPr>
          <a:lstStyle/>
          <a:p>
            <a:pPr marL="0" indent="0">
              <a:buNone/>
            </a:pPr>
            <a:r>
              <a:rPr lang="en-US" b="1" dirty="0"/>
              <a:t>Ingredients:</a:t>
            </a:r>
          </a:p>
          <a:p>
            <a:r>
              <a:rPr lang="en-US" dirty="0"/>
              <a:t>2 pieces medium tilapia cleaned and scales removed</a:t>
            </a:r>
          </a:p>
          <a:p>
            <a:r>
              <a:rPr lang="en-US" dirty="0"/>
              <a:t>2 teaspoons salt</a:t>
            </a:r>
          </a:p>
          <a:p>
            <a:r>
              <a:rPr lang="en-US" dirty="0"/>
              <a:t>1 cup cooking oil</a:t>
            </a:r>
          </a:p>
          <a:p>
            <a:pPr marL="0" indent="0">
              <a:buNone/>
            </a:pPr>
            <a:r>
              <a:rPr lang="en-US" b="1" dirty="0"/>
              <a:t>Procedure:</a:t>
            </a:r>
          </a:p>
          <a:p>
            <a:r>
              <a:rPr lang="en-US" dirty="0"/>
              <a:t>Rub salt all over the fish including the insides.</a:t>
            </a:r>
          </a:p>
          <a:p>
            <a:r>
              <a:rPr lang="en-US" dirty="0"/>
              <a:t>Heat oil in a wide frying pan</a:t>
            </a:r>
          </a:p>
          <a:p>
            <a:r>
              <a:rPr lang="en-US" dirty="0"/>
              <a:t>When the oil is hot, put-in the tilapia. Cover the frying pan, but make sure to open it a little so that steam can come out. Fry each side in medium heat for about 6 to 10 minutes. Note: I usually wait until I don’t hear any sound. This means that the liquid is gone and the fish is crisp.</a:t>
            </a:r>
          </a:p>
          <a:p>
            <a:r>
              <a:rPr lang="en-US" dirty="0"/>
              <a:t>Remove from the pan and arrange in a serving plate.</a:t>
            </a:r>
          </a:p>
          <a:p>
            <a:r>
              <a:rPr lang="en-US" dirty="0"/>
              <a:t>Serve with your favorite condiments and side dish.</a:t>
            </a:r>
          </a:p>
          <a:p>
            <a:endParaRPr lang="en-US" dirty="0"/>
          </a:p>
        </p:txBody>
      </p:sp>
    </p:spTree>
    <p:extLst>
      <p:ext uri="{BB962C8B-B14F-4D97-AF65-F5344CB8AC3E}">
        <p14:creationId xmlns:p14="http://schemas.microsoft.com/office/powerpoint/2010/main" val="2754738953"/>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603D-7AB0-49F0-94F4-37DCFDF5334C}"/>
              </a:ext>
            </a:extLst>
          </p:cNvPr>
          <p:cNvSpPr>
            <a:spLocks noGrp="1"/>
          </p:cNvSpPr>
          <p:nvPr>
            <p:ph type="title"/>
          </p:nvPr>
        </p:nvSpPr>
        <p:spPr>
          <a:xfrm>
            <a:off x="646111" y="119270"/>
            <a:ext cx="9404723" cy="781878"/>
          </a:xfrm>
        </p:spPr>
        <p:txBody>
          <a:bodyPr/>
          <a:lstStyle/>
          <a:p>
            <a:pPr algn="ctr"/>
            <a:r>
              <a:rPr lang="en-US" b="1" dirty="0"/>
              <a:t>Picture preparing dish</a:t>
            </a:r>
          </a:p>
        </p:txBody>
      </p:sp>
      <p:pic>
        <p:nvPicPr>
          <p:cNvPr id="5" name="Content Placeholder 4">
            <a:extLst>
              <a:ext uri="{FF2B5EF4-FFF2-40B4-BE49-F238E27FC236}">
                <a16:creationId xmlns:a16="http://schemas.microsoft.com/office/drawing/2014/main" id="{929E669B-658F-4DF1-BBD0-CD191CE9E7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808" y="4364935"/>
            <a:ext cx="5592417" cy="2653161"/>
          </a:xfrm>
        </p:spPr>
      </p:pic>
      <p:pic>
        <p:nvPicPr>
          <p:cNvPr id="7" name="Picture 6">
            <a:extLst>
              <a:ext uri="{FF2B5EF4-FFF2-40B4-BE49-F238E27FC236}">
                <a16:creationId xmlns:a16="http://schemas.microsoft.com/office/drawing/2014/main" id="{E14B134F-C81B-4386-8241-4841EC505A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816" y="4364935"/>
            <a:ext cx="5141957" cy="2493065"/>
          </a:xfrm>
          <a:prstGeom prst="rect">
            <a:avLst/>
          </a:prstGeom>
        </p:spPr>
      </p:pic>
      <p:pic>
        <p:nvPicPr>
          <p:cNvPr id="10" name="Picture 9">
            <a:extLst>
              <a:ext uri="{FF2B5EF4-FFF2-40B4-BE49-F238E27FC236}">
                <a16:creationId xmlns:a16="http://schemas.microsoft.com/office/drawing/2014/main" id="{E701DC87-A470-4837-B050-CDC278E9E0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7452" y="775838"/>
            <a:ext cx="5141957" cy="3429001"/>
          </a:xfrm>
          <a:prstGeom prst="rect">
            <a:avLst/>
          </a:prstGeom>
        </p:spPr>
      </p:pic>
      <p:pic>
        <p:nvPicPr>
          <p:cNvPr id="12" name="Picture 11">
            <a:extLst>
              <a:ext uri="{FF2B5EF4-FFF2-40B4-BE49-F238E27FC236}">
                <a16:creationId xmlns:a16="http://schemas.microsoft.com/office/drawing/2014/main" id="{179EFEE3-1672-4964-85A0-30E0A776E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808" y="775838"/>
            <a:ext cx="5592417" cy="3429001"/>
          </a:xfrm>
          <a:prstGeom prst="rect">
            <a:avLst/>
          </a:prstGeom>
        </p:spPr>
      </p:pic>
    </p:spTree>
    <p:extLst>
      <p:ext uri="{BB962C8B-B14F-4D97-AF65-F5344CB8AC3E}">
        <p14:creationId xmlns:p14="http://schemas.microsoft.com/office/powerpoint/2010/main" val="334775105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DA34-845F-43BB-B1C5-8586454D1C52}"/>
              </a:ext>
            </a:extLst>
          </p:cNvPr>
          <p:cNvSpPr>
            <a:spLocks noGrp="1"/>
          </p:cNvSpPr>
          <p:nvPr>
            <p:ph type="title"/>
          </p:nvPr>
        </p:nvSpPr>
        <p:spPr>
          <a:xfrm>
            <a:off x="646111" y="198783"/>
            <a:ext cx="9404723" cy="1033669"/>
          </a:xfrm>
        </p:spPr>
        <p:txBody>
          <a:bodyPr/>
          <a:lstStyle/>
          <a:p>
            <a:pPr algn="ctr"/>
            <a:r>
              <a:rPr lang="en-US" b="1" dirty="0"/>
              <a:t>Final Product </a:t>
            </a:r>
          </a:p>
        </p:txBody>
      </p:sp>
      <p:pic>
        <p:nvPicPr>
          <p:cNvPr id="4" name="Content Placeholder 3">
            <a:extLst>
              <a:ext uri="{FF2B5EF4-FFF2-40B4-BE49-F238E27FC236}">
                <a16:creationId xmlns:a16="http://schemas.microsoft.com/office/drawing/2014/main" id="{7368E805-A8AC-4FAF-8E4C-11DF98CFCC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0094" y="1417982"/>
            <a:ext cx="5078828" cy="5075582"/>
          </a:xfrm>
          <a:prstGeom prst="rect">
            <a:avLst/>
          </a:prstGeom>
        </p:spPr>
      </p:pic>
      <p:pic>
        <p:nvPicPr>
          <p:cNvPr id="6" name="Picture 5">
            <a:extLst>
              <a:ext uri="{FF2B5EF4-FFF2-40B4-BE49-F238E27FC236}">
                <a16:creationId xmlns:a16="http://schemas.microsoft.com/office/drawing/2014/main" id="{E976BB10-F10A-41C6-88E3-7BBD6E381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417982"/>
            <a:ext cx="5247862" cy="5075582"/>
          </a:xfrm>
          <a:prstGeom prst="rect">
            <a:avLst/>
          </a:prstGeom>
        </p:spPr>
      </p:pic>
    </p:spTree>
    <p:extLst>
      <p:ext uri="{BB962C8B-B14F-4D97-AF65-F5344CB8AC3E}">
        <p14:creationId xmlns:p14="http://schemas.microsoft.com/office/powerpoint/2010/main" val="92047873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48</TotalTime>
  <Words>1002</Words>
  <Application>Microsoft Office PowerPoint</Application>
  <PresentationFormat>Widescreen</PresentationFormat>
  <Paragraphs>65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vt:lpstr>
      <vt:lpstr>NUTRITION AND FOOD: SEAFOOD</vt:lpstr>
      <vt:lpstr>What is Seafood?</vt:lpstr>
      <vt:lpstr>Seafood Safety</vt:lpstr>
      <vt:lpstr>Consumer Trends in Seafood</vt:lpstr>
      <vt:lpstr>Nutritional Value of Seafood</vt:lpstr>
      <vt:lpstr>Seafood Classifications</vt:lpstr>
      <vt:lpstr>Fish Products</vt:lpstr>
      <vt:lpstr>Fresh and Frozen Seafood</vt:lpstr>
      <vt:lpstr>Summary</vt:lpstr>
      <vt:lpstr>Fried Tilapia Recipe</vt:lpstr>
      <vt:lpstr>Picture preparing dish</vt:lpstr>
      <vt:lpstr>Final Product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AND FOOD: SEAFOOD</dc:title>
  <dc:creator>Vincent</dc:creator>
  <cp:lastModifiedBy>Vincent</cp:lastModifiedBy>
  <cp:revision>6</cp:revision>
  <dcterms:created xsi:type="dcterms:W3CDTF">2018-11-13T14:18:31Z</dcterms:created>
  <dcterms:modified xsi:type="dcterms:W3CDTF">2018-11-13T18:19:32Z</dcterms:modified>
</cp:coreProperties>
</file>