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0"/>
  </p:notesMasterIdLst>
  <p:sldIdLst>
    <p:sldId id="256" r:id="rId2"/>
    <p:sldId id="257" r:id="rId3"/>
    <p:sldId id="259" r:id="rId4"/>
    <p:sldId id="258"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6542FB-DB71-4866-96D3-E8B4776E991E}" type="datetimeFigureOut">
              <a:rPr lang="en-US" smtClean="0"/>
              <a:t>12/6/2019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DFCFCA-821F-4889-BF7B-3354BD330CDE}" type="slidenum">
              <a:rPr lang="en-US" smtClean="0"/>
              <a:t>‹#›</a:t>
            </a:fld>
            <a:endParaRPr lang="en-US"/>
          </a:p>
        </p:txBody>
      </p:sp>
    </p:spTree>
    <p:extLst>
      <p:ext uri="{BB962C8B-B14F-4D97-AF65-F5344CB8AC3E}">
        <p14:creationId xmlns:p14="http://schemas.microsoft.com/office/powerpoint/2010/main" val="145612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term self-efficacy refers to an</a:t>
            </a:r>
            <a:r>
              <a:rPr lang="en-US" baseline="0" dirty="0" smtClean="0">
                <a:latin typeface="Times New Roman" pitchFamily="18" charset="0"/>
                <a:cs typeface="Times New Roman" pitchFamily="18" charset="0"/>
              </a:rPr>
              <a:t> individual’s confidence in their ability to complete a task or achieve a goal. The concept was originally developed by Albert </a:t>
            </a:r>
            <a:r>
              <a:rPr lang="en-US" baseline="0" dirty="0" err="1" smtClean="0">
                <a:latin typeface="Times New Roman" pitchFamily="18" charset="0"/>
                <a:cs typeface="Times New Roman" pitchFamily="18" charset="0"/>
              </a:rPr>
              <a:t>Bandura</a:t>
            </a:r>
            <a:r>
              <a:rPr lang="en-US" baseline="0" dirty="0" smtClean="0">
                <a:latin typeface="Times New Roman" pitchFamily="18" charset="0"/>
                <a:cs typeface="Times New Roman" pitchFamily="18" charset="0"/>
              </a:rPr>
              <a:t>. Today, psychologists contend that our sense of self-efficacy can influence whether we actually succeed at a task. Self-efficacy influences our intention to engage in a particular behavior. This argument forms the basis of evaluating my social media identity.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FDFCFCA-821F-4889-BF7B-3354BD330CDE}" type="slidenum">
              <a:rPr lang="en-US" smtClean="0"/>
              <a:t>2</a:t>
            </a:fld>
            <a:endParaRPr lang="en-US"/>
          </a:p>
        </p:txBody>
      </p:sp>
    </p:spTree>
    <p:extLst>
      <p:ext uri="{BB962C8B-B14F-4D97-AF65-F5344CB8AC3E}">
        <p14:creationId xmlns:p14="http://schemas.microsoft.com/office/powerpoint/2010/main" val="1615407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 am a girl</a:t>
            </a:r>
            <a:r>
              <a:rPr lang="en-US" baseline="0" dirty="0" smtClean="0">
                <a:latin typeface="Times New Roman" pitchFamily="18" charset="0"/>
                <a:cs typeface="Times New Roman" pitchFamily="18" charset="0"/>
              </a:rPr>
              <a:t> and currently  in school. Using social media platforms like </a:t>
            </a:r>
            <a:r>
              <a:rPr lang="en-US" baseline="0" dirty="0" err="1" smtClean="0">
                <a:latin typeface="Times New Roman" pitchFamily="18" charset="0"/>
                <a:cs typeface="Times New Roman" pitchFamily="18" charset="0"/>
              </a:rPr>
              <a:t>FaceBook</a:t>
            </a:r>
            <a:r>
              <a:rPr lang="en-US" baseline="0" dirty="0" smtClean="0">
                <a:latin typeface="Times New Roman" pitchFamily="18" charset="0"/>
                <a:cs typeface="Times New Roman" pitchFamily="18" charset="0"/>
              </a:rPr>
              <a:t>, Twitter, </a:t>
            </a:r>
            <a:r>
              <a:rPr lang="en-US" baseline="0" dirty="0" err="1" smtClean="0">
                <a:latin typeface="Times New Roman" pitchFamily="18" charset="0"/>
                <a:cs typeface="Times New Roman" pitchFamily="18" charset="0"/>
              </a:rPr>
              <a:t>Instagram</a:t>
            </a:r>
            <a:r>
              <a:rPr lang="en-US" baseline="0" dirty="0" smtClean="0">
                <a:latin typeface="Times New Roman" pitchFamily="18" charset="0"/>
                <a:cs typeface="Times New Roman" pitchFamily="18" charset="0"/>
              </a:rPr>
              <a:t>, </a:t>
            </a:r>
            <a:r>
              <a:rPr lang="en-US" baseline="0" dirty="0" err="1" smtClean="0">
                <a:latin typeface="Times New Roman" pitchFamily="18" charset="0"/>
                <a:cs typeface="Times New Roman" pitchFamily="18" charset="0"/>
              </a:rPr>
              <a:t>WhatsApp</a:t>
            </a:r>
            <a:r>
              <a:rPr lang="en-US" baseline="0" dirty="0" smtClean="0">
                <a:latin typeface="Times New Roman" pitchFamily="18" charset="0"/>
                <a:cs typeface="Times New Roman" pitchFamily="18" charset="0"/>
              </a:rPr>
              <a:t>, and others is a not a new concept to me. I have experience producing social media content since internet has revolutionized the world today and almost every person is conversant with technology today. Prior experience producing social media content should contribute to social media self-efficacy, as should a person’s confidence in his/her ability to successfully find specific information sought online, and his/her perceived social media skill.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FDFCFCA-821F-4889-BF7B-3354BD330CDE}" type="slidenum">
              <a:rPr lang="en-US" smtClean="0"/>
              <a:t>3</a:t>
            </a:fld>
            <a:endParaRPr lang="en-US"/>
          </a:p>
        </p:txBody>
      </p:sp>
    </p:spTree>
    <p:extLst>
      <p:ext uri="{BB962C8B-B14F-4D97-AF65-F5344CB8AC3E}">
        <p14:creationId xmlns:p14="http://schemas.microsoft.com/office/powerpoint/2010/main" val="4106200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Consuming social</a:t>
            </a:r>
            <a:r>
              <a:rPr lang="en-US" baseline="0" dirty="0" smtClean="0">
                <a:latin typeface="Times New Roman" pitchFamily="18" charset="0"/>
                <a:cs typeface="Times New Roman" pitchFamily="18" charset="0"/>
              </a:rPr>
              <a:t> media content, such as reading or reviewing blog entries, comments, or videos created by others, should contribute to a person’s  level of social media self-efficacy via vicarious experience, because browsing this content entails observing other’s performance in the social media environment. As for me, I often observe how the people closest to me use their social media platforms. What I post on my social media platforms depends on what I feel is important to post. If I feel that the thing I post will elicit negative reactions, I wont go ahead and post it. People in the social media environment have posted things that have come out to hurt them and other people. Therefore, I am always careful to post things that wont hurt me and other people or things that will put me in trouble. Moreover, it has helped me establish my personal brand on social media. My branding goals are to showcase my different skills and knowledge in areas where I am good at. To do this, I often post material that aligns to my area of expertise. This includes posting what I learn in school and what I am interested in. I believe this will help me connect to people who can link me to job opportunities once am done with schooling.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FDFCFCA-821F-4889-BF7B-3354BD330CDE}" type="slidenum">
              <a:rPr lang="en-US" smtClean="0"/>
              <a:t>4</a:t>
            </a:fld>
            <a:endParaRPr lang="en-US"/>
          </a:p>
        </p:txBody>
      </p:sp>
    </p:spTree>
    <p:extLst>
      <p:ext uri="{BB962C8B-B14F-4D97-AF65-F5344CB8AC3E}">
        <p14:creationId xmlns:p14="http://schemas.microsoft.com/office/powerpoint/2010/main" val="2690802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Because someone must first contribute content in</a:t>
            </a:r>
            <a:r>
              <a:rPr lang="en-US" baseline="0" dirty="0" smtClean="0">
                <a:latin typeface="Times New Roman" pitchFamily="18" charset="0"/>
                <a:cs typeface="Times New Roman" pitchFamily="18" charset="0"/>
              </a:rPr>
              <a:t> order to receive any feedback or posts about this content from other users, his or her level of content production should contribute to perceived social media self-efficacy. As for me, my posts on social media platforms reflect who I ma and what I believe in. It is important to note that people aim to self-actualize to improve their self-esteem and fulfill their potential. Actual self is the representation of the attributes that you believe you possess. Meanwhile, the ideal self is a representation of the attributes you would ideally like to posses. From this, we can learn that some people on social media are real while others are not real. What I mean is that some people post things that are not real to themselves in order to get likes from their followers. In this way, they create a digital identity that doesn’t suit their real selves. As for me, I don’t I present myself differently online than I do in person. This is because I believe being true to yourself is the best way for people to get to know the real you. Therefore, the pictures I upload, and the information depict my true identity and this is how I build my identity online.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FDFCFCA-821F-4889-BF7B-3354BD330CDE}" type="slidenum">
              <a:rPr lang="en-US" smtClean="0"/>
              <a:t>5</a:t>
            </a:fld>
            <a:endParaRPr lang="en-US"/>
          </a:p>
        </p:txBody>
      </p:sp>
    </p:spTree>
    <p:extLst>
      <p:ext uri="{BB962C8B-B14F-4D97-AF65-F5344CB8AC3E}">
        <p14:creationId xmlns:p14="http://schemas.microsoft.com/office/powerpoint/2010/main" val="768673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 person’s physiological and emotional state influence</a:t>
            </a:r>
            <a:r>
              <a:rPr lang="en-US" baseline="0" dirty="0" smtClean="0">
                <a:latin typeface="Times New Roman" pitchFamily="18" charset="0"/>
                <a:cs typeface="Times New Roman" pitchFamily="18" charset="0"/>
              </a:rPr>
              <a:t> their usage of social media platforms. For example, when people go for trips in places they have never been before, they are happy and thus many of them tend too post about their experience on social media platforms.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FDFCFCA-821F-4889-BF7B-3354BD330CDE}" type="slidenum">
              <a:rPr lang="en-US" smtClean="0"/>
              <a:t>6</a:t>
            </a:fld>
            <a:endParaRPr lang="en-US"/>
          </a:p>
        </p:txBody>
      </p:sp>
    </p:spTree>
    <p:extLst>
      <p:ext uri="{BB962C8B-B14F-4D97-AF65-F5344CB8AC3E}">
        <p14:creationId xmlns:p14="http://schemas.microsoft.com/office/powerpoint/2010/main" val="764915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Social Cognitive Theory</a:t>
            </a:r>
            <a:r>
              <a:rPr lang="en-US" baseline="0" dirty="0" smtClean="0">
                <a:latin typeface="Times New Roman" pitchFamily="18" charset="0"/>
                <a:cs typeface="Times New Roman" pitchFamily="18" charset="0"/>
              </a:rPr>
              <a:t> posits highlights the relationships between individuals, behaviors and environment. The theory fits well with the complex processes how individuals use social media to increase self-efficacy. This is because the theory unveils four mechanisms how individual behaviors, internal dispositions and environment factors all work as interacting determinants. Essentially, individuals are shaped by their media attendance for direct and observational experiences wherein individuals learn to self-organize, self-regulate, self-reflect and behave proactively.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FDFCFCA-821F-4889-BF7B-3354BD330CDE}" type="slidenum">
              <a:rPr lang="en-US" smtClean="0"/>
              <a:t>7</a:t>
            </a:fld>
            <a:endParaRPr lang="en-US"/>
          </a:p>
        </p:txBody>
      </p:sp>
    </p:spTree>
    <p:extLst>
      <p:ext uri="{BB962C8B-B14F-4D97-AF65-F5344CB8AC3E}">
        <p14:creationId xmlns:p14="http://schemas.microsoft.com/office/powerpoint/2010/main" val="838098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7ACCAC2-2B35-4D3E-BE6F-812640E8AB82}"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8755-B1ED-4AA2-B38F-697515A91A7F}"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ACCAC2-2B35-4D3E-BE6F-812640E8AB82}"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8755-B1ED-4AA2-B38F-697515A91A7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7ACCAC2-2B35-4D3E-BE6F-812640E8AB82}"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8755-B1ED-4AA2-B38F-697515A91A7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7ACCAC2-2B35-4D3E-BE6F-812640E8AB82}"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58755-B1ED-4AA2-B38F-697515A91A7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7ACCAC2-2B35-4D3E-BE6F-812640E8AB82}" type="datetimeFigureOut">
              <a:rPr lang="en-US" smtClean="0"/>
              <a:t>12/6/2019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258755-B1ED-4AA2-B38F-697515A91A7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7ACCAC2-2B35-4D3E-BE6F-812640E8AB82}" type="datetimeFigureOut">
              <a:rPr lang="en-US" smtClean="0"/>
              <a:t>12/6/2019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258755-B1ED-4AA2-B38F-697515A91A7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CCAC2-2B35-4D3E-BE6F-812640E8AB82}" type="datetimeFigureOut">
              <a:rPr lang="en-US" smtClean="0"/>
              <a:t>12/6/2019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258755-B1ED-4AA2-B38F-697515A91A7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7ACCAC2-2B35-4D3E-BE6F-812640E8AB82}"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258755-B1ED-4AA2-B38F-697515A91A7F}"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7ACCAC2-2B35-4D3E-BE6F-812640E8AB82}" type="datetimeFigureOut">
              <a:rPr lang="en-US" smtClean="0"/>
              <a:t>12/6/2019</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0258755-B1ED-4AA2-B38F-697515A91A7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ACCAC2-2B35-4D3E-BE6F-812640E8AB82}"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258755-B1ED-4AA2-B38F-697515A91A7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ACCAC2-2B35-4D3E-BE6F-812640E8AB82}" type="datetimeFigureOut">
              <a:rPr lang="en-US" smtClean="0"/>
              <a:t>12/6/2019</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0258755-B1ED-4AA2-B38F-697515A91A7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7ACCAC2-2B35-4D3E-BE6F-812640E8AB82}" type="datetimeFigureOut">
              <a:rPr lang="en-US" smtClean="0"/>
              <a:t>12/6/2019</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0258755-B1ED-4AA2-B38F-697515A91A7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medium.com/@toluaibana/is-your-digital-identity-stopping-you-from-self-actualizing-c20bd7a6d4a1" TargetMode="External"/><Relationship Id="rId2" Type="http://schemas.openxmlformats.org/officeDocument/2006/relationships/hyperlink" Target="http://dx.doi.org/10.1037/0033-295X.%2084.2.19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SELF-EFFICACY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MY SOCIAL-MEDIA IDENTITY </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Introduction: Self-Efficacy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Times New Roman" pitchFamily="18" charset="0"/>
                <a:cs typeface="Times New Roman" pitchFamily="18" charset="0"/>
              </a:rPr>
              <a:t>Self-efficacy refers to the set of beliefs we hold about our ability to accomplish a certain task. </a:t>
            </a:r>
          </a:p>
          <a:p>
            <a:r>
              <a:rPr lang="en-US" dirty="0" smtClean="0">
                <a:latin typeface="Times New Roman" pitchFamily="18" charset="0"/>
                <a:cs typeface="Times New Roman" pitchFamily="18" charset="0"/>
              </a:rPr>
              <a:t>According to psychologist Albert </a:t>
            </a:r>
            <a:r>
              <a:rPr lang="en-US" dirty="0" err="1" smtClean="0">
                <a:latin typeface="Times New Roman" pitchFamily="18" charset="0"/>
                <a:cs typeface="Times New Roman" pitchFamily="18" charset="0"/>
              </a:rPr>
              <a:t>Bandura</a:t>
            </a:r>
            <a:r>
              <a:rPr lang="en-US" dirty="0" smtClean="0">
                <a:latin typeface="Times New Roman" pitchFamily="18" charset="0"/>
                <a:cs typeface="Times New Roman" pitchFamily="18" charset="0"/>
              </a:rPr>
              <a:t>, the first proponent of the concept, self-efficacy is the product of past experience, observation, persuasion, and emotion. </a:t>
            </a:r>
          </a:p>
          <a:p>
            <a:r>
              <a:rPr lang="en-US" dirty="0" smtClean="0">
                <a:latin typeface="Times New Roman" pitchFamily="18" charset="0"/>
                <a:cs typeface="Times New Roman" pitchFamily="18" charset="0"/>
              </a:rPr>
              <a:t>Therefore, according to </a:t>
            </a:r>
            <a:r>
              <a:rPr lang="en-US" dirty="0" err="1" smtClean="0">
                <a:latin typeface="Times New Roman" pitchFamily="18" charset="0"/>
                <a:cs typeface="Times New Roman" pitchFamily="18" charset="0"/>
              </a:rPr>
              <a:t>Bandora</a:t>
            </a:r>
            <a:r>
              <a:rPr lang="en-US" dirty="0" smtClean="0">
                <a:latin typeface="Times New Roman" pitchFamily="18" charset="0"/>
                <a:cs typeface="Times New Roman" pitchFamily="18" charset="0"/>
              </a:rPr>
              <a:t>, individuals use four sources of information when making self-efficacy judgments: </a:t>
            </a:r>
          </a:p>
          <a:p>
            <a:pPr marL="514350" indent="-514350">
              <a:buFont typeface="+mj-lt"/>
              <a:buAutoNum type="arabicPeriod"/>
            </a:pPr>
            <a:r>
              <a:rPr lang="en-US" dirty="0" smtClean="0">
                <a:latin typeface="Times New Roman" pitchFamily="18" charset="0"/>
                <a:cs typeface="Times New Roman" pitchFamily="18" charset="0"/>
              </a:rPr>
              <a:t>Enactive mastery experience </a:t>
            </a:r>
          </a:p>
          <a:p>
            <a:pPr marL="514350" indent="-514350">
              <a:buFont typeface="+mj-lt"/>
              <a:buAutoNum type="arabicPeriod"/>
            </a:pPr>
            <a:r>
              <a:rPr lang="en-US" dirty="0" smtClean="0">
                <a:latin typeface="Times New Roman" pitchFamily="18" charset="0"/>
                <a:cs typeface="Times New Roman" pitchFamily="18" charset="0"/>
              </a:rPr>
              <a:t>Vicarious experience </a:t>
            </a:r>
          </a:p>
          <a:p>
            <a:pPr marL="514350" indent="-514350">
              <a:buFont typeface="+mj-lt"/>
              <a:buAutoNum type="arabicPeriod"/>
            </a:pPr>
            <a:r>
              <a:rPr lang="en-US" dirty="0" smtClean="0">
                <a:latin typeface="Times New Roman" pitchFamily="18" charset="0"/>
                <a:cs typeface="Times New Roman" pitchFamily="18" charset="0"/>
              </a:rPr>
              <a:t>Social persuasion </a:t>
            </a:r>
          </a:p>
          <a:p>
            <a:pPr marL="514350" indent="-514350">
              <a:buFont typeface="+mj-lt"/>
              <a:buAutoNum type="arabicPeriod"/>
            </a:pPr>
            <a:r>
              <a:rPr lang="en-US" dirty="0" smtClean="0">
                <a:latin typeface="Times New Roman" pitchFamily="18" charset="0"/>
                <a:cs typeface="Times New Roman" pitchFamily="18" charset="0"/>
              </a:rPr>
              <a:t>Physiological and emotional state.</a:t>
            </a: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Enactive Mastery Experience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Involves prior experience with a task that builds skill and is perceived as successful by the individual , resulting in a heightened sense of self-efficacy. </a:t>
            </a:r>
          </a:p>
          <a:p>
            <a:r>
              <a:rPr lang="en-US" dirty="0" smtClean="0">
                <a:latin typeface="Times New Roman" pitchFamily="18" charset="0"/>
                <a:cs typeface="Times New Roman" pitchFamily="18" charset="0"/>
              </a:rPr>
              <a:t>Individuals look at their past experiences with similar tasks. </a:t>
            </a:r>
          </a:p>
          <a:p>
            <a:r>
              <a:rPr lang="en-US" dirty="0" smtClean="0">
                <a:latin typeface="Times New Roman" pitchFamily="18" charset="0"/>
                <a:cs typeface="Times New Roman" pitchFamily="18" charset="0"/>
              </a:rPr>
              <a:t>My experience on using social media  </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Vicarious Experience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itchFamily="18" charset="0"/>
                <a:cs typeface="Times New Roman" pitchFamily="18" charset="0"/>
              </a:rPr>
              <a:t>Entails observing other’s successful or unsuccessful performance  in order to make a referential comparison and model successful behavior. </a:t>
            </a:r>
          </a:p>
          <a:p>
            <a:r>
              <a:rPr lang="en-US" dirty="0" smtClean="0">
                <a:latin typeface="Times New Roman" pitchFamily="18" charset="0"/>
                <a:cs typeface="Times New Roman" pitchFamily="18" charset="0"/>
              </a:rPr>
              <a:t>It applies to my social media identity because I observe the impact of  social media on others in order to make the right decisions on using the internet.  </a:t>
            </a:r>
          </a:p>
          <a:p>
            <a:r>
              <a:rPr lang="en-US" dirty="0" smtClean="0">
                <a:latin typeface="Times New Roman" pitchFamily="18" charset="0"/>
                <a:cs typeface="Times New Roman" pitchFamily="18" charset="0"/>
              </a:rPr>
              <a:t>It helps me choose what I am posting on my social media platforms.  </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Social Persuasion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This pertains to performance feedback. </a:t>
            </a:r>
          </a:p>
          <a:p>
            <a:r>
              <a:rPr lang="en-US" dirty="0" smtClean="0">
                <a:latin typeface="Times New Roman" pitchFamily="18" charset="0"/>
                <a:cs typeface="Times New Roman" pitchFamily="18" charset="0"/>
              </a:rPr>
              <a:t>Positive feedback encourages self-efficacy perceptions</a:t>
            </a:r>
          </a:p>
          <a:p>
            <a:r>
              <a:rPr lang="en-US" dirty="0" smtClean="0">
                <a:latin typeface="Times New Roman" pitchFamily="18" charset="0"/>
                <a:cs typeface="Times New Roman" pitchFamily="18" charset="0"/>
              </a:rPr>
              <a:t>Negative feedback weakens them.</a:t>
            </a:r>
          </a:p>
          <a:p>
            <a:r>
              <a:rPr lang="en-US" dirty="0" smtClean="0">
                <a:latin typeface="Times New Roman" pitchFamily="18" charset="0"/>
                <a:cs typeface="Times New Roman" pitchFamily="18" charset="0"/>
              </a:rPr>
              <a:t>Online, the level and type of feedback like comments on your status received can influence the amount of information contributed to a post. </a:t>
            </a:r>
          </a:p>
          <a:p>
            <a:r>
              <a:rPr lang="en-US" dirty="0" smtClean="0">
                <a:latin typeface="Times New Roman" pitchFamily="18" charset="0"/>
                <a:cs typeface="Times New Roman" pitchFamily="18" charset="0"/>
              </a:rPr>
              <a:t>Your actual vs. your ideal self </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Physiological and Emotional State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nSpc>
                <a:spcPct val="200000"/>
              </a:lnSpc>
            </a:pPr>
            <a:r>
              <a:rPr lang="en-US" dirty="0" smtClean="0">
                <a:latin typeface="Times New Roman" pitchFamily="18" charset="0"/>
                <a:cs typeface="Times New Roman" pitchFamily="18" charset="0"/>
              </a:rPr>
              <a:t>The state a person is in  influences his/her  judgment on his/her self-efficacy. </a:t>
            </a:r>
          </a:p>
          <a:p>
            <a:pPr>
              <a:lnSpc>
                <a:spcPct val="200000"/>
              </a:lnSpc>
            </a:pPr>
            <a:r>
              <a:rPr lang="en-US" dirty="0" smtClean="0">
                <a:latin typeface="Times New Roman" pitchFamily="18" charset="0"/>
                <a:cs typeface="Times New Roman" pitchFamily="18" charset="0"/>
              </a:rPr>
              <a:t>Positive emotions  can boost our confidence in our skills. </a:t>
            </a:r>
          </a:p>
          <a:p>
            <a:pPr>
              <a:lnSpc>
                <a:spcPct val="200000"/>
              </a:lnSpc>
            </a:pPr>
            <a:r>
              <a:rPr lang="en-US" dirty="0" smtClean="0">
                <a:latin typeface="Times New Roman" pitchFamily="18" charset="0"/>
                <a:cs typeface="Times New Roman" pitchFamily="18" charset="0"/>
              </a:rPr>
              <a:t>Positive and negative emotions influence one usage of social media platforms. </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Social Media and self-efficacy.</a:t>
            </a:r>
          </a:p>
          <a:p>
            <a:r>
              <a:rPr lang="en-US" dirty="0" smtClean="0">
                <a:latin typeface="Times New Roman" pitchFamily="18" charset="0"/>
                <a:cs typeface="Times New Roman" pitchFamily="18" charset="0"/>
              </a:rPr>
              <a:t>My judgment on using social media aligns with </a:t>
            </a:r>
            <a:r>
              <a:rPr lang="en-US" dirty="0" err="1" smtClean="0">
                <a:latin typeface="Times New Roman" pitchFamily="18" charset="0"/>
                <a:cs typeface="Times New Roman" pitchFamily="18" charset="0"/>
              </a:rPr>
              <a:t>Bandura’s</a:t>
            </a:r>
            <a:r>
              <a:rPr lang="en-US" dirty="0" smtClean="0">
                <a:latin typeface="Times New Roman" pitchFamily="18" charset="0"/>
                <a:cs typeface="Times New Roman" pitchFamily="18" charset="0"/>
              </a:rPr>
              <a:t>  Social  Cognitive Theory. </a:t>
            </a:r>
          </a:p>
          <a:p>
            <a:r>
              <a:rPr lang="en-US" dirty="0" smtClean="0">
                <a:latin typeface="Times New Roman" pitchFamily="18" charset="0"/>
                <a:cs typeface="Times New Roman" pitchFamily="18" charset="0"/>
              </a:rPr>
              <a:t>He states that individuals use four sources of information when making self-efficacy judgments: </a:t>
            </a:r>
          </a:p>
          <a:p>
            <a:pPr marL="514350" indent="-514350">
              <a:buFont typeface="+mj-lt"/>
              <a:buAutoNum type="arabicPeriod"/>
            </a:pPr>
            <a:r>
              <a:rPr lang="en-US" dirty="0" smtClean="0">
                <a:latin typeface="Times New Roman" pitchFamily="18" charset="0"/>
                <a:cs typeface="Times New Roman" pitchFamily="18" charset="0"/>
              </a:rPr>
              <a:t>Enactive mastery experience</a:t>
            </a:r>
          </a:p>
          <a:p>
            <a:pPr marL="514350" indent="-514350">
              <a:buFont typeface="+mj-lt"/>
              <a:buAutoNum type="arabicPeriod"/>
            </a:pPr>
            <a:r>
              <a:rPr lang="en-US" dirty="0" smtClean="0">
                <a:latin typeface="Times New Roman" pitchFamily="18" charset="0"/>
                <a:cs typeface="Times New Roman" pitchFamily="18" charset="0"/>
              </a:rPr>
              <a:t>Vicarious experience </a:t>
            </a:r>
          </a:p>
          <a:p>
            <a:pPr marL="514350" indent="-514350">
              <a:buFont typeface="+mj-lt"/>
              <a:buAutoNum type="arabicPeriod"/>
            </a:pPr>
            <a:r>
              <a:rPr lang="en-US" dirty="0" smtClean="0">
                <a:latin typeface="Times New Roman" pitchFamily="18" charset="0"/>
                <a:cs typeface="Times New Roman" pitchFamily="18" charset="0"/>
              </a:rPr>
              <a:t>Social persuasion</a:t>
            </a:r>
          </a:p>
          <a:p>
            <a:pPr marL="514350" indent="-514350">
              <a:buFont typeface="+mj-lt"/>
              <a:buAutoNum type="arabicPeriod"/>
            </a:pPr>
            <a:r>
              <a:rPr lang="en-US" dirty="0" smtClean="0">
                <a:latin typeface="Times New Roman" pitchFamily="18" charset="0"/>
                <a:cs typeface="Times New Roman" pitchFamily="18" charset="0"/>
              </a:rPr>
              <a:t>Physiological and emotional state. </a:t>
            </a:r>
          </a:p>
          <a:p>
            <a:pPr marL="514350" indent="-514350">
              <a:buNone/>
            </a:pPr>
            <a:r>
              <a:rPr lang="en-US" dirty="0" smtClean="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dirty="0" err="1" smtClean="0">
                <a:latin typeface="Times New Roman" pitchFamily="18" charset="0"/>
                <a:cs typeface="Times New Roman" pitchFamily="18" charset="0"/>
              </a:rPr>
              <a:t>Bandura</a:t>
            </a:r>
            <a:r>
              <a:rPr lang="en-US" dirty="0" smtClean="0">
                <a:latin typeface="Times New Roman" pitchFamily="18" charset="0"/>
                <a:cs typeface="Times New Roman" pitchFamily="18" charset="0"/>
              </a:rPr>
              <a:t>, A. (1977). Self-efficacy: Toward a unifying theory of behavioral change. Psychological Review, 84(2), 191–215. </a:t>
            </a:r>
            <a:r>
              <a:rPr lang="en-US" dirty="0" smtClean="0">
                <a:latin typeface="Times New Roman" pitchFamily="18" charset="0"/>
                <a:cs typeface="Times New Roman" pitchFamily="18" charset="0"/>
                <a:hlinkClick r:id="rId2"/>
              </a:rPr>
              <a:t>http://dx.doi.org/10.1037/0033-295X. 84.2.191</a:t>
            </a:r>
            <a:r>
              <a:rPr lang="en-US" dirty="0" smtClean="0">
                <a:latin typeface="Times New Roman" pitchFamily="18" charset="0"/>
                <a:cs typeface="Times New Roman" pitchFamily="18" charset="0"/>
              </a:rPr>
              <a:t>.</a:t>
            </a:r>
          </a:p>
          <a:p>
            <a:r>
              <a:rPr lang="en-US" dirty="0" err="1" smtClean="0">
                <a:latin typeface="Times New Roman" pitchFamily="18" charset="0"/>
                <a:cs typeface="Times New Roman" pitchFamily="18" charset="0"/>
              </a:rPr>
              <a:t>Bandura</a:t>
            </a:r>
            <a:r>
              <a:rPr lang="en-US" dirty="0" smtClean="0">
                <a:latin typeface="Times New Roman" pitchFamily="18" charset="0"/>
                <a:cs typeface="Times New Roman" pitchFamily="18" charset="0"/>
              </a:rPr>
              <a:t>, A. (1997). Self-efficacy: The exercise of control. New York, NY: W.H. Freeman and Company.</a:t>
            </a:r>
          </a:p>
          <a:p>
            <a:r>
              <a:rPr lang="en-US" dirty="0" err="1" smtClean="0">
                <a:latin typeface="Times New Roman" pitchFamily="18" charset="0"/>
                <a:cs typeface="Times New Roman" pitchFamily="18" charset="0"/>
              </a:rPr>
              <a:t>Hocevar</a:t>
            </a:r>
            <a:r>
              <a:rPr lang="en-US" dirty="0" smtClean="0">
                <a:latin typeface="Times New Roman" pitchFamily="18" charset="0"/>
                <a:cs typeface="Times New Roman" pitchFamily="18" charset="0"/>
              </a:rPr>
              <a:t>, K. P., </a:t>
            </a:r>
            <a:r>
              <a:rPr lang="en-US" dirty="0" err="1" smtClean="0">
                <a:latin typeface="Times New Roman" pitchFamily="18" charset="0"/>
                <a:cs typeface="Times New Roman" pitchFamily="18" charset="0"/>
              </a:rPr>
              <a:t>Flanagin</a:t>
            </a:r>
            <a:r>
              <a:rPr lang="en-US" dirty="0" smtClean="0">
                <a:latin typeface="Times New Roman" pitchFamily="18" charset="0"/>
                <a:cs typeface="Times New Roman" pitchFamily="18" charset="0"/>
              </a:rPr>
              <a:t>, A. J. and Metzger, M. J. (2014). Social media self-efficacy and information evaluation online. Computers in Human Behavior, 39: 254–262. </a:t>
            </a:r>
          </a:p>
          <a:p>
            <a:r>
              <a:rPr lang="en-US" dirty="0" err="1" smtClean="0">
                <a:latin typeface="Times New Roman" pitchFamily="18" charset="0"/>
                <a:cs typeface="Times New Roman" pitchFamily="18" charset="0"/>
              </a:rPr>
              <a:t>Tolu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Aibana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“Is Your Digital Identity Sopping You From Self-Actualizing?”, 2018. </a:t>
            </a:r>
            <a:r>
              <a:rPr lang="en-US" dirty="0" smtClean="0">
                <a:latin typeface="Times New Roman" pitchFamily="18" charset="0"/>
                <a:cs typeface="Times New Roman" pitchFamily="18" charset="0"/>
                <a:hlinkClick r:id="rId3"/>
              </a:rPr>
              <a:t>https://medium.com/@toluaibana/is-your-digital-identity-stopping-you-from-self-actualizing-c20bd7a6d4a1</a:t>
            </a: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180</TotalTime>
  <Words>1209</Words>
  <Application>Microsoft Office PowerPoint</Application>
  <PresentationFormat>On-screen Show (4:3)</PresentationFormat>
  <Paragraphs>54</Paragraphs>
  <Slides>8</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Corbel</vt:lpstr>
      <vt:lpstr>Times New Roman</vt:lpstr>
      <vt:lpstr>Wingdings</vt:lpstr>
      <vt:lpstr>Wingdings 2</vt:lpstr>
      <vt:lpstr>Wingdings 3</vt:lpstr>
      <vt:lpstr>Module</vt:lpstr>
      <vt:lpstr>SELF-EFFICACY </vt:lpstr>
      <vt:lpstr>Introduction: Self-Efficacy </vt:lpstr>
      <vt:lpstr>Enactive Mastery Experience </vt:lpstr>
      <vt:lpstr>Vicarious Experience </vt:lpstr>
      <vt:lpstr>Social Persuasion </vt:lpstr>
      <vt:lpstr>Physiological and Emotional State </vt:lpstr>
      <vt:lpstr>Conclusion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SELF-EFFICACY</dc:title>
  <dc:creator>Windows User</dc:creator>
  <cp:lastModifiedBy>vinny</cp:lastModifiedBy>
  <cp:revision>65</cp:revision>
  <dcterms:created xsi:type="dcterms:W3CDTF">2019-12-06T06:56:39Z</dcterms:created>
  <dcterms:modified xsi:type="dcterms:W3CDTF">2019-12-06T12:09:27Z</dcterms:modified>
</cp:coreProperties>
</file>