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3.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4.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335" r:id="rId2"/>
    <p:sldId id="257" r:id="rId3"/>
    <p:sldId id="304" r:id="rId4"/>
    <p:sldId id="313" r:id="rId5"/>
    <p:sldId id="314" r:id="rId6"/>
    <p:sldId id="323" r:id="rId7"/>
    <p:sldId id="277" r:id="rId8"/>
    <p:sldId id="308" r:id="rId9"/>
    <p:sldId id="324" r:id="rId10"/>
    <p:sldId id="325" r:id="rId11"/>
    <p:sldId id="310" r:id="rId12"/>
    <p:sldId id="311" r:id="rId13"/>
    <p:sldId id="326" r:id="rId14"/>
    <p:sldId id="312" r:id="rId15"/>
    <p:sldId id="315" r:id="rId16"/>
    <p:sldId id="316" r:id="rId17"/>
    <p:sldId id="317" r:id="rId18"/>
    <p:sldId id="318" r:id="rId19"/>
    <p:sldId id="322" r:id="rId20"/>
    <p:sldId id="327" r:id="rId21"/>
    <p:sldId id="328" r:id="rId22"/>
    <p:sldId id="329" r:id="rId23"/>
    <p:sldId id="330" r:id="rId24"/>
    <p:sldId id="331" r:id="rId25"/>
    <p:sldId id="332" r:id="rId26"/>
    <p:sldId id="333"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201" autoAdjust="0"/>
  </p:normalViewPr>
  <p:slideViewPr>
    <p:cSldViewPr>
      <p:cViewPr varScale="1">
        <p:scale>
          <a:sx n="96" d="100"/>
          <a:sy n="96" d="100"/>
        </p:scale>
        <p:origin x="-414" y="-96"/>
      </p:cViewPr>
      <p:guideLst>
        <p:guide orient="horz" pos="2160"/>
        <p:guide pos="2880"/>
      </p:guideLst>
    </p:cSldViewPr>
  </p:slideViewPr>
  <p:notesTextViewPr>
    <p:cViewPr>
      <p:scale>
        <a:sx n="1" d="1"/>
        <a:sy n="1" d="1"/>
      </p:scale>
      <p:origin x="0" y="245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cat>
            <c:strRef>
              <c:f>Sheet1!$A$2:$A$3</c:f>
              <c:strCache>
                <c:ptCount val="2"/>
                <c:pt idx="0">
                  <c:v>Option A (sure gain)</c:v>
                </c:pt>
                <c:pt idx="1">
                  <c:v>Option B (uncertain gain)</c:v>
                </c:pt>
              </c:strCache>
            </c:strRef>
          </c:cat>
          <c:val>
            <c:numRef>
              <c:f>Sheet1!$B$2:$B$3</c:f>
              <c:numCache>
                <c:formatCode>General</c:formatCode>
                <c:ptCount val="2"/>
                <c:pt idx="0">
                  <c:v>84</c:v>
                </c:pt>
                <c:pt idx="1">
                  <c:v>16</c:v>
                </c:pt>
              </c:numCache>
            </c:numRef>
          </c:val>
        </c:ser>
        <c:dLbls>
          <c:showLegendKey val="0"/>
          <c:showVal val="0"/>
          <c:showCatName val="0"/>
          <c:showSerName val="0"/>
          <c:showPercent val="0"/>
          <c:showBubbleSize val="0"/>
        </c:dLbls>
        <c:gapWidth val="150"/>
        <c:axId val="117492352"/>
        <c:axId val="117506432"/>
      </c:barChart>
      <c:catAx>
        <c:axId val="117492352"/>
        <c:scaling>
          <c:orientation val="minMax"/>
        </c:scaling>
        <c:delete val="0"/>
        <c:axPos val="b"/>
        <c:majorTickMark val="out"/>
        <c:minorTickMark val="none"/>
        <c:tickLblPos val="nextTo"/>
        <c:crossAx val="117506432"/>
        <c:crosses val="autoZero"/>
        <c:auto val="1"/>
        <c:lblAlgn val="ctr"/>
        <c:lblOffset val="100"/>
        <c:noMultiLvlLbl val="0"/>
      </c:catAx>
      <c:valAx>
        <c:axId val="117506432"/>
        <c:scaling>
          <c:orientation val="minMax"/>
        </c:scaling>
        <c:delete val="0"/>
        <c:axPos val="l"/>
        <c:majorGridlines/>
        <c:title>
          <c:tx>
            <c:rich>
              <a:bodyPr rot="-5400000" vert="horz"/>
              <a:lstStyle/>
              <a:p>
                <a:pPr>
                  <a:defRPr/>
                </a:pPr>
                <a:r>
                  <a:rPr lang="en-US" dirty="0" smtClean="0"/>
                  <a:t>Percent Choosing</a:t>
                </a:r>
                <a:r>
                  <a:rPr lang="en-US" baseline="0" dirty="0" smtClean="0"/>
                  <a:t> Option</a:t>
                </a:r>
                <a:endParaRPr lang="en-US" dirty="0"/>
              </a:p>
            </c:rich>
          </c:tx>
          <c:layout/>
          <c:overlay val="0"/>
        </c:title>
        <c:numFmt formatCode="General" sourceLinked="1"/>
        <c:majorTickMark val="out"/>
        <c:minorTickMark val="none"/>
        <c:tickLblPos val="nextTo"/>
        <c:crossAx val="11749235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cat>
            <c:strRef>
              <c:f>Sheet1!$A$2:$A$3</c:f>
              <c:strCache>
                <c:ptCount val="2"/>
                <c:pt idx="0">
                  <c:v>Option C (sure loss)</c:v>
                </c:pt>
                <c:pt idx="1">
                  <c:v>Option D (uncertain loss)</c:v>
                </c:pt>
              </c:strCache>
            </c:strRef>
          </c:cat>
          <c:val>
            <c:numRef>
              <c:f>Sheet1!$B$2:$B$3</c:f>
              <c:numCache>
                <c:formatCode>General</c:formatCode>
                <c:ptCount val="2"/>
                <c:pt idx="0">
                  <c:v>13</c:v>
                </c:pt>
                <c:pt idx="1">
                  <c:v>87</c:v>
                </c:pt>
              </c:numCache>
            </c:numRef>
          </c:val>
        </c:ser>
        <c:dLbls>
          <c:showLegendKey val="0"/>
          <c:showVal val="0"/>
          <c:showCatName val="0"/>
          <c:showSerName val="0"/>
          <c:showPercent val="0"/>
          <c:showBubbleSize val="0"/>
        </c:dLbls>
        <c:gapWidth val="150"/>
        <c:axId val="117493760"/>
        <c:axId val="117495296"/>
      </c:barChart>
      <c:catAx>
        <c:axId val="117493760"/>
        <c:scaling>
          <c:orientation val="minMax"/>
        </c:scaling>
        <c:delete val="0"/>
        <c:axPos val="b"/>
        <c:majorTickMark val="out"/>
        <c:minorTickMark val="none"/>
        <c:tickLblPos val="nextTo"/>
        <c:crossAx val="117495296"/>
        <c:crosses val="autoZero"/>
        <c:auto val="1"/>
        <c:lblAlgn val="ctr"/>
        <c:lblOffset val="100"/>
        <c:noMultiLvlLbl val="0"/>
      </c:catAx>
      <c:valAx>
        <c:axId val="117495296"/>
        <c:scaling>
          <c:orientation val="minMax"/>
        </c:scaling>
        <c:delete val="0"/>
        <c:axPos val="l"/>
        <c:majorGridlines/>
        <c:numFmt formatCode="General" sourceLinked="1"/>
        <c:majorTickMark val="out"/>
        <c:minorTickMark val="none"/>
        <c:tickLblPos val="nextTo"/>
        <c:crossAx val="11749376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cat>
            <c:strRef>
              <c:f>Sheet1!$A$2:$A$3</c:f>
              <c:strCache>
                <c:ptCount val="2"/>
                <c:pt idx="0">
                  <c:v>Willingness to Pay</c:v>
                </c:pt>
                <c:pt idx="1">
                  <c:v>Willingness to Accept</c:v>
                </c:pt>
              </c:strCache>
            </c:strRef>
          </c:cat>
          <c:val>
            <c:numRef>
              <c:f>Sheet1!$B$2:$B$3</c:f>
              <c:numCache>
                <c:formatCode>General</c:formatCode>
                <c:ptCount val="2"/>
                <c:pt idx="0">
                  <c:v>330</c:v>
                </c:pt>
                <c:pt idx="1">
                  <c:v>1920</c:v>
                </c:pt>
              </c:numCache>
            </c:numRef>
          </c:val>
        </c:ser>
        <c:dLbls>
          <c:showLegendKey val="0"/>
          <c:showVal val="0"/>
          <c:showCatName val="0"/>
          <c:showSerName val="0"/>
          <c:showPercent val="0"/>
          <c:showBubbleSize val="0"/>
        </c:dLbls>
        <c:gapWidth val="150"/>
        <c:axId val="151424000"/>
        <c:axId val="158941952"/>
      </c:barChart>
      <c:catAx>
        <c:axId val="151424000"/>
        <c:scaling>
          <c:orientation val="minMax"/>
        </c:scaling>
        <c:delete val="0"/>
        <c:axPos val="b"/>
        <c:majorTickMark val="out"/>
        <c:minorTickMark val="none"/>
        <c:tickLblPos val="nextTo"/>
        <c:crossAx val="158941952"/>
        <c:crosses val="autoZero"/>
        <c:auto val="1"/>
        <c:lblAlgn val="ctr"/>
        <c:lblOffset val="100"/>
        <c:noMultiLvlLbl val="0"/>
      </c:catAx>
      <c:valAx>
        <c:axId val="158941952"/>
        <c:scaling>
          <c:orientation val="minMax"/>
        </c:scaling>
        <c:delete val="0"/>
        <c:axPos val="l"/>
        <c:majorGridlines/>
        <c:title>
          <c:tx>
            <c:rich>
              <a:bodyPr rot="-5400000" vert="horz"/>
              <a:lstStyle/>
              <a:p>
                <a:pPr>
                  <a:defRPr/>
                </a:pPr>
                <a:r>
                  <a:rPr lang="en-US" dirty="0" smtClean="0"/>
                  <a:t>Price (in dollars)</a:t>
                </a:r>
                <a:endParaRPr lang="en-US" dirty="0"/>
              </a:p>
            </c:rich>
          </c:tx>
          <c:layout/>
          <c:overlay val="0"/>
        </c:title>
        <c:numFmt formatCode="General" sourceLinked="1"/>
        <c:majorTickMark val="out"/>
        <c:minorTickMark val="none"/>
        <c:tickLblPos val="nextTo"/>
        <c:crossAx val="15142400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cat>
            <c:strRef>
              <c:f>Sheet1!$A$2:$A$6</c:f>
              <c:strCache>
                <c:ptCount val="5"/>
                <c:pt idx="0">
                  <c:v>a</c:v>
                </c:pt>
                <c:pt idx="1">
                  <c:v>b</c:v>
                </c:pt>
                <c:pt idx="2">
                  <c:v>c</c:v>
                </c:pt>
                <c:pt idx="3">
                  <c:v>d</c:v>
                </c:pt>
                <c:pt idx="4">
                  <c:v>e</c:v>
                </c:pt>
              </c:strCache>
            </c:strRef>
          </c:cat>
          <c:val>
            <c:numRef>
              <c:f>Sheet1!$B$2:$B$6</c:f>
              <c:numCache>
                <c:formatCode>General</c:formatCode>
                <c:ptCount val="5"/>
                <c:pt idx="0">
                  <c:v>30</c:v>
                </c:pt>
                <c:pt idx="1">
                  <c:v>18</c:v>
                </c:pt>
                <c:pt idx="2">
                  <c:v>7</c:v>
                </c:pt>
                <c:pt idx="3">
                  <c:v>20</c:v>
                </c:pt>
                <c:pt idx="4">
                  <c:v>25</c:v>
                </c:pt>
              </c:numCache>
            </c:numRef>
          </c:val>
        </c:ser>
        <c:dLbls>
          <c:showLegendKey val="0"/>
          <c:showVal val="0"/>
          <c:showCatName val="0"/>
          <c:showSerName val="0"/>
          <c:showPercent val="0"/>
          <c:showBubbleSize val="0"/>
        </c:dLbls>
        <c:gapWidth val="150"/>
        <c:axId val="151677568"/>
        <c:axId val="151695744"/>
      </c:barChart>
      <c:catAx>
        <c:axId val="151677568"/>
        <c:scaling>
          <c:orientation val="minMax"/>
        </c:scaling>
        <c:delete val="0"/>
        <c:axPos val="b"/>
        <c:majorTickMark val="out"/>
        <c:minorTickMark val="none"/>
        <c:tickLblPos val="nextTo"/>
        <c:crossAx val="151695744"/>
        <c:crosses val="autoZero"/>
        <c:auto val="1"/>
        <c:lblAlgn val="ctr"/>
        <c:lblOffset val="100"/>
        <c:noMultiLvlLbl val="0"/>
      </c:catAx>
      <c:valAx>
        <c:axId val="151695744"/>
        <c:scaling>
          <c:orientation val="minMax"/>
        </c:scaling>
        <c:delete val="0"/>
        <c:axPos val="l"/>
        <c:majorGridlines/>
        <c:title>
          <c:tx>
            <c:rich>
              <a:bodyPr rot="-5400000" vert="horz"/>
              <a:lstStyle/>
              <a:p>
                <a:pPr>
                  <a:defRPr/>
                </a:pPr>
                <a:r>
                  <a:rPr lang="en-US" dirty="0" smtClean="0"/>
                  <a:t>Percentage of People</a:t>
                </a:r>
                <a:endParaRPr lang="en-US" dirty="0"/>
              </a:p>
            </c:rich>
          </c:tx>
          <c:layout/>
          <c:overlay val="0"/>
        </c:title>
        <c:numFmt formatCode="General" sourceLinked="1"/>
        <c:majorTickMark val="out"/>
        <c:minorTickMark val="none"/>
        <c:tickLblPos val="nextTo"/>
        <c:crossAx val="15167756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2E74D3-9160-4091-98C0-67BFFFCB3940}" type="datetimeFigureOut">
              <a:rPr lang="en-US" smtClean="0"/>
              <a:t>9/14/2012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F6327F-5E96-4E8A-92E8-519210FFF994}" type="slidenum">
              <a:rPr lang="en-US" smtClean="0"/>
              <a:t>‹#›</a:t>
            </a:fld>
            <a:endParaRPr lang="en-US"/>
          </a:p>
        </p:txBody>
      </p:sp>
    </p:spTree>
    <p:extLst>
      <p:ext uri="{BB962C8B-B14F-4D97-AF65-F5344CB8AC3E}">
        <p14:creationId xmlns:p14="http://schemas.microsoft.com/office/powerpoint/2010/main" val="3184694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As noted previously, we tend to use heuristics, or rules of thumb, to reduce the complexity of our decisions.</a:t>
            </a:r>
          </a:p>
          <a:p>
            <a:pPr marL="171450" indent="-171450">
              <a:buFontTx/>
              <a:buChar char="-"/>
            </a:pPr>
            <a:r>
              <a:rPr lang="en-US" baseline="0" dirty="0" smtClean="0"/>
              <a:t>Often, these heuristics allow us to make effective decisions in a short amount of time.</a:t>
            </a:r>
          </a:p>
          <a:p>
            <a:pPr marL="171450" indent="-171450">
              <a:buFontTx/>
              <a:buChar char="-"/>
            </a:pPr>
            <a:r>
              <a:rPr lang="en-US" baseline="0" dirty="0" smtClean="0"/>
              <a:t>However, under the right set of circumstances they can also lead us into making biased decisions.</a:t>
            </a:r>
          </a:p>
          <a:p>
            <a:pPr marL="171450" indent="-171450">
              <a:buFontTx/>
              <a:buChar char="-"/>
            </a:pPr>
            <a:r>
              <a:rPr lang="en-US" baseline="0" dirty="0" smtClean="0"/>
              <a:t>Avoiding the biases that come with the use of heuristics is so difficult that even the most intelligent people are prone to error.</a:t>
            </a:r>
          </a:p>
          <a:p>
            <a:pPr marL="171450" indent="-171450">
              <a:buFontTx/>
              <a:buChar char="-"/>
            </a:pPr>
            <a:r>
              <a:rPr lang="en-US" baseline="0" dirty="0" smtClean="0"/>
              <a:t>Before introducing key biases, take a few minutes to answer the following questions. Write down your answers.</a:t>
            </a:r>
          </a:p>
          <a:p>
            <a:pPr marL="0" indent="0">
              <a:buFontTx/>
              <a:buNone/>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1</a:t>
            </a:fld>
            <a:endParaRPr lang="en-US"/>
          </a:p>
        </p:txBody>
      </p:sp>
    </p:spTree>
    <p:extLst>
      <p:ext uri="{BB962C8B-B14F-4D97-AF65-F5344CB8AC3E}">
        <p14:creationId xmlns:p14="http://schemas.microsoft.com/office/powerpoint/2010/main" val="1381201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Consider this problem.</a:t>
            </a:r>
          </a:p>
          <a:p>
            <a:pPr marL="171450" indent="-171450">
              <a:buFontTx/>
              <a:buChar char="-"/>
            </a:pPr>
            <a:r>
              <a:rPr lang="en-US" baseline="0" dirty="0" smtClean="0"/>
              <a:t>You have a choice between two programs.</a:t>
            </a:r>
          </a:p>
          <a:p>
            <a:pPr marL="628650" lvl="1" indent="-171450">
              <a:buFontTx/>
              <a:buChar char="-"/>
            </a:pPr>
            <a:r>
              <a:rPr lang="en-US" baseline="0" dirty="0" smtClean="0"/>
              <a:t>Each program is expected to save 200 people.</a:t>
            </a:r>
          </a:p>
          <a:p>
            <a:pPr marL="628650" lvl="1" indent="-171450">
              <a:buFontTx/>
              <a:buChar char="-"/>
            </a:pPr>
            <a:r>
              <a:rPr lang="en-US" baseline="0" dirty="0" smtClean="0"/>
              <a:t>However, Program A is certain to save 200 people while Program B has a high degree of uncertainty, as either 200 or 0 people will be saved.</a:t>
            </a:r>
          </a:p>
          <a:p>
            <a:pPr marL="171450" lvl="0" indent="-171450">
              <a:buFontTx/>
              <a:buChar char="-"/>
            </a:pPr>
            <a:r>
              <a:rPr lang="en-US" baseline="0" dirty="0" smtClean="0"/>
              <a:t>Because people are risk averse, they tend to favor Program A.</a:t>
            </a:r>
          </a:p>
        </p:txBody>
      </p:sp>
      <p:sp>
        <p:nvSpPr>
          <p:cNvPr id="4" name="Slide Number Placeholder 3"/>
          <p:cNvSpPr>
            <a:spLocks noGrp="1"/>
          </p:cNvSpPr>
          <p:nvPr>
            <p:ph type="sldNum" sz="quarter" idx="10"/>
          </p:nvPr>
        </p:nvSpPr>
        <p:spPr/>
        <p:txBody>
          <a:bodyPr/>
          <a:lstStyle/>
          <a:p>
            <a:fld id="{E6F6327F-5E96-4E8A-92E8-519210FFF994}" type="slidenum">
              <a:rPr lang="en-US" smtClean="0"/>
              <a:t>2</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Now, consider this problem about a gamble and write down what you would do.</a:t>
            </a:r>
          </a:p>
          <a:p>
            <a:pPr marL="171450" indent="-171450">
              <a:buFontTx/>
              <a:buChar char="-"/>
            </a:pPr>
            <a:r>
              <a:rPr lang="en-US" baseline="0" dirty="0" smtClean="0"/>
              <a:t>Essentially, you can choose between a higher expected value that is uncertain or a sure gain that is slightly lower.</a:t>
            </a:r>
          </a:p>
          <a:p>
            <a:pPr marL="171450" indent="-171450">
              <a:buFontTx/>
              <a:buChar char="-"/>
            </a:pPr>
            <a:r>
              <a:rPr lang="en-US" baseline="0" dirty="0" smtClean="0"/>
              <a:t>Most people take the certain gain here due to risk aversion.</a:t>
            </a:r>
          </a:p>
        </p:txBody>
      </p:sp>
      <p:sp>
        <p:nvSpPr>
          <p:cNvPr id="4" name="Slide Number Placeholder 3"/>
          <p:cNvSpPr>
            <a:spLocks noGrp="1"/>
          </p:cNvSpPr>
          <p:nvPr>
            <p:ph type="sldNum" sz="quarter" idx="10"/>
          </p:nvPr>
        </p:nvSpPr>
        <p:spPr/>
        <p:txBody>
          <a:bodyPr/>
          <a:lstStyle/>
          <a:p>
            <a:fld id="{E6F6327F-5E96-4E8A-92E8-519210FFF994}" type="slidenum">
              <a:rPr lang="en-US" smtClean="0"/>
              <a:t>3</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Now, consider this problem.</a:t>
            </a:r>
          </a:p>
          <a:p>
            <a:pPr marL="171450" indent="-171450">
              <a:buFontTx/>
              <a:buChar char="-"/>
            </a:pPr>
            <a:r>
              <a:rPr lang="en-US" baseline="0" dirty="0" smtClean="0"/>
              <a:t>In this case, we are considering the domain of losses rather than gains.</a:t>
            </a:r>
          </a:p>
          <a:p>
            <a:pPr marL="628650" lvl="1" indent="-171450">
              <a:buFontTx/>
              <a:buChar char="-"/>
            </a:pPr>
            <a:r>
              <a:rPr lang="en-US" baseline="0" dirty="0" smtClean="0"/>
              <a:t>You can choose between a sure loss of $240,000 or a 50/50 shot at losing either $500,000 or nothing.</a:t>
            </a:r>
          </a:p>
          <a:p>
            <a:pPr marL="628650" lvl="1" indent="-171450">
              <a:buFontTx/>
              <a:buChar char="-"/>
            </a:pPr>
            <a:r>
              <a:rPr lang="en-US" baseline="0" dirty="0" smtClean="0"/>
              <a:t>In this case, most people are risk-seeking and choose to fight  the lawsuit in court.</a:t>
            </a:r>
          </a:p>
          <a:p>
            <a:pPr marL="171450" lvl="0" indent="-171450">
              <a:buFontTx/>
              <a:buChar char="-"/>
            </a:pPr>
            <a:r>
              <a:rPr lang="en-US" baseline="0" dirty="0" smtClean="0"/>
              <a:t>When comparing to the previous problem, where you had a choice between a certain gain and a slightly larger gain that is uncertain, people tend to be risk averse while here, they tend to be risk-seeking. Interestingly, this preferences differ despite the fact that the two problems are conceptually similar.</a:t>
            </a:r>
          </a:p>
        </p:txBody>
      </p:sp>
      <p:sp>
        <p:nvSpPr>
          <p:cNvPr id="4" name="Slide Number Placeholder 3"/>
          <p:cNvSpPr>
            <a:spLocks noGrp="1"/>
          </p:cNvSpPr>
          <p:nvPr>
            <p:ph type="sldNum" sz="quarter" idx="10"/>
          </p:nvPr>
        </p:nvSpPr>
        <p:spPr/>
        <p:txBody>
          <a:bodyPr/>
          <a:lstStyle/>
          <a:p>
            <a:fld id="{E6F6327F-5E96-4E8A-92E8-519210FFF994}" type="slidenum">
              <a:rPr lang="en-US" smtClean="0"/>
              <a:t>4</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Now, let’s return to a problem that slightly varies from the Asian Disease problem that we went over earlier.</a:t>
            </a:r>
          </a:p>
          <a:p>
            <a:pPr marL="171450" lvl="0" indent="-171450">
              <a:buFontTx/>
              <a:buChar char="-"/>
            </a:pPr>
            <a:r>
              <a:rPr lang="en-US" baseline="0" dirty="0" smtClean="0"/>
              <a:t>Notice that this problem is quite similar to the one we originally encountered, except for that rather than referring to 200 people being saved in Program C or the 0 people that will be saved in Program D, it is pointing out the 400 people that will die in Program C and that 600 people will die in Program D.</a:t>
            </a:r>
          </a:p>
          <a:p>
            <a:pPr marL="628650" lvl="1" indent="-171450">
              <a:buFontTx/>
              <a:buChar char="-"/>
            </a:pPr>
            <a:r>
              <a:rPr lang="en-US" baseline="0" dirty="0" smtClean="0"/>
              <a:t>From an objective numerical standpoint, these two options are identical to Programs A and B in the original version of the problem.</a:t>
            </a:r>
          </a:p>
          <a:p>
            <a:pPr marL="628650" lvl="1" indent="-171450">
              <a:buFontTx/>
              <a:buChar char="-"/>
            </a:pPr>
            <a:r>
              <a:rPr lang="en-US" baseline="0" dirty="0" smtClean="0"/>
              <a:t>However, one version of the problem emphasizes lives saved while the other emphasizes deaths.</a:t>
            </a:r>
          </a:p>
          <a:p>
            <a:pPr marL="628650" lvl="1" indent="-171450">
              <a:buFontTx/>
              <a:buChar char="-"/>
            </a:pPr>
            <a:r>
              <a:rPr lang="en-US" baseline="0" dirty="0" smtClean="0"/>
              <a:t>Interestingly, despite the problems being identical from the standpoint of computing the expected number of deaths, people tend to be risk-seeking in this version of the problem and select Program D even though in the prior version of the problem, people tend to be risk-averse and select Program A.</a:t>
            </a:r>
          </a:p>
          <a:p>
            <a:pPr marL="628650" lvl="1" indent="-171450">
              <a:buFontTx/>
              <a:buChar char="-"/>
            </a:pPr>
            <a:r>
              <a:rPr lang="en-US" baseline="0" dirty="0" smtClean="0"/>
              <a:t>This illustrates the power of framing, a subtle change in the implicit reference point that is invoked when solving problems. Very subtle changes in the wording of a problem via framing can have a dramatic impact on preferences.</a:t>
            </a:r>
          </a:p>
          <a:p>
            <a:pPr marL="171450" lvl="0" indent="-171450">
              <a:buFontTx/>
              <a:buChar char="-"/>
            </a:pPr>
            <a:r>
              <a:rPr lang="en-US" baseline="0" dirty="0" smtClean="0"/>
              <a:t>We tend to be risk-averse in the domain of gains and risk-seeking in the domain of losses.</a:t>
            </a:r>
          </a:p>
          <a:p>
            <a:pPr marL="628650" lvl="1" indent="-171450">
              <a:buFontTx/>
              <a:buChar char="-"/>
            </a:pPr>
            <a:r>
              <a:rPr lang="en-US" baseline="0" dirty="0" smtClean="0"/>
              <a:t>Thus, if framing draws attention to deaths from a reference state of the world with all 600 people being alive, people will undertake significant risk to save all 600 people.</a:t>
            </a:r>
          </a:p>
          <a:p>
            <a:pPr marL="628650" lvl="1" indent="-171450">
              <a:buFontTx/>
              <a:buChar char="-"/>
            </a:pPr>
            <a:r>
              <a:rPr lang="en-US" baseline="0" dirty="0" smtClean="0"/>
              <a:t>However, if it draws attention to lives saved from a reference state of the world with all 600 people dying, people will be reluctant to risk not saving anybody.</a:t>
            </a:r>
          </a:p>
        </p:txBody>
      </p:sp>
      <p:sp>
        <p:nvSpPr>
          <p:cNvPr id="4" name="Slide Number Placeholder 3"/>
          <p:cNvSpPr>
            <a:spLocks noGrp="1"/>
          </p:cNvSpPr>
          <p:nvPr>
            <p:ph type="sldNum" sz="quarter" idx="10"/>
          </p:nvPr>
        </p:nvSpPr>
        <p:spPr/>
        <p:txBody>
          <a:bodyPr/>
          <a:lstStyle/>
          <a:p>
            <a:fld id="{E6F6327F-5E96-4E8A-92E8-519210FFF994}" type="slidenum">
              <a:rPr lang="en-US" smtClean="0"/>
              <a:t>5</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Now consider this problem on whether you would like to sell or hold a stock.</a:t>
            </a:r>
          </a:p>
          <a:p>
            <a:pPr marL="171450" lvl="0" indent="-171450">
              <a:buFontTx/>
              <a:buChar char="-"/>
            </a:pPr>
            <a:r>
              <a:rPr lang="en-US" baseline="0" dirty="0" smtClean="0"/>
              <a:t>Here, framing is more ambiguous.</a:t>
            </a:r>
          </a:p>
          <a:p>
            <a:pPr marL="628650" lvl="1" indent="-171450">
              <a:buFontTx/>
              <a:buChar char="-"/>
            </a:pPr>
            <a:r>
              <a:rPr lang="en-US" baseline="0" dirty="0" smtClean="0"/>
              <a:t>Some people may frame this in terms of the amount that they receive for the stock above a reference point of $0 per share.</a:t>
            </a:r>
          </a:p>
          <a:p>
            <a:pPr marL="628650" lvl="1" indent="-171450">
              <a:buFontTx/>
              <a:buChar char="-"/>
            </a:pPr>
            <a:r>
              <a:rPr lang="en-US" baseline="0" dirty="0" smtClean="0"/>
              <a:t>Others may frame this in terms of the amount that the stock has fallen from a reference purchase price of $20 per share.</a:t>
            </a:r>
          </a:p>
          <a:p>
            <a:pPr marL="628650" lvl="1" indent="-171450">
              <a:buFontTx/>
              <a:buChar char="-"/>
            </a:pPr>
            <a:r>
              <a:rPr lang="en-US" baseline="0" dirty="0" smtClean="0"/>
              <a:t>Those who frame this in terms of gains above $0 will likely be risk averse and sell the stock while those who frame this problem in terms of losses from $20 will likely hold onto the stock out of hopes that they will break even on the stock.</a:t>
            </a:r>
          </a:p>
          <a:p>
            <a:pPr marL="171450" lvl="0" indent="-171450">
              <a:buFontTx/>
              <a:buChar char="-"/>
            </a:pPr>
            <a:r>
              <a:rPr lang="en-US" baseline="0" dirty="0" smtClean="0"/>
              <a:t>This illustrates that even a single problem can be framed multiple ways and the frame one adopts can have a dramatic influence on his or her decision making despite being faced with an objectively identical problem.</a:t>
            </a:r>
          </a:p>
          <a:p>
            <a:pPr marL="457200" lvl="1" indent="0">
              <a:buFontTx/>
              <a:buNone/>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6</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As illustrated by these problems, the way options are framed can play an important role in impacting our decisions.</a:t>
            </a:r>
          </a:p>
          <a:p>
            <a:pPr marL="171450" indent="-171450">
              <a:buFontTx/>
              <a:buChar char="-"/>
            </a:pPr>
            <a:r>
              <a:rPr lang="en-US" baseline="0" dirty="0" smtClean="0"/>
              <a:t>As one could imagine, framing impacts our decisions in a variety of domains. We will review the following domains in which framing impacts our decision-making</a:t>
            </a:r>
          </a:p>
          <a:p>
            <a:pPr marL="628650" lvl="1" indent="-171450">
              <a:buFontTx/>
              <a:buChar char="-"/>
            </a:pPr>
            <a:r>
              <a:rPr lang="en-US" baseline="0" dirty="0" smtClean="0"/>
              <a:t>Framing can have particularly strong effects when we consider the sum of our decisions as a portfolio.</a:t>
            </a:r>
          </a:p>
          <a:p>
            <a:pPr marL="628650" lvl="1" indent="-171450">
              <a:buFontTx/>
              <a:buChar char="-"/>
            </a:pPr>
            <a:r>
              <a:rPr lang="en-US" baseline="0" dirty="0" smtClean="0"/>
              <a:t>Imperfect perceptions of probability can influence our choices.</a:t>
            </a:r>
          </a:p>
          <a:p>
            <a:pPr marL="628650" lvl="1" indent="-171450">
              <a:buFontTx/>
              <a:buChar char="-"/>
            </a:pPr>
            <a:r>
              <a:rPr lang="en-US" baseline="0" dirty="0" smtClean="0"/>
              <a:t>Our decisions to purchase insurance are impacted by framing.</a:t>
            </a:r>
          </a:p>
          <a:p>
            <a:pPr marL="628650" lvl="1" indent="-171450">
              <a:buFontTx/>
              <a:buChar char="-"/>
            </a:pPr>
            <a:r>
              <a:rPr lang="en-US" baseline="0" dirty="0" smtClean="0"/>
              <a:t>We evaluate the quality of transactions according to how we frame the them.</a:t>
            </a:r>
          </a:p>
          <a:p>
            <a:pPr marL="628650" lvl="1" indent="-171450">
              <a:buFontTx/>
              <a:buChar char="-"/>
            </a:pPr>
            <a:r>
              <a:rPr lang="en-US" baseline="0" dirty="0" smtClean="0"/>
              <a:t>When we own an object, we frame it differently than when we do not.</a:t>
            </a:r>
          </a:p>
          <a:p>
            <a:pPr marL="628650" lvl="1" indent="-171450">
              <a:buFontTx/>
              <a:buChar char="-"/>
            </a:pPr>
            <a:r>
              <a:rPr lang="en-US" baseline="0" dirty="0" smtClean="0"/>
              <a:t>We tend to organize our finances by tracking our spending on different categories of purchases. The manner in which we frame purchases and categorize them can influence the manner in which we frame them.</a:t>
            </a:r>
          </a:p>
          <a:p>
            <a:pPr marL="628650" lvl="1" indent="-171450">
              <a:buFontTx/>
              <a:buChar char="-"/>
            </a:pPr>
            <a:r>
              <a:rPr lang="en-US" baseline="0" dirty="0" smtClean="0"/>
              <a:t>Our spending behavior is influenced by whether excess money is framed as a rebate or a bonus.</a:t>
            </a:r>
          </a:p>
          <a:p>
            <a:pPr marL="628650" lvl="1" indent="-171450">
              <a:buFontTx/>
              <a:buChar char="-"/>
            </a:pPr>
            <a:r>
              <a:rPr lang="en-US" baseline="0" dirty="0" smtClean="0"/>
              <a:t>Sometimes we consider options separately while in others, we make choices while having access to all possible alternative options. This has an impact on our decisions.</a:t>
            </a:r>
          </a:p>
          <a:p>
            <a:pPr marL="0" lvl="0" indent="0">
              <a:buFontTx/>
              <a:buNone/>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7</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smtClean="0"/>
              <a:t>- Consider the following two decisions and then indicate your preferred choices in each option.</a:t>
            </a:r>
          </a:p>
        </p:txBody>
      </p:sp>
      <p:sp>
        <p:nvSpPr>
          <p:cNvPr id="4" name="Slide Number Placeholder 3"/>
          <p:cNvSpPr>
            <a:spLocks noGrp="1"/>
          </p:cNvSpPr>
          <p:nvPr>
            <p:ph type="sldNum" sz="quarter" idx="10"/>
          </p:nvPr>
        </p:nvSpPr>
        <p:spPr/>
        <p:txBody>
          <a:bodyPr/>
          <a:lstStyle/>
          <a:p>
            <a:fld id="{E6F6327F-5E96-4E8A-92E8-519210FFF994}" type="slidenum">
              <a:rPr lang="en-US" smtClean="0"/>
              <a:t>8</a:t>
            </a:fld>
            <a:endParaRPr lang="en-US"/>
          </a:p>
        </p:txBody>
      </p:sp>
    </p:spTree>
    <p:extLst>
      <p:ext uri="{BB962C8B-B14F-4D97-AF65-F5344CB8AC3E}">
        <p14:creationId xmlns:p14="http://schemas.microsoft.com/office/powerpoint/2010/main" val="3457554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As we would expect, on Decision A, which is framed in terms of potential gains, people tend to be risk averse and choose the option with a sure gain of $240.</a:t>
            </a:r>
          </a:p>
          <a:p>
            <a:pPr marL="171450" indent="-171450">
              <a:buFontTx/>
              <a:buChar char="-"/>
            </a:pPr>
            <a:r>
              <a:rPr lang="en-US" baseline="0" dirty="0" smtClean="0"/>
              <a:t>We also see that on Decision B, which is framed in terms of potential losses, people tend to be risk-seeking and choose the option with an uncertain loss over the one with a certain loss of $750.</a:t>
            </a:r>
          </a:p>
          <a:p>
            <a:pPr marL="171450" indent="-171450">
              <a:buFontTx/>
              <a:buChar char="-"/>
            </a:pPr>
            <a:r>
              <a:rPr lang="en-US" baseline="0" dirty="0" smtClean="0"/>
              <a:t>In combination, 73% of people choose options A and D.</a:t>
            </a:r>
          </a:p>
        </p:txBody>
      </p:sp>
      <p:sp>
        <p:nvSpPr>
          <p:cNvPr id="4" name="Slide Number Placeholder 3"/>
          <p:cNvSpPr>
            <a:spLocks noGrp="1"/>
          </p:cNvSpPr>
          <p:nvPr>
            <p:ph type="sldNum" sz="quarter" idx="10"/>
          </p:nvPr>
        </p:nvSpPr>
        <p:spPr/>
        <p:txBody>
          <a:bodyPr/>
          <a:lstStyle/>
          <a:p>
            <a:fld id="{E6F6327F-5E96-4E8A-92E8-519210FFF994}" type="slidenum">
              <a:rPr lang="en-US" smtClean="0"/>
              <a:t>9</a:t>
            </a:fld>
            <a:endParaRPr lang="en-US"/>
          </a:p>
        </p:txBody>
      </p:sp>
    </p:spTree>
    <p:extLst>
      <p:ext uri="{BB962C8B-B14F-4D97-AF65-F5344CB8AC3E}">
        <p14:creationId xmlns:p14="http://schemas.microsoft.com/office/powerpoint/2010/main" val="3457554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Now, think about this problem for a moment.</a:t>
            </a:r>
          </a:p>
          <a:p>
            <a:pPr marL="171450" indent="-171450">
              <a:buFontTx/>
              <a:buChar char="-"/>
            </a:pPr>
            <a:r>
              <a:rPr lang="en-US" baseline="0" dirty="0" smtClean="0"/>
              <a:t>Not surprisingly, most people prefer option F to option E, as option E provides a better expected value with more potential for gains and less potential for losses.</a:t>
            </a:r>
          </a:p>
          <a:p>
            <a:pPr marL="171450" indent="-171450">
              <a:buFontTx/>
              <a:buChar char="-"/>
            </a:pPr>
            <a:r>
              <a:rPr lang="en-US" dirty="0" smtClean="0"/>
              <a:t>If you looked at the problem carefully, you may have noticed that Option</a:t>
            </a:r>
            <a:r>
              <a:rPr lang="en-US" baseline="0" dirty="0" smtClean="0"/>
              <a:t> E combines the sure gain of $240 from Option A in Decision A of the previous problem with the uncertain loss of $760 from Option D in Decision B of the previous problem.</a:t>
            </a:r>
          </a:p>
          <a:p>
            <a:pPr marL="628650" lvl="1" indent="-171450">
              <a:buFontTx/>
              <a:buChar char="-"/>
            </a:pPr>
            <a:r>
              <a:rPr lang="en-US" baseline="0" dirty="0" smtClean="0"/>
              <a:t>This was the preferred pattern of choices that people made when considering the decisions separately.</a:t>
            </a:r>
          </a:p>
          <a:p>
            <a:pPr marL="628650" lvl="1" indent="-171450">
              <a:buFontTx/>
              <a:buChar char="-"/>
            </a:pPr>
            <a:r>
              <a:rPr lang="en-US" baseline="0" dirty="0" smtClean="0"/>
              <a:t>However, when combining choices across gains and losses, Choice F, which combines individuals’ less preferred options in the prior problem, is clearly superior.</a:t>
            </a:r>
          </a:p>
          <a:p>
            <a:pPr marL="628650" lvl="1" indent="-171450">
              <a:buFontTx/>
              <a:buChar char="-"/>
            </a:pPr>
            <a:r>
              <a:rPr lang="en-US" baseline="0" dirty="0" smtClean="0"/>
              <a:t>By merely considering choices framed as gains and losses separately, people have made suboptimal decisions.</a:t>
            </a:r>
          </a:p>
          <a:p>
            <a:pPr marL="628650" lvl="1" indent="-171450">
              <a:buFontTx/>
              <a:buChar char="-"/>
            </a:pPr>
            <a:r>
              <a:rPr lang="en-US" baseline="0" dirty="0" smtClean="0"/>
              <a:t>However, by jointly considering choices framed as gains and losses, people can improve the quality of their decisions.</a:t>
            </a:r>
          </a:p>
          <a:p>
            <a:pPr marL="171450" lvl="0" indent="-171450">
              <a:buFontTx/>
              <a:buChar char="-"/>
            </a:pPr>
            <a:r>
              <a:rPr lang="en-US" baseline="0" dirty="0" smtClean="0"/>
              <a:t>How might all of this be relevant for our managerial decisions?</a:t>
            </a:r>
          </a:p>
          <a:p>
            <a:pPr marL="628650" lvl="1" indent="-171450">
              <a:buFontTx/>
              <a:buChar char="-"/>
            </a:pPr>
            <a:r>
              <a:rPr lang="en-US" dirty="0" smtClean="0"/>
              <a:t>When budgeting and funding projects, managers</a:t>
            </a:r>
            <a:r>
              <a:rPr lang="en-US" baseline="0" dirty="0" smtClean="0"/>
              <a:t> often make allocation decisions separately.</a:t>
            </a:r>
          </a:p>
          <a:p>
            <a:pPr marL="628650" lvl="1" indent="-171450">
              <a:buFontTx/>
              <a:buChar char="-"/>
            </a:pPr>
            <a:r>
              <a:rPr lang="en-US" dirty="0" smtClean="0"/>
              <a:t>Different departments</a:t>
            </a:r>
            <a:r>
              <a:rPr lang="en-US" baseline="0" dirty="0" smtClean="0"/>
              <a:t> of organizations frame projects differently:</a:t>
            </a:r>
          </a:p>
          <a:p>
            <a:pPr marL="1085850" lvl="2" indent="-171450">
              <a:buFontTx/>
              <a:buChar char="-"/>
            </a:pPr>
            <a:r>
              <a:rPr lang="en-US" baseline="0" dirty="0" smtClean="0"/>
              <a:t>Salespeople think in terms of acquiring corporate gains.</a:t>
            </a:r>
          </a:p>
          <a:p>
            <a:pPr marL="1085850" lvl="2" indent="-171450">
              <a:buFontTx/>
              <a:buChar char="-"/>
            </a:pPr>
            <a:r>
              <a:rPr lang="en-US" baseline="0" dirty="0" smtClean="0"/>
              <a:t>Credit offices think of decisions in terms of avoiding losses.</a:t>
            </a:r>
          </a:p>
          <a:p>
            <a:pPr marL="628650" lvl="1" indent="-171450">
              <a:buFontTx/>
              <a:buChar char="-"/>
            </a:pPr>
            <a:r>
              <a:rPr lang="en-US" baseline="0" dirty="0" smtClean="0"/>
              <a:t>Overall, many of the decisions that occur in organizations are made sequentially or with separate frames as opposed to simultaneously and with consistent frames. This can lead to sub-optimal decisions at an organizational level.</a:t>
            </a:r>
          </a:p>
        </p:txBody>
      </p:sp>
      <p:sp>
        <p:nvSpPr>
          <p:cNvPr id="4" name="Slide Number Placeholder 3"/>
          <p:cNvSpPr>
            <a:spLocks noGrp="1"/>
          </p:cNvSpPr>
          <p:nvPr>
            <p:ph type="sldNum" sz="quarter" idx="10"/>
          </p:nvPr>
        </p:nvSpPr>
        <p:spPr/>
        <p:txBody>
          <a:bodyPr/>
          <a:lstStyle/>
          <a:p>
            <a:fld id="{E6F6327F-5E96-4E8A-92E8-519210FFF994}" type="slidenum">
              <a:rPr lang="en-US" smtClean="0"/>
              <a:t>10</a:t>
            </a:fld>
            <a:endParaRPr lang="en-US"/>
          </a:p>
        </p:txBody>
      </p:sp>
    </p:spTree>
    <p:extLst>
      <p:ext uri="{BB962C8B-B14F-4D97-AF65-F5344CB8AC3E}">
        <p14:creationId xmlns:p14="http://schemas.microsoft.com/office/powerpoint/2010/main" val="3457554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dirty="0" smtClean="0"/>
              <a:t>Take</a:t>
            </a:r>
            <a:r>
              <a:rPr lang="en-US" baseline="0" dirty="0" smtClean="0"/>
              <a:t> a moment to consider these two questions about a hypothetical game of Russian Roulette.</a:t>
            </a:r>
          </a:p>
          <a:p>
            <a:pPr marL="628650" lvl="1" indent="-171450">
              <a:buFontTx/>
              <a:buChar char="-"/>
            </a:pPr>
            <a:r>
              <a:rPr lang="en-US" baseline="0" dirty="0" smtClean="0"/>
              <a:t>In Question 1, we are considering a traditional game with a single bullet in a revolver and you are asked to indicate how much you would pay to remove the bullet.</a:t>
            </a:r>
          </a:p>
          <a:p>
            <a:pPr marL="628650" lvl="1" indent="-171450">
              <a:buFontTx/>
              <a:buChar char="-"/>
            </a:pPr>
            <a:r>
              <a:rPr lang="en-US" baseline="0" dirty="0" smtClean="0"/>
              <a:t>In Question 2, we are considering a riskier game with two bullets in a revolver and you are asked to indicate how much you would pay to remove one of the bullets.</a:t>
            </a:r>
          </a:p>
          <a:p>
            <a:pPr marL="171450" lvl="0" indent="-171450">
              <a:buFontTx/>
              <a:buChar char="-"/>
            </a:pPr>
            <a:r>
              <a:rPr lang="en-US" baseline="0" dirty="0" smtClean="0"/>
              <a:t>Though the likelihood of death is reduced the same amount by removing a bullet in both questions, people are willing to pay much more when considering question 1.</a:t>
            </a:r>
          </a:p>
          <a:p>
            <a:pPr marL="628650" lvl="1" indent="-171450">
              <a:buFontTx/>
              <a:buChar char="-"/>
            </a:pPr>
            <a:r>
              <a:rPr lang="en-US" baseline="0" dirty="0" smtClean="0"/>
              <a:t>This is because we place a much higher value on reducing the probability of harm to zero relative to reducing the probability of harm to a nonzero sum.</a:t>
            </a:r>
          </a:p>
          <a:p>
            <a:pPr marL="628650" lvl="1" indent="-171450">
              <a:buFontTx/>
              <a:buChar char="-"/>
            </a:pPr>
            <a:r>
              <a:rPr lang="en-US" baseline="0" dirty="0" smtClean="0"/>
              <a:t>We place a high overall value on the creation of certainty.</a:t>
            </a:r>
          </a:p>
          <a:p>
            <a:pPr marL="171450" lvl="0" indent="-171450">
              <a:buFontTx/>
              <a:buChar char="-"/>
            </a:pPr>
            <a:r>
              <a:rPr lang="en-US" baseline="0" dirty="0" smtClean="0"/>
              <a:t>However, perceived certainty can be easily manipulated via framing.</a:t>
            </a:r>
          </a:p>
          <a:p>
            <a:pPr marL="628650" lvl="1" indent="-171450">
              <a:buFontTx/>
              <a:buChar char="-"/>
            </a:pPr>
            <a:r>
              <a:rPr lang="en-US" baseline="0" dirty="0" smtClean="0"/>
              <a:t>For example, insurance companies can frame insurance as “full protection” from natural disasters or as a reduction of the probability of experiencing loss as the result of a natural disaster.</a:t>
            </a:r>
          </a:p>
          <a:p>
            <a:pPr marL="628650" lvl="1" indent="-171450">
              <a:buFontTx/>
              <a:buChar char="-"/>
            </a:pPr>
            <a:r>
              <a:rPr lang="en-US" baseline="0" dirty="0" smtClean="0"/>
              <a:t>Similarly, a vaccine could be framed as providing full protection against a strain of disease or as merely reducing the probability of contracting the disease.</a:t>
            </a:r>
          </a:p>
        </p:txBody>
      </p:sp>
      <p:sp>
        <p:nvSpPr>
          <p:cNvPr id="4" name="Slide Number Placeholder 3"/>
          <p:cNvSpPr>
            <a:spLocks noGrp="1"/>
          </p:cNvSpPr>
          <p:nvPr>
            <p:ph type="sldNum" sz="quarter" idx="10"/>
          </p:nvPr>
        </p:nvSpPr>
        <p:spPr/>
        <p:txBody>
          <a:bodyPr/>
          <a:lstStyle/>
          <a:p>
            <a:fld id="{E6F6327F-5E96-4E8A-92E8-519210FFF994}" type="slidenum">
              <a:rPr lang="en-US" smtClean="0"/>
              <a:t>11</a:t>
            </a:fld>
            <a:endParaRPr lang="en-US"/>
          </a:p>
        </p:txBody>
      </p:sp>
    </p:spTree>
    <p:extLst>
      <p:ext uri="{BB962C8B-B14F-4D97-AF65-F5344CB8AC3E}">
        <p14:creationId xmlns:p14="http://schemas.microsoft.com/office/powerpoint/2010/main" val="13865612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Take a moment to respond to this set of problems.</a:t>
            </a:r>
          </a:p>
          <a:p>
            <a:pPr marL="171450" lvl="0" indent="-171450">
              <a:buFontTx/>
              <a:buChar char="-"/>
            </a:pPr>
            <a:r>
              <a:rPr lang="en-US" baseline="0" dirty="0" smtClean="0"/>
              <a:t>In the left-most problem, you face a certain gain versus an uncertain gain.</a:t>
            </a:r>
          </a:p>
          <a:p>
            <a:pPr marL="171450" lvl="0" indent="-171450">
              <a:buFontTx/>
              <a:buChar char="-"/>
            </a:pPr>
            <a:r>
              <a:rPr lang="en-US" baseline="0" dirty="0" smtClean="0"/>
              <a:t>In the middle problem, you must make a decision in a two-stage game before knowing the outcome of the first stage. After the uncertain first stage of the game, the options are identical to the left-most problem.</a:t>
            </a:r>
          </a:p>
          <a:p>
            <a:pPr marL="171450" lvl="0" indent="-171450">
              <a:buFontTx/>
              <a:buChar char="-"/>
            </a:pPr>
            <a:r>
              <a:rPr lang="en-US" baseline="0" dirty="0" smtClean="0"/>
              <a:t>Now, consider the right-most problem. Essentially, this problem is equivalent to the decision that you faced before starting the game outlined in the middle problem.</a:t>
            </a:r>
          </a:p>
        </p:txBody>
      </p:sp>
      <p:sp>
        <p:nvSpPr>
          <p:cNvPr id="4" name="Slide Number Placeholder 3"/>
          <p:cNvSpPr>
            <a:spLocks noGrp="1"/>
          </p:cNvSpPr>
          <p:nvPr>
            <p:ph type="sldNum" sz="quarter" idx="10"/>
          </p:nvPr>
        </p:nvSpPr>
        <p:spPr/>
        <p:txBody>
          <a:bodyPr/>
          <a:lstStyle/>
          <a:p>
            <a:fld id="{E6F6327F-5E96-4E8A-92E8-519210FFF994}" type="slidenum">
              <a:rPr lang="en-US" smtClean="0"/>
              <a:t>12</a:t>
            </a:fld>
            <a:endParaRPr lang="en-US"/>
          </a:p>
        </p:txBody>
      </p:sp>
    </p:spTree>
    <p:extLst>
      <p:ext uri="{BB962C8B-B14F-4D97-AF65-F5344CB8AC3E}">
        <p14:creationId xmlns:p14="http://schemas.microsoft.com/office/powerpoint/2010/main" val="13865612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Now, let’s consider the choices that people actually make when faced with these three decisions.</a:t>
            </a:r>
          </a:p>
          <a:p>
            <a:pPr marL="171450" lvl="0" indent="-171450">
              <a:buFontTx/>
              <a:buChar char="-"/>
            </a:pPr>
            <a:r>
              <a:rPr lang="en-US" baseline="0" dirty="0" smtClean="0"/>
              <a:t>As you can see, people have similar preferences on the left-most and center problems. </a:t>
            </a:r>
          </a:p>
          <a:p>
            <a:pPr marL="171450" lvl="0" indent="-171450">
              <a:buFontTx/>
              <a:buChar char="-"/>
            </a:pPr>
            <a:r>
              <a:rPr lang="en-US" baseline="0" dirty="0" smtClean="0"/>
              <a:t>However, on the right-most problem, their preferences reverse even though this problem is identical to the middle problem from a probability standpoint.</a:t>
            </a:r>
          </a:p>
          <a:p>
            <a:pPr marL="171450" lvl="0" indent="-171450">
              <a:buFontTx/>
              <a:buChar char="-"/>
            </a:pPr>
            <a:r>
              <a:rPr lang="en-US" baseline="0" dirty="0" smtClean="0"/>
              <a:t>Essentially, when the middle problem is framed like the right-most problem, people now realize that no option allows them to achieve a certain outcome, so they place a lower value the most likely outcome.</a:t>
            </a:r>
          </a:p>
          <a:p>
            <a:pPr marL="171450" lvl="0" indent="-171450">
              <a:buFontTx/>
              <a:buChar char="-"/>
            </a:pPr>
            <a:r>
              <a:rPr lang="en-US" baseline="0" dirty="0" smtClean="0"/>
              <a:t>Basically, we perceive the middle problem to be a choice between a certain outcome relative to an uncertain outcome even though it is really a choice between two uncertain outcomes. </a:t>
            </a:r>
          </a:p>
          <a:p>
            <a:pPr marL="171450" lvl="0" indent="-171450">
              <a:buFontTx/>
              <a:buChar char="-"/>
            </a:pPr>
            <a:r>
              <a:rPr lang="en-US" baseline="0" dirty="0" smtClean="0"/>
              <a:t>This is yet another example of how strong our preference is for certain outcomes.</a:t>
            </a:r>
          </a:p>
        </p:txBody>
      </p:sp>
      <p:sp>
        <p:nvSpPr>
          <p:cNvPr id="4" name="Slide Number Placeholder 3"/>
          <p:cNvSpPr>
            <a:spLocks noGrp="1"/>
          </p:cNvSpPr>
          <p:nvPr>
            <p:ph type="sldNum" sz="quarter" idx="10"/>
          </p:nvPr>
        </p:nvSpPr>
        <p:spPr/>
        <p:txBody>
          <a:bodyPr/>
          <a:lstStyle/>
          <a:p>
            <a:fld id="{E6F6327F-5E96-4E8A-92E8-519210FFF994}" type="slidenum">
              <a:rPr lang="en-US" smtClean="0"/>
              <a:t>13</a:t>
            </a:fld>
            <a:endParaRPr lang="en-US"/>
          </a:p>
        </p:txBody>
      </p:sp>
    </p:spTree>
    <p:extLst>
      <p:ext uri="{BB962C8B-B14F-4D97-AF65-F5344CB8AC3E}">
        <p14:creationId xmlns:p14="http://schemas.microsoft.com/office/powerpoint/2010/main" val="13865612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Insurance is one thing that is always framed as preventing a loss. This has important implications for social norms dictating that you should buy insurance.</a:t>
            </a:r>
          </a:p>
          <a:p>
            <a:pPr marL="171450" lvl="0" indent="-171450">
              <a:buFontTx/>
              <a:buChar char="-"/>
            </a:pPr>
            <a:r>
              <a:rPr lang="en-US" baseline="0" dirty="0" smtClean="0"/>
              <a:t>Essentially, the idea of insurance is that we pay a premium to protect ourselves from potential losses of large sums of money.</a:t>
            </a:r>
          </a:p>
          <a:p>
            <a:pPr marL="628650" lvl="1" indent="-171450">
              <a:buFontTx/>
              <a:buChar char="-"/>
            </a:pPr>
            <a:r>
              <a:rPr lang="en-US" baseline="0" dirty="0" smtClean="0"/>
              <a:t>However, insurance has a negative expected value, as it would not exist were it not a profitable endeavor.</a:t>
            </a:r>
          </a:p>
          <a:p>
            <a:pPr marL="628650" lvl="1" indent="-171450">
              <a:buFontTx/>
              <a:buChar char="-"/>
            </a:pPr>
            <a:r>
              <a:rPr lang="en-US" baseline="0" dirty="0" smtClean="0"/>
              <a:t>But, if insurance were referred to as a certain loss of money in order to be protected rather than protection from an possible loss (“insurance premium”), people may be more hesitant to buy it.</a:t>
            </a:r>
          </a:p>
          <a:p>
            <a:pPr marL="628650" lvl="1" indent="-171450">
              <a:buFontTx/>
              <a:buChar char="-"/>
            </a:pPr>
            <a:r>
              <a:rPr lang="en-US" baseline="0" dirty="0" smtClean="0"/>
              <a:t>Instead, people think of insurance as protection from a possible loss and this leads to them spending large premiums for uncertainty reduction that go into the pockets of insurance company shareholders.</a:t>
            </a:r>
          </a:p>
        </p:txBody>
      </p:sp>
      <p:sp>
        <p:nvSpPr>
          <p:cNvPr id="4" name="Slide Number Placeholder 3"/>
          <p:cNvSpPr>
            <a:spLocks noGrp="1"/>
          </p:cNvSpPr>
          <p:nvPr>
            <p:ph type="sldNum" sz="quarter" idx="10"/>
          </p:nvPr>
        </p:nvSpPr>
        <p:spPr/>
        <p:txBody>
          <a:bodyPr/>
          <a:lstStyle/>
          <a:p>
            <a:fld id="{E6F6327F-5E96-4E8A-92E8-519210FFF994}" type="slidenum">
              <a:rPr lang="en-US" smtClean="0"/>
              <a:t>14</a:t>
            </a:fld>
            <a:endParaRPr lang="en-US"/>
          </a:p>
        </p:txBody>
      </p:sp>
    </p:spTree>
    <p:extLst>
      <p:ext uri="{BB962C8B-B14F-4D97-AF65-F5344CB8AC3E}">
        <p14:creationId xmlns:p14="http://schemas.microsoft.com/office/powerpoint/2010/main" val="13865612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Read this scenario twice: once by reading the words in parenthesis and again by reading the words in brackets.</a:t>
            </a:r>
          </a:p>
          <a:p>
            <a:pPr marL="171450" lvl="0" indent="-171450">
              <a:buFontTx/>
              <a:buChar char="-"/>
            </a:pPr>
            <a:r>
              <a:rPr lang="en-US" baseline="0" dirty="0" smtClean="0"/>
              <a:t>This problem has two key features:</a:t>
            </a:r>
          </a:p>
          <a:p>
            <a:pPr marL="628650" lvl="1" indent="-171450">
              <a:buFontTx/>
              <a:buChar char="-"/>
            </a:pPr>
            <a:r>
              <a:rPr lang="en-US" baseline="0" dirty="0" smtClean="0"/>
              <a:t>First, you get the same product in each version.</a:t>
            </a:r>
          </a:p>
          <a:p>
            <a:pPr marL="628650" lvl="1" indent="-171450">
              <a:buFontTx/>
              <a:buChar char="-"/>
            </a:pPr>
            <a:r>
              <a:rPr lang="en-US" baseline="0" dirty="0" smtClean="0"/>
              <a:t>Second, price cannot be negotiated.</a:t>
            </a:r>
          </a:p>
          <a:p>
            <a:pPr marL="628650" lvl="1" indent="-171450">
              <a:buFontTx/>
              <a:buChar char="-"/>
            </a:pPr>
            <a:r>
              <a:rPr lang="en-US" baseline="0" dirty="0" smtClean="0"/>
              <a:t>Third, the beer will be drank on the beach </a:t>
            </a:r>
            <a:r>
              <a:rPr lang="en-US" baseline="0" dirty="0" smtClean="0"/>
              <a:t>regardless </a:t>
            </a:r>
            <a:r>
              <a:rPr lang="en-US" baseline="0" dirty="0" smtClean="0"/>
              <a:t>of where it is purchased.</a:t>
            </a:r>
          </a:p>
          <a:p>
            <a:pPr marL="171450" lvl="0" indent="-171450">
              <a:buFontTx/>
              <a:buChar char="-"/>
            </a:pPr>
            <a:r>
              <a:rPr lang="en-US" baseline="0" dirty="0" smtClean="0"/>
              <a:t>When people were given these scenarios more than 20 years ago, they were willing to pay more than $1 more for the beer purchased at the hotel than the same beer purchased at the grocery store.</a:t>
            </a:r>
          </a:p>
          <a:p>
            <a:pPr marL="171450" lvl="0" indent="-171450">
              <a:buFontTx/>
              <a:buChar char="-"/>
            </a:pPr>
            <a:r>
              <a:rPr lang="en-US" baseline="0" dirty="0" smtClean="0"/>
              <a:t>Even though people were going to buy the same product to drink at the same location with no opportunity to negotiate price, they were willing to pay more for beer at a hotel because hotels typically charge higher prices. Basically, by being at a hotel, people frame their expectations of a reasonable price as being higher than they do at a grocery store, which typically is expected to charge lower prices.</a:t>
            </a:r>
          </a:p>
          <a:p>
            <a:pPr marL="171450" lvl="0"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15</a:t>
            </a:fld>
            <a:endParaRPr lang="en-US"/>
          </a:p>
        </p:txBody>
      </p:sp>
    </p:spTree>
    <p:extLst>
      <p:ext uri="{BB962C8B-B14F-4D97-AF65-F5344CB8AC3E}">
        <p14:creationId xmlns:p14="http://schemas.microsoft.com/office/powerpoint/2010/main" val="1386561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Now, consider these two problems side-by-side.</a:t>
            </a:r>
          </a:p>
          <a:p>
            <a:pPr marL="171450" lvl="0" indent="-171450">
              <a:buFontTx/>
              <a:buChar char="-"/>
            </a:pPr>
            <a:r>
              <a:rPr lang="en-US" baseline="0" dirty="0" smtClean="0"/>
              <a:t>In both questions, you are essentially being asked how much value you place on spending 20 extra minutes of your time to drive for a discounted price on a product.</a:t>
            </a:r>
          </a:p>
          <a:p>
            <a:pPr marL="628650" lvl="1" indent="-171450">
              <a:buFontTx/>
              <a:buChar char="-"/>
            </a:pPr>
            <a:r>
              <a:rPr lang="en-US" baseline="0" dirty="0" smtClean="0"/>
              <a:t>In the left question, you are considering whether to drive for</a:t>
            </a:r>
            <a:r>
              <a:rPr lang="en-US" b="0" baseline="0" dirty="0" smtClean="0"/>
              <a:t> a discount on a cheap product (a mouse).</a:t>
            </a:r>
          </a:p>
          <a:p>
            <a:pPr marL="628650" lvl="1" indent="-171450">
              <a:buFontTx/>
              <a:buChar char="-"/>
            </a:pPr>
            <a:r>
              <a:rPr lang="en-US" b="0" baseline="0" dirty="0" smtClean="0"/>
              <a:t>However, in the right question, you are considering whether </a:t>
            </a:r>
            <a:r>
              <a:rPr lang="en-US" baseline="0" dirty="0" smtClean="0"/>
              <a:t>to drive for a discount on a relatively expensive product (a laptop).</a:t>
            </a:r>
          </a:p>
          <a:p>
            <a:pPr marL="171450" lvl="0" indent="-171450">
              <a:buFontTx/>
              <a:buChar char="-"/>
            </a:pPr>
            <a:r>
              <a:rPr lang="en-US" baseline="0" dirty="0" smtClean="0"/>
              <a:t>Though we should value our time and the effort of driving in an identical fashion on each problem, people require a much higher price on the scenario to the right.</a:t>
            </a:r>
          </a:p>
          <a:p>
            <a:pPr marL="628650" lvl="1" indent="-171450">
              <a:buFontTx/>
              <a:buChar char="-"/>
            </a:pPr>
            <a:r>
              <a:rPr lang="en-US" baseline="0" dirty="0" smtClean="0"/>
              <a:t>A $20 savings is a much more substantial saving as a percentage of product price on the left scenario than on the right scenario.</a:t>
            </a:r>
          </a:p>
          <a:p>
            <a:pPr marL="628650" lvl="1" indent="-171450">
              <a:buFontTx/>
              <a:buChar char="-"/>
            </a:pPr>
            <a:r>
              <a:rPr lang="en-US" baseline="0" dirty="0" smtClean="0"/>
              <a:t>However, we should think in terms of absolute savings rather than relative percentages. Too often, people go through great lengths to save small sums of money on cheap products while they don’t think twice about spending the same amount of extra money on expensive products.</a:t>
            </a:r>
          </a:p>
        </p:txBody>
      </p:sp>
      <p:sp>
        <p:nvSpPr>
          <p:cNvPr id="4" name="Slide Number Placeholder 3"/>
          <p:cNvSpPr>
            <a:spLocks noGrp="1"/>
          </p:cNvSpPr>
          <p:nvPr>
            <p:ph type="sldNum" sz="quarter" idx="10"/>
          </p:nvPr>
        </p:nvSpPr>
        <p:spPr/>
        <p:txBody>
          <a:bodyPr/>
          <a:lstStyle/>
          <a:p>
            <a:fld id="{E6F6327F-5E96-4E8A-92E8-519210FFF994}" type="slidenum">
              <a:rPr lang="en-US" smtClean="0"/>
              <a:t>16</a:t>
            </a:fld>
            <a:endParaRPr lang="en-US"/>
          </a:p>
        </p:txBody>
      </p:sp>
    </p:spTree>
    <p:extLst>
      <p:ext uri="{BB962C8B-B14F-4D97-AF65-F5344CB8AC3E}">
        <p14:creationId xmlns:p14="http://schemas.microsoft.com/office/powerpoint/2010/main" val="13865612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i="0" baseline="0" dirty="0" smtClean="0"/>
              <a:t>In general, there is a tendency of people to overvalue the items that they own.</a:t>
            </a:r>
          </a:p>
          <a:p>
            <a:pPr marL="171450" lvl="0" indent="-171450">
              <a:buFontTx/>
              <a:buChar char="-"/>
            </a:pPr>
            <a:r>
              <a:rPr lang="en-US" i="0" baseline="0" dirty="0" smtClean="0"/>
              <a:t>This is problematic because in market settings, if sellers valued the items that they own more than any single buyer, then no items would ever be sold.</a:t>
            </a:r>
          </a:p>
          <a:p>
            <a:pPr marL="171450" lvl="0" indent="-171450">
              <a:buFontTx/>
              <a:buChar char="-"/>
            </a:pPr>
            <a:r>
              <a:rPr lang="en-US" i="0" baseline="0" dirty="0" smtClean="0"/>
              <a:t>In many cases, this happens:</a:t>
            </a:r>
          </a:p>
          <a:p>
            <a:pPr marL="628650" lvl="1" indent="-171450">
              <a:buFontTx/>
              <a:buChar char="-"/>
            </a:pPr>
            <a:r>
              <a:rPr lang="en-US" i="0" baseline="0" dirty="0" smtClean="0"/>
              <a:t>Home owners often overvalue their houses and leave it on the market for long periods of time.</a:t>
            </a:r>
          </a:p>
          <a:p>
            <a:pPr marL="628650" lvl="1" indent="-171450">
              <a:buFontTx/>
              <a:buChar char="-"/>
            </a:pPr>
            <a:r>
              <a:rPr lang="en-US" i="0" baseline="0" dirty="0" smtClean="0"/>
              <a:t>Car owners typically market their cars for much longer than they had hoped.</a:t>
            </a:r>
          </a:p>
          <a:p>
            <a:pPr marL="628650" lvl="1" indent="-171450">
              <a:buFontTx/>
              <a:buChar char="-"/>
            </a:pPr>
            <a:r>
              <a:rPr lang="en-US" i="0" baseline="0" dirty="0" smtClean="0"/>
              <a:t>In online auctions where sellers have the opportunity to set a minimum bid price, roughly 1/3 of items are never sold.</a:t>
            </a:r>
          </a:p>
          <a:p>
            <a:pPr marL="628650" lvl="1" indent="-171450">
              <a:buFontTx/>
              <a:buChar char="-"/>
            </a:pPr>
            <a:r>
              <a:rPr lang="en-US" i="0" baseline="0" dirty="0" smtClean="0"/>
              <a:t>In an experimental study, it was found that participants given mugs and the opportunity to sell them placed a higher value on the mugs than participants given money and the opportunity to purchase mugs.</a:t>
            </a:r>
          </a:p>
        </p:txBody>
      </p:sp>
      <p:sp>
        <p:nvSpPr>
          <p:cNvPr id="4" name="Slide Number Placeholder 3"/>
          <p:cNvSpPr>
            <a:spLocks noGrp="1"/>
          </p:cNvSpPr>
          <p:nvPr>
            <p:ph type="sldNum" sz="quarter" idx="10"/>
          </p:nvPr>
        </p:nvSpPr>
        <p:spPr/>
        <p:txBody>
          <a:bodyPr/>
          <a:lstStyle/>
          <a:p>
            <a:fld id="{E6F6327F-5E96-4E8A-92E8-519210FFF994}" type="slidenum">
              <a:rPr lang="en-US" smtClean="0"/>
              <a:t>17</a:t>
            </a:fld>
            <a:endParaRPr lang="en-US"/>
          </a:p>
        </p:txBody>
      </p:sp>
    </p:spTree>
    <p:extLst>
      <p:ext uri="{BB962C8B-B14F-4D97-AF65-F5344CB8AC3E}">
        <p14:creationId xmlns:p14="http://schemas.microsoft.com/office/powerpoint/2010/main" val="1386561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i="0" baseline="0" dirty="0" smtClean="0"/>
              <a:t>Consider the following set of problems that were presented to some research participants at the University of Chicago in 1998.</a:t>
            </a:r>
          </a:p>
          <a:p>
            <a:pPr marL="171450" lvl="0" indent="-171450">
              <a:buFontTx/>
              <a:buChar char="-"/>
            </a:pPr>
            <a:r>
              <a:rPr lang="en-US" i="0" baseline="0" dirty="0" smtClean="0"/>
              <a:t>They are essentially identical problems, except the one to the left involves selling a ticket while the one to the right involves purchasing a ticket.</a:t>
            </a:r>
          </a:p>
          <a:p>
            <a:pPr marL="171450" lvl="0" indent="-171450">
              <a:buFontTx/>
              <a:buChar char="-"/>
            </a:pPr>
            <a:endParaRPr lang="en-US" i="0"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18</a:t>
            </a:fld>
            <a:endParaRPr lang="en-US"/>
          </a:p>
        </p:txBody>
      </p:sp>
    </p:spTree>
    <p:extLst>
      <p:ext uri="{BB962C8B-B14F-4D97-AF65-F5344CB8AC3E}">
        <p14:creationId xmlns:p14="http://schemas.microsoft.com/office/powerpoint/2010/main" val="13865612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Here is how people respond to these problems.</a:t>
            </a:r>
          </a:p>
          <a:p>
            <a:pPr marL="171450" indent="-171450">
              <a:buFontTx/>
              <a:buChar char="-"/>
            </a:pPr>
            <a:r>
              <a:rPr lang="en-US" baseline="0" dirty="0" smtClean="0"/>
              <a:t>For the left problem asking about willingness to pay for a ticket, people indicate being willing to pay $330 on average.</a:t>
            </a:r>
          </a:p>
          <a:p>
            <a:pPr marL="171450" indent="-171450">
              <a:buFontTx/>
              <a:buChar char="-"/>
            </a:pPr>
            <a:r>
              <a:rPr lang="en-US" baseline="0" dirty="0" smtClean="0"/>
              <a:t>This tendency to overvalue the items we own is known as the endowment effect.</a:t>
            </a:r>
          </a:p>
          <a:p>
            <a:pPr marL="171450" lvl="0" indent="-171450">
              <a:buFontTx/>
              <a:buChar char="-"/>
            </a:pPr>
            <a:r>
              <a:rPr lang="en-US" baseline="0" dirty="0" smtClean="0"/>
              <a:t>By merely possessing an item, we frame selling it as a loss, which leads to us demanding higher prices for the item.</a:t>
            </a:r>
          </a:p>
          <a:p>
            <a:pPr marL="171450" indent="-171450">
              <a:buFontTx/>
              <a:buChar char="-"/>
            </a:pPr>
            <a:r>
              <a:rPr lang="en-US" baseline="0" dirty="0" smtClean="0"/>
              <a:t>For the right problem asking about willingness to accept payment for a ticket, people indicate being willing to accept a payment of $1,920 for their ticket to the game.</a:t>
            </a:r>
          </a:p>
        </p:txBody>
      </p:sp>
      <p:sp>
        <p:nvSpPr>
          <p:cNvPr id="4" name="Slide Number Placeholder 3"/>
          <p:cNvSpPr>
            <a:spLocks noGrp="1"/>
          </p:cNvSpPr>
          <p:nvPr>
            <p:ph type="sldNum" sz="quarter" idx="10"/>
          </p:nvPr>
        </p:nvSpPr>
        <p:spPr/>
        <p:txBody>
          <a:bodyPr/>
          <a:lstStyle/>
          <a:p>
            <a:fld id="{E6F6327F-5E96-4E8A-92E8-519210FFF994}" type="slidenum">
              <a:rPr lang="en-US" smtClean="0"/>
              <a:t>19</a:t>
            </a:fld>
            <a:endParaRPr lang="en-US"/>
          </a:p>
        </p:txBody>
      </p:sp>
    </p:spTree>
    <p:extLst>
      <p:ext uri="{BB962C8B-B14F-4D97-AF65-F5344CB8AC3E}">
        <p14:creationId xmlns:p14="http://schemas.microsoft.com/office/powerpoint/2010/main" val="33512795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Take a moment to do this problem.</a:t>
            </a:r>
          </a:p>
          <a:p>
            <a:pPr marL="171450"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20</a:t>
            </a:fld>
            <a:endParaRPr lang="en-US"/>
          </a:p>
        </p:txBody>
      </p:sp>
    </p:spTree>
    <p:extLst>
      <p:ext uri="{BB962C8B-B14F-4D97-AF65-F5344CB8AC3E}">
        <p14:creationId xmlns:p14="http://schemas.microsoft.com/office/powerpoint/2010/main" val="33512795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Here is how most people answer this question.</a:t>
            </a:r>
          </a:p>
          <a:p>
            <a:pPr marL="171450" indent="-171450">
              <a:buFontTx/>
              <a:buChar char="-"/>
            </a:pPr>
            <a:r>
              <a:rPr lang="en-US" baseline="0" dirty="0" smtClean="0"/>
              <a:t>As you can see, there appears to be a fairly even distribution across options a, b, d, and e.</a:t>
            </a:r>
          </a:p>
          <a:p>
            <a:pPr marL="171450" indent="-171450">
              <a:buFontTx/>
              <a:buChar char="-"/>
            </a:pPr>
            <a:r>
              <a:rPr lang="en-US" baseline="0" dirty="0" smtClean="0"/>
              <a:t>However, very few choose option c.</a:t>
            </a:r>
          </a:p>
          <a:p>
            <a:pPr marL="171450" indent="-171450">
              <a:buFontTx/>
              <a:buChar char="-"/>
            </a:pPr>
            <a:r>
              <a:rPr lang="en-US" baseline="0" dirty="0" smtClean="0"/>
              <a:t>This shows that people think about costs in several different ways:</a:t>
            </a:r>
          </a:p>
          <a:p>
            <a:pPr marL="628650" lvl="1" indent="-171450">
              <a:buFontTx/>
              <a:buChar char="-"/>
            </a:pPr>
            <a:r>
              <a:rPr lang="en-US" baseline="0" dirty="0" smtClean="0"/>
              <a:t>They have expensed away the cost before consuming the item (i.e., drinking the wine after buying – option a).</a:t>
            </a:r>
          </a:p>
          <a:p>
            <a:pPr marL="628650" lvl="1" indent="-171450">
              <a:buFontTx/>
              <a:buChar char="-"/>
            </a:pPr>
            <a:r>
              <a:rPr lang="en-US" baseline="0" dirty="0" smtClean="0"/>
              <a:t>They think about consumption cost in terms of purchase price (option b).</a:t>
            </a:r>
          </a:p>
          <a:p>
            <a:pPr marL="628650" lvl="1" indent="-171450">
              <a:buFontTx/>
              <a:buChar char="-"/>
            </a:pPr>
            <a:r>
              <a:rPr lang="en-US" baseline="0" dirty="0" smtClean="0"/>
              <a:t>They perform an economic analysis of the opportunity cost associated with consuming the bottle (i.e., the auction price of $75 – option d)</a:t>
            </a:r>
          </a:p>
          <a:p>
            <a:pPr marL="628650" lvl="1" indent="-171450">
              <a:buFontTx/>
              <a:buChar char="-"/>
            </a:pPr>
            <a:r>
              <a:rPr lang="en-US" baseline="0" dirty="0" smtClean="0"/>
              <a:t>They made money and gained utility from the enjoyment of their great purchase (option e).</a:t>
            </a:r>
          </a:p>
          <a:p>
            <a:pPr marL="171450" lvl="0" indent="-171450">
              <a:buFontTx/>
              <a:buChar char="-"/>
            </a:pPr>
            <a:r>
              <a:rPr lang="en-US" baseline="0" dirty="0" smtClean="0"/>
              <a:t>This illustrates that the our evaluation of transactions is often quite malleable and subject to our own interpretation of the transaction.</a:t>
            </a:r>
          </a:p>
        </p:txBody>
      </p:sp>
      <p:sp>
        <p:nvSpPr>
          <p:cNvPr id="4" name="Slide Number Placeholder 3"/>
          <p:cNvSpPr>
            <a:spLocks noGrp="1"/>
          </p:cNvSpPr>
          <p:nvPr>
            <p:ph type="sldNum" sz="quarter" idx="10"/>
          </p:nvPr>
        </p:nvSpPr>
        <p:spPr/>
        <p:txBody>
          <a:bodyPr/>
          <a:lstStyle/>
          <a:p>
            <a:fld id="{E6F6327F-5E96-4E8A-92E8-519210FFF994}" type="slidenum">
              <a:rPr lang="en-US" smtClean="0"/>
              <a:t>21</a:t>
            </a:fld>
            <a:endParaRPr lang="en-US"/>
          </a:p>
        </p:txBody>
      </p:sp>
    </p:spTree>
    <p:extLst>
      <p:ext uri="{BB962C8B-B14F-4D97-AF65-F5344CB8AC3E}">
        <p14:creationId xmlns:p14="http://schemas.microsoft.com/office/powerpoint/2010/main" val="33512795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Consider both of the outcomes here.</a:t>
            </a:r>
          </a:p>
          <a:p>
            <a:pPr marL="171450" indent="-171450">
              <a:buFontTx/>
              <a:buChar char="-"/>
            </a:pPr>
            <a:r>
              <a:rPr lang="en-US" baseline="0" dirty="0" smtClean="0"/>
              <a:t>There outcomes are identical from the perspective that they both result in total losses of $200.</a:t>
            </a:r>
          </a:p>
          <a:p>
            <a:pPr marL="171450" indent="-171450">
              <a:buFontTx/>
              <a:buChar char="-"/>
            </a:pPr>
            <a:r>
              <a:rPr lang="en-US" baseline="0" dirty="0" smtClean="0"/>
              <a:t>However, people tend to be more upset by the outcome to the right than the one to the left.</a:t>
            </a:r>
          </a:p>
          <a:p>
            <a:pPr marL="628650" lvl="1" indent="-171450">
              <a:buFontTx/>
              <a:buChar char="-"/>
            </a:pPr>
            <a:r>
              <a:rPr lang="en-US" baseline="0" dirty="0" smtClean="0"/>
              <a:t>People develop different mental accounts for their federal taxes and their state taxes. As a result, the separate losses do not loom as large as the single loss of $200 from their federal tax mental account.</a:t>
            </a:r>
          </a:p>
          <a:p>
            <a:pPr marL="628650" lvl="1" indent="-171450">
              <a:buFontTx/>
              <a:buChar char="-"/>
            </a:pPr>
            <a:r>
              <a:rPr lang="en-US" baseline="0" dirty="0" smtClean="0"/>
              <a:t>Overall, the practice of splitting our expenditures into different accounts is a good way of tracking our expenses, but it causes some problems in that financial loss does not feel as large when it comes from many different accounts than when it comes from one large account. This may at times lead to us spending more money than we would normally have wanted to if we consider the sum total of the expenses rather than the spending that occurred in each of our mental accounts.</a:t>
            </a:r>
          </a:p>
        </p:txBody>
      </p:sp>
      <p:sp>
        <p:nvSpPr>
          <p:cNvPr id="4" name="Slide Number Placeholder 3"/>
          <p:cNvSpPr>
            <a:spLocks noGrp="1"/>
          </p:cNvSpPr>
          <p:nvPr>
            <p:ph type="sldNum" sz="quarter" idx="10"/>
          </p:nvPr>
        </p:nvSpPr>
        <p:spPr/>
        <p:txBody>
          <a:bodyPr/>
          <a:lstStyle/>
          <a:p>
            <a:fld id="{E6F6327F-5E96-4E8A-92E8-519210FFF994}" type="slidenum">
              <a:rPr lang="en-US" smtClean="0"/>
              <a:t>22</a:t>
            </a:fld>
            <a:endParaRPr lang="en-US"/>
          </a:p>
        </p:txBody>
      </p:sp>
    </p:spTree>
    <p:extLst>
      <p:ext uri="{BB962C8B-B14F-4D97-AF65-F5344CB8AC3E}">
        <p14:creationId xmlns:p14="http://schemas.microsoft.com/office/powerpoint/2010/main" val="33512795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Much like we may frame our expenditures in different ways depending on how we mentally categorize them, simple changes in the framing of the money that we receive may alter our spending behavior.</a:t>
            </a:r>
          </a:p>
          <a:p>
            <a:pPr marL="171450" indent="-171450">
              <a:buFontTx/>
              <a:buChar char="-"/>
            </a:pPr>
            <a:r>
              <a:rPr lang="en-US" baseline="0" dirty="0" smtClean="0"/>
              <a:t>Federal stimulus spending is one example.</a:t>
            </a:r>
          </a:p>
          <a:p>
            <a:pPr marL="628650" lvl="1" indent="-171450">
              <a:buFontTx/>
              <a:buChar char="-"/>
            </a:pPr>
            <a:r>
              <a:rPr lang="en-US" baseline="0" dirty="0" smtClean="0"/>
              <a:t>In September 2001, the Federal government paid $38 billion to taxpayers as a part of a stimulus package.</a:t>
            </a:r>
          </a:p>
          <a:p>
            <a:pPr marL="628650" lvl="1" indent="-171450">
              <a:buFontTx/>
              <a:buChar char="-"/>
            </a:pPr>
            <a:r>
              <a:rPr lang="en-US" baseline="0" dirty="0" smtClean="0"/>
              <a:t>The stimulus spending was referred to as a “rebate”.</a:t>
            </a:r>
          </a:p>
          <a:p>
            <a:pPr marL="628650" lvl="1" indent="-171450">
              <a:buFontTx/>
              <a:buChar char="-"/>
            </a:pPr>
            <a:r>
              <a:rPr lang="en-US" baseline="0" dirty="0" smtClean="0"/>
              <a:t>However, subsequent research suggests that had the government referred to the stimulus as a “bonus”, it would have been far more effective.</a:t>
            </a:r>
          </a:p>
          <a:p>
            <a:pPr marL="171450" lvl="0" indent="-171450">
              <a:buFontTx/>
              <a:buChar char="-"/>
            </a:pPr>
            <a:r>
              <a:rPr lang="en-US" baseline="0" dirty="0" smtClean="0"/>
              <a:t>Similarly, the framing of any payments we receive at work may have similar effects on our consumption.</a:t>
            </a:r>
          </a:p>
          <a:p>
            <a:pPr marL="628650" lvl="1" indent="-171450">
              <a:buFontTx/>
              <a:buChar char="-"/>
            </a:pPr>
            <a:r>
              <a:rPr lang="en-US" baseline="0" dirty="0" smtClean="0"/>
              <a:t>Year-end bonuses are likely to be framed as an unanticipated gain while year-end payments framed as returns to employees resulting from excess profits may be viewed as “withheld salary” that is framed as a gain that brings somebody’s salary back to their reference point.</a:t>
            </a:r>
          </a:p>
          <a:p>
            <a:pPr marL="628650" lvl="1" indent="-171450">
              <a:buFontTx/>
              <a:buChar char="-"/>
            </a:pPr>
            <a:r>
              <a:rPr lang="en-US" baseline="0" dirty="0" smtClean="0"/>
              <a:t>The simple framing of rebates versus bonuses can alter reference points, which has a strong effect on subsequent spending behavior.</a:t>
            </a:r>
          </a:p>
        </p:txBody>
      </p:sp>
      <p:sp>
        <p:nvSpPr>
          <p:cNvPr id="4" name="Slide Number Placeholder 3"/>
          <p:cNvSpPr>
            <a:spLocks noGrp="1"/>
          </p:cNvSpPr>
          <p:nvPr>
            <p:ph type="sldNum" sz="quarter" idx="10"/>
          </p:nvPr>
        </p:nvSpPr>
        <p:spPr/>
        <p:txBody>
          <a:bodyPr/>
          <a:lstStyle/>
          <a:p>
            <a:fld id="{E6F6327F-5E96-4E8A-92E8-519210FFF994}" type="slidenum">
              <a:rPr lang="en-US" smtClean="0"/>
              <a:t>23</a:t>
            </a:fld>
            <a:endParaRPr lang="en-US"/>
          </a:p>
        </p:txBody>
      </p:sp>
    </p:spTree>
    <p:extLst>
      <p:ext uri="{BB962C8B-B14F-4D97-AF65-F5344CB8AC3E}">
        <p14:creationId xmlns:p14="http://schemas.microsoft.com/office/powerpoint/2010/main" val="33512795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Consider the two hypothetical salary packages outlined here.</a:t>
            </a:r>
          </a:p>
          <a:p>
            <a:pPr marL="171450" indent="-171450">
              <a:buFontTx/>
              <a:buChar char="-"/>
            </a:pPr>
            <a:r>
              <a:rPr lang="en-US" baseline="0" dirty="0" smtClean="0"/>
              <a:t>Package A results in salary declines while Package B results in salary increases.</a:t>
            </a:r>
          </a:p>
          <a:p>
            <a:pPr marL="171450" indent="-171450">
              <a:buFontTx/>
              <a:buChar char="-"/>
            </a:pPr>
            <a:r>
              <a:rPr lang="en-US" baseline="0" dirty="0" smtClean="0"/>
              <a:t>However, Package B pays out less overall than Package A and as a result, it is a clearly superior option to Package A.</a:t>
            </a:r>
          </a:p>
          <a:p>
            <a:pPr marL="171450" indent="-171450">
              <a:buFontTx/>
              <a:buChar char="-"/>
            </a:pPr>
            <a:r>
              <a:rPr lang="en-US" baseline="0" dirty="0" smtClean="0"/>
              <a:t>Indeed, most people find Package A more acceptable than Package B.</a:t>
            </a:r>
          </a:p>
          <a:p>
            <a:pPr marL="171450" indent="-171450">
              <a:buFontTx/>
              <a:buChar char="-"/>
            </a:pPr>
            <a:r>
              <a:rPr lang="en-US" baseline="0" dirty="0" smtClean="0"/>
              <a:t>However, when people only look at Package A or Package B in isolation, they tend to exhibit a stronger preference for Package B.</a:t>
            </a:r>
          </a:p>
          <a:p>
            <a:pPr marL="171450" lvl="0" indent="-171450">
              <a:buFontTx/>
              <a:buChar char="-"/>
            </a:pPr>
            <a:r>
              <a:rPr lang="en-US" baseline="0" dirty="0" smtClean="0"/>
              <a:t>People generally feel dissatisfied with a declining salary, so without an understanding of alternative possibilities, Package A seems unfair when one does not know about the specifics of Package B.</a:t>
            </a:r>
          </a:p>
        </p:txBody>
      </p:sp>
      <p:sp>
        <p:nvSpPr>
          <p:cNvPr id="4" name="Slide Number Placeholder 3"/>
          <p:cNvSpPr>
            <a:spLocks noGrp="1"/>
          </p:cNvSpPr>
          <p:nvPr>
            <p:ph type="sldNum" sz="quarter" idx="10"/>
          </p:nvPr>
        </p:nvSpPr>
        <p:spPr/>
        <p:txBody>
          <a:bodyPr/>
          <a:lstStyle/>
          <a:p>
            <a:fld id="{E6F6327F-5E96-4E8A-92E8-519210FFF994}" type="slidenum">
              <a:rPr lang="en-US" smtClean="0"/>
              <a:t>24</a:t>
            </a:fld>
            <a:endParaRPr lang="en-US"/>
          </a:p>
        </p:txBody>
      </p:sp>
    </p:spTree>
    <p:extLst>
      <p:ext uri="{BB962C8B-B14F-4D97-AF65-F5344CB8AC3E}">
        <p14:creationId xmlns:p14="http://schemas.microsoft.com/office/powerpoint/2010/main" val="33512795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As illustrated by the previous problem, our preferences often reverse when we evaluate options together as opposed to separate.</a:t>
            </a:r>
          </a:p>
          <a:p>
            <a:pPr marL="628650" lvl="1" indent="-171450">
              <a:buFontTx/>
              <a:buChar char="-"/>
            </a:pPr>
            <a:r>
              <a:rPr lang="en-US" baseline="0" dirty="0" smtClean="0"/>
              <a:t>In the case of the salaries, the emotions triggered by the possibility of losing salary each year leads to low preferences for such a salary.</a:t>
            </a:r>
          </a:p>
          <a:p>
            <a:pPr marL="628650" lvl="1" indent="-171450">
              <a:buFontTx/>
              <a:buChar char="-"/>
            </a:pPr>
            <a:r>
              <a:rPr lang="en-US" baseline="0" dirty="0" smtClean="0"/>
              <a:t>However, when considered in conjunction with a salary that increases annually, but provides less overall income, people are able to override their emotions and can see the benefit to earning a higher overall salary despite the fact that it would decline each year.</a:t>
            </a:r>
          </a:p>
          <a:p>
            <a:pPr marL="171450" lvl="0" indent="-171450">
              <a:buFontTx/>
              <a:buChar char="-"/>
            </a:pPr>
            <a:r>
              <a:rPr lang="en-US" baseline="0" dirty="0" smtClean="0"/>
              <a:t>Sometimes we can see this occur in the context of polling.</a:t>
            </a:r>
          </a:p>
          <a:p>
            <a:pPr marL="628650" lvl="1" indent="-171450">
              <a:buFontTx/>
              <a:buChar char="-"/>
            </a:pPr>
            <a:r>
              <a:rPr lang="en-US" baseline="0" dirty="0" smtClean="0"/>
              <a:t>Some polls ask for candidate approval ratings where only a single candidate is considered by each person being polled (separate evaluation) while others ask for candidate choices among the list of all possible candidates (joint evaluation).</a:t>
            </a:r>
          </a:p>
          <a:p>
            <a:pPr marL="628650" lvl="1" indent="-171450">
              <a:buFontTx/>
              <a:buChar char="-"/>
            </a:pPr>
            <a:r>
              <a:rPr lang="en-US" baseline="0" dirty="0" smtClean="0"/>
              <a:t>In cases where a candidate has engaged in an unethical act, he or she is likely to receive less approval in approval polls than in voting polls.</a:t>
            </a:r>
          </a:p>
          <a:p>
            <a:pPr marL="171450" lvl="0" indent="-171450">
              <a:buFontTx/>
              <a:buChar char="-"/>
            </a:pPr>
            <a:r>
              <a:rPr lang="en-US" baseline="0" dirty="0" smtClean="0"/>
              <a:t>Scholars believe that these reversals of preferences when evaluating options separately as compared to jointly occur for one of two reasons.</a:t>
            </a:r>
          </a:p>
          <a:p>
            <a:pPr marL="628650" lvl="1" indent="-171450">
              <a:buFontTx/>
              <a:buChar char="-"/>
            </a:pPr>
            <a:r>
              <a:rPr lang="en-US" baseline="0" dirty="0" smtClean="0"/>
              <a:t>The first potential reason is referred to as the “want/should” explanation. The basic idea is that people rely on emotional arousal to guide their decisions when evaluating separately, but when evaluating jointly, people tend to rely more on logical and systematic thought.</a:t>
            </a:r>
          </a:p>
          <a:p>
            <a:pPr marL="628650" lvl="1" indent="-171450">
              <a:buFontTx/>
              <a:buChar char="-"/>
            </a:pPr>
            <a:r>
              <a:rPr lang="en-US" baseline="0" dirty="0" smtClean="0"/>
              <a:t>The second explanation is that some attributes are difficult to evaluate, quantify, or weight. In these cases, people often rely on more evaluable attributes to guide their decisions. However, when difficult-to-evaluate attributes can be compared, more information is available with which to evaluate the attributes and this increases the weight that they place on difficult-to-evaluate attributes in shaping their choices.</a:t>
            </a:r>
          </a:p>
        </p:txBody>
      </p:sp>
      <p:sp>
        <p:nvSpPr>
          <p:cNvPr id="4" name="Slide Number Placeholder 3"/>
          <p:cNvSpPr>
            <a:spLocks noGrp="1"/>
          </p:cNvSpPr>
          <p:nvPr>
            <p:ph type="sldNum" sz="quarter" idx="10"/>
          </p:nvPr>
        </p:nvSpPr>
        <p:spPr/>
        <p:txBody>
          <a:bodyPr/>
          <a:lstStyle/>
          <a:p>
            <a:fld id="{E6F6327F-5E96-4E8A-92E8-519210FFF994}" type="slidenum">
              <a:rPr lang="en-US" smtClean="0"/>
              <a:t>25</a:t>
            </a:fld>
            <a:endParaRPr lang="en-US"/>
          </a:p>
        </p:txBody>
      </p:sp>
    </p:spTree>
    <p:extLst>
      <p:ext uri="{BB962C8B-B14F-4D97-AF65-F5344CB8AC3E}">
        <p14:creationId xmlns:p14="http://schemas.microsoft.com/office/powerpoint/2010/main" val="33512795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We have covered a lot of examples of how framing can influence our decision-making.</a:t>
            </a:r>
          </a:p>
          <a:p>
            <a:pPr marL="171450" indent="-171450">
              <a:buFontTx/>
              <a:buChar char="-"/>
            </a:pPr>
            <a:r>
              <a:rPr lang="en-US" baseline="0" dirty="0" smtClean="0"/>
              <a:t>However, many of the examples come from laboratory experiments. This may lead people to wonder how generalizable these effects are. They seem to be very generalizable, as they can explain the following, among many other things:</a:t>
            </a:r>
          </a:p>
          <a:p>
            <a:pPr marL="628650" lvl="1" indent="-171450">
              <a:buFontTx/>
              <a:buChar char="-"/>
            </a:pPr>
            <a:r>
              <a:rPr lang="en-US" baseline="0" dirty="0" smtClean="0"/>
              <a:t>Why taxi drivers drive longer hours during slow days than on busy ones. They have a daily reference point for how much they expect to earn and when the meet the total early, they take off work. When they fail to meet the total, they continue working until they do achieve their daily earnings goal.</a:t>
            </a:r>
          </a:p>
          <a:p>
            <a:pPr marL="628650" lvl="1" indent="-171450">
              <a:buFontTx/>
              <a:buChar char="-"/>
            </a:pPr>
            <a:r>
              <a:rPr lang="en-US" baseline="0" dirty="0" smtClean="0"/>
              <a:t>Why golfers are more likely to leave a putt short when shooting for birdie than when shooting for par. In golf, a score of par represents an arbitrary reference point that shapes the decisions of golfers. When attempting a birdie, people may play more conservatively by leaving putts short so that they have a manageable par put. When attempting a par putt, people may play in a more risky fashion to avoid seeing their score drop after receiving a bogey  after leaving a putt short.</a:t>
            </a:r>
          </a:p>
          <a:p>
            <a:pPr marL="628650" lvl="1" indent="-171450">
              <a:buFontTx/>
              <a:buChar char="-"/>
            </a:pPr>
            <a:r>
              <a:rPr lang="en-US" baseline="0" dirty="0" smtClean="0"/>
              <a:t>Traders tend to hold onto losing stocks for too long while getting rid of winning stocks too quickly. Because they have framed high-performing stocks as ones in which they have already earned positive returns, they are reluctant to hold onto them too long out of fear that they will eventually lose money. However, they often hold onto poorly performing stocks for too long because they are willing to take the risk that the stocks will continue to decrease in value so that they can have the opportunity to break even in the case that the stocks skyrocket in value.</a:t>
            </a:r>
          </a:p>
          <a:p>
            <a:pPr marL="171450" lvl="0" indent="-171450">
              <a:buFontTx/>
              <a:buChar char="-"/>
            </a:pPr>
            <a:r>
              <a:rPr lang="en-US" baseline="0" dirty="0" smtClean="0"/>
              <a:t>Equipped with the knowledge that framing can exert a strong influence on our decisions, people can undergo a few practices to improve their decisions.</a:t>
            </a:r>
          </a:p>
          <a:p>
            <a:pPr marL="628650" lvl="1" indent="-171450">
              <a:buFontTx/>
              <a:buChar char="-"/>
            </a:pPr>
            <a:r>
              <a:rPr lang="en-US" baseline="0" dirty="0" smtClean="0"/>
              <a:t>First, they should identify their own reference point when approaching a particular problem. As mentioned, reference points can be manipulated directly, but in many cases, reference points are ambiguous and a given individual can adopt multiple reference points. Regardless, understanding one’s own reference points when approaching a problem is crucial.</a:t>
            </a:r>
          </a:p>
          <a:p>
            <a:pPr marL="628650" lvl="1" indent="-171450">
              <a:buFontTx/>
              <a:buChar char="-"/>
            </a:pPr>
            <a:r>
              <a:rPr lang="en-US" baseline="0" dirty="0" smtClean="0"/>
              <a:t>Once an individual has identified his or her reference point in approaching a problem, he or she should consider alternative reference points. By thinking through other potential reference points, people can consider how their preferences may have changed with different reference points. </a:t>
            </a:r>
          </a:p>
          <a:p>
            <a:pPr marL="628650" lvl="1" indent="-171450">
              <a:buFontTx/>
              <a:buChar char="-"/>
            </a:pPr>
            <a:endParaRPr lang="en-US" baseline="0" dirty="0" smtClean="0"/>
          </a:p>
          <a:p>
            <a:pPr marL="628650" lvl="1"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26</a:t>
            </a:fld>
            <a:endParaRPr lang="en-US"/>
          </a:p>
        </p:txBody>
      </p:sp>
    </p:spTree>
    <p:extLst>
      <p:ext uri="{BB962C8B-B14F-4D97-AF65-F5344CB8AC3E}">
        <p14:creationId xmlns:p14="http://schemas.microsoft.com/office/powerpoint/2010/main" val="3351279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4108485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88034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966268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6612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CB5A40-FF90-48DD-A5C3-2C1ED3F2C67F}" type="datetimeFigureOut">
              <a:rPr lang="en-US" smtClean="0"/>
              <a:t>9/14/2012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3582099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CB5A40-FF90-48DD-A5C3-2C1ED3F2C67F}" type="datetimeFigureOut">
              <a:rPr lang="en-US" smtClean="0"/>
              <a:t>9/14/2012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64933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CB5A40-FF90-48DD-A5C3-2C1ED3F2C67F}" type="datetimeFigureOut">
              <a:rPr lang="en-US" smtClean="0"/>
              <a:t>9/14/2012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852190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924309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691405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1468248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4036677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B5A40-FF90-48DD-A5C3-2C1ED3F2C67F}" type="datetimeFigureOut">
              <a:rPr lang="en-US" smtClean="0"/>
              <a:t>9/14/2012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C4D931-527D-4C51-927A-69A47157AB0A}" type="slidenum">
              <a:rPr lang="en-US" smtClean="0"/>
              <a:t>‹#›</a:t>
            </a:fld>
            <a:endParaRPr lang="en-US"/>
          </a:p>
        </p:txBody>
      </p:sp>
    </p:spTree>
    <p:extLst>
      <p:ext uri="{BB962C8B-B14F-4D97-AF65-F5344CB8AC3E}">
        <p14:creationId xmlns:p14="http://schemas.microsoft.com/office/powerpoint/2010/main" val="3845760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5709" y="762000"/>
            <a:ext cx="6059055" cy="4648200"/>
          </a:xfrm>
          <a:solidFill>
            <a:schemeClr val="accent1">
              <a:lumMod val="20000"/>
              <a:lumOff val="80000"/>
            </a:schemeClr>
          </a:solidFill>
        </p:spPr>
        <p:txBody>
          <a:bodyPr>
            <a:normAutofit/>
          </a:bodyPr>
          <a:lstStyle/>
          <a:p>
            <a:r>
              <a:rPr lang="en-US" sz="3000" dirty="0" smtClean="0"/>
              <a:t>Judgment in Managerial Decision Making 8e</a:t>
            </a:r>
            <a:br>
              <a:rPr lang="en-US" sz="3000" dirty="0" smtClean="0"/>
            </a:br>
            <a:r>
              <a:rPr lang="en-US" sz="3000" dirty="0" smtClean="0"/>
              <a:t/>
            </a:r>
            <a:br>
              <a:rPr lang="en-US" sz="3000" dirty="0" smtClean="0"/>
            </a:br>
            <a:r>
              <a:rPr lang="en-US" sz="3000" dirty="0"/>
              <a:t/>
            </a:r>
            <a:br>
              <a:rPr lang="en-US" sz="3000" dirty="0"/>
            </a:br>
            <a:r>
              <a:rPr lang="en-US" sz="3000" dirty="0" smtClean="0"/>
              <a:t>Chapter </a:t>
            </a:r>
            <a:r>
              <a:rPr lang="en-US" sz="3000" dirty="0" smtClean="0"/>
              <a:t>5</a:t>
            </a:r>
            <a:r>
              <a:rPr lang="en-US" sz="3000" dirty="0" smtClean="0"/>
              <a:t/>
            </a:r>
            <a:br>
              <a:rPr lang="en-US" sz="3000" dirty="0" smtClean="0"/>
            </a:br>
            <a:r>
              <a:rPr lang="en-US" sz="3200" dirty="0"/>
              <a:t>Framing and the Reversal of Preferences</a:t>
            </a:r>
            <a:endParaRPr lang="en-US" sz="3000" dirty="0"/>
          </a:p>
        </p:txBody>
      </p:sp>
      <p:pic>
        <p:nvPicPr>
          <p:cNvPr id="1027" name="Picture 3" descr="C:\Users\brbaker\AppData\Local\Microsoft\Windows\Temporary Internet Files\Content.Outlook\7AIUUS0U\120627_Judgment in Managerial Decision Making 8th Edition_R2Final_H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927"/>
            <a:ext cx="2895600" cy="43434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6477000" y="6324599"/>
            <a:ext cx="2667000" cy="519545"/>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300" dirty="0" smtClean="0"/>
              <a:t>Copyright 2013 John Wiley &amp; Sons</a:t>
            </a:r>
            <a:endParaRPr lang="en-US" sz="1300" dirty="0"/>
          </a:p>
        </p:txBody>
      </p:sp>
    </p:spTree>
    <p:extLst>
      <p:ext uri="{BB962C8B-B14F-4D97-AF65-F5344CB8AC3E}">
        <p14:creationId xmlns:p14="http://schemas.microsoft.com/office/powerpoint/2010/main" val="32739890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The Asian Disease Problem</a:t>
            </a:r>
            <a:endParaRPr lang="en-US" dirty="0"/>
          </a:p>
        </p:txBody>
      </p:sp>
      <p:sp>
        <p:nvSpPr>
          <p:cNvPr id="2" name="Content Placeholder 1"/>
          <p:cNvSpPr>
            <a:spLocks noGrp="1"/>
          </p:cNvSpPr>
          <p:nvPr>
            <p:ph idx="1"/>
          </p:nvPr>
        </p:nvSpPr>
        <p:spPr/>
        <p:txBody>
          <a:bodyPr>
            <a:normAutofit fontScale="70000" lnSpcReduction="20000"/>
          </a:bodyPr>
          <a:lstStyle/>
          <a:p>
            <a:pPr marL="0" indent="0">
              <a:buNone/>
            </a:pPr>
            <a:r>
              <a:rPr lang="en-US" dirty="0"/>
              <a:t>Imagine that the United States is preparing for the outbreak of an unusual Asian disease that is expected to kill 600 people. Two alternative programs to combat the disease have been proposed. Assume that the exact scientiﬁc estimates of the consequences of the programs are as follows. </a:t>
            </a:r>
          </a:p>
          <a:p>
            <a:pPr marL="0" indent="0">
              <a:buNone/>
            </a:pPr>
            <a:endParaRPr lang="en-US" dirty="0"/>
          </a:p>
          <a:p>
            <a:pPr marL="0" indent="0">
              <a:buNone/>
            </a:pPr>
            <a:r>
              <a:rPr lang="en-US" i="1" dirty="0"/>
              <a:t>Program A: </a:t>
            </a:r>
            <a:r>
              <a:rPr lang="en-US" dirty="0"/>
              <a:t>If Program A is adopted, 200 people will be saved. </a:t>
            </a:r>
          </a:p>
          <a:p>
            <a:pPr marL="0" indent="0">
              <a:buNone/>
            </a:pPr>
            <a:endParaRPr lang="en-US" dirty="0"/>
          </a:p>
          <a:p>
            <a:pPr marL="0" indent="0">
              <a:buNone/>
            </a:pPr>
            <a:r>
              <a:rPr lang="en-US" i="1" dirty="0"/>
              <a:t>Program B: </a:t>
            </a:r>
            <a:r>
              <a:rPr lang="en-US" dirty="0"/>
              <a:t>If Program B is adopted, there is a one-third probability that 600 </a:t>
            </a:r>
            <a:r>
              <a:rPr lang="en-US" dirty="0" smtClean="0"/>
              <a:t>people </a:t>
            </a:r>
            <a:r>
              <a:rPr lang="en-US" dirty="0"/>
              <a:t>will be saved and a two-thirds probability that no people will be saved</a:t>
            </a:r>
            <a:r>
              <a:rPr lang="en-US" dirty="0" smtClean="0"/>
              <a:t>.</a:t>
            </a:r>
          </a:p>
          <a:p>
            <a:pPr marL="0" indent="0">
              <a:buNone/>
            </a:pPr>
            <a:endParaRPr lang="en-US" dirty="0" smtClean="0"/>
          </a:p>
          <a:p>
            <a:pPr marL="0" indent="0">
              <a:buNone/>
            </a:pPr>
            <a:r>
              <a:rPr lang="en-US" dirty="0" smtClean="0"/>
              <a:t>Which </a:t>
            </a:r>
            <a:r>
              <a:rPr lang="en-US" dirty="0"/>
              <a:t>of the two programs would you favor? </a:t>
            </a:r>
          </a:p>
          <a:p>
            <a:pPr marL="0" indent="0">
              <a:buNone/>
            </a:pPr>
            <a:r>
              <a:rPr lang="en-US" dirty="0" smtClean="0"/>
              <a:t> </a:t>
            </a:r>
            <a:endParaRPr lang="en-US" dirty="0"/>
          </a:p>
          <a:p>
            <a:pPr marL="0" indent="0">
              <a:buNone/>
            </a:pPr>
            <a:endParaRPr lang="en-US" dirty="0"/>
          </a:p>
        </p:txBody>
      </p:sp>
    </p:spTree>
    <p:extLst>
      <p:ext uri="{BB962C8B-B14F-4D97-AF65-F5344CB8AC3E}">
        <p14:creationId xmlns:p14="http://schemas.microsoft.com/office/powerpoint/2010/main" val="1375961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Big Positive Gamble</a:t>
            </a:r>
            <a:endParaRPr lang="en-US" dirty="0"/>
          </a:p>
        </p:txBody>
      </p:sp>
      <p:sp>
        <p:nvSpPr>
          <p:cNvPr id="2" name="Content Placeholder 1"/>
          <p:cNvSpPr>
            <a:spLocks noGrp="1"/>
          </p:cNvSpPr>
          <p:nvPr>
            <p:ph idx="1"/>
          </p:nvPr>
        </p:nvSpPr>
        <p:spPr/>
        <p:txBody>
          <a:bodyPr/>
          <a:lstStyle/>
          <a:p>
            <a:pPr marL="0" indent="0">
              <a:buNone/>
            </a:pPr>
            <a:r>
              <a:rPr lang="en-US" dirty="0"/>
              <a:t>You can (a) receive $10 million for sure (expected value = $10 million) or (b) ﬂip a coin and receive $22 million for heads but nothing for tails (expected value = $11 million). An expected-value decision rule would require you to pick (b). </a:t>
            </a:r>
            <a:endParaRPr lang="en-US" dirty="0" smtClean="0"/>
          </a:p>
          <a:p>
            <a:pPr marL="0" indent="0">
              <a:buNone/>
            </a:pPr>
            <a:r>
              <a:rPr lang="en-US" dirty="0" smtClean="0"/>
              <a:t>What </a:t>
            </a:r>
            <a:r>
              <a:rPr lang="en-US" dirty="0"/>
              <a:t>would you do? </a:t>
            </a:r>
          </a:p>
          <a:p>
            <a:pPr marL="0" indent="0">
              <a:buNone/>
            </a:pPr>
            <a:endParaRPr lang="en-US" dirty="0"/>
          </a:p>
        </p:txBody>
      </p:sp>
    </p:spTree>
    <p:extLst>
      <p:ext uri="{BB962C8B-B14F-4D97-AF65-F5344CB8AC3E}">
        <p14:creationId xmlns:p14="http://schemas.microsoft.com/office/powerpoint/2010/main" val="9462974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Lawsuit</a:t>
            </a:r>
            <a:endParaRPr lang="en-US" dirty="0"/>
          </a:p>
        </p:txBody>
      </p:sp>
      <p:sp>
        <p:nvSpPr>
          <p:cNvPr id="4" name="Content Placeholder 3"/>
          <p:cNvSpPr>
            <a:spLocks noGrp="1"/>
          </p:cNvSpPr>
          <p:nvPr>
            <p:ph idx="1"/>
          </p:nvPr>
        </p:nvSpPr>
        <p:spPr>
          <a:noFill/>
        </p:spPr>
        <p:txBody>
          <a:bodyPr>
            <a:normAutofit fontScale="92500" lnSpcReduction="10000"/>
          </a:bodyPr>
          <a:lstStyle/>
          <a:p>
            <a:pPr marL="0" indent="0">
              <a:buNone/>
            </a:pPr>
            <a:r>
              <a:rPr lang="en-US" dirty="0"/>
              <a:t>You are being sued for $500,000 and estimate that you have a 50 percent chance of losing the case in court (expected value = –$250,000). However, the other side is willing to accept an out-of-court settlement of $240,000 (expected value = –$240,000). An expected-value decision rule would lead you to settle out of court. </a:t>
            </a:r>
            <a:endParaRPr lang="en-US" dirty="0" smtClean="0"/>
          </a:p>
          <a:p>
            <a:pPr marL="0" indent="0">
              <a:buNone/>
            </a:pPr>
            <a:r>
              <a:rPr lang="en-US" dirty="0" smtClean="0"/>
              <a:t>Ignoring </a:t>
            </a:r>
            <a:r>
              <a:rPr lang="en-US" dirty="0"/>
              <a:t>attorney’s fees, court costs, aggravation, and so on, would you (a) ﬁght the case, or (b) settle out of court? </a:t>
            </a:r>
          </a:p>
          <a:p>
            <a:pPr marL="0" indent="0">
              <a:buNone/>
            </a:pPr>
            <a:endParaRPr lang="en-US" dirty="0"/>
          </a:p>
        </p:txBody>
      </p:sp>
    </p:spTree>
    <p:extLst>
      <p:ext uri="{BB962C8B-B14F-4D97-AF65-F5344CB8AC3E}">
        <p14:creationId xmlns:p14="http://schemas.microsoft.com/office/powerpoint/2010/main" val="39814676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Asian Disease Problem</a:t>
            </a:r>
            <a:endParaRPr lang="en-US" dirty="0"/>
          </a:p>
        </p:txBody>
      </p:sp>
      <p:sp>
        <p:nvSpPr>
          <p:cNvPr id="4" name="Content Placeholder 3"/>
          <p:cNvSpPr>
            <a:spLocks noGrp="1"/>
          </p:cNvSpPr>
          <p:nvPr>
            <p:ph idx="1"/>
          </p:nvPr>
        </p:nvSpPr>
        <p:spPr>
          <a:noFill/>
        </p:spPr>
        <p:txBody>
          <a:bodyPr>
            <a:normAutofit fontScale="77500" lnSpcReduction="20000"/>
          </a:bodyPr>
          <a:lstStyle/>
          <a:p>
            <a:pPr marL="0" indent="0">
              <a:buNone/>
            </a:pPr>
            <a:r>
              <a:rPr lang="en-US" dirty="0"/>
              <a:t>Imagine that the United States is preparing for the outbreak of an unusual Asian disease that is expected to kill 600 people. Two alternative programs to combat the disease have been proposed. Assume that the scien­tiﬁc estimates of the consequences of the programs are as follows. </a:t>
            </a:r>
            <a:endParaRPr lang="en-US" dirty="0" smtClean="0"/>
          </a:p>
          <a:p>
            <a:pPr marL="0" indent="0">
              <a:buNone/>
            </a:pPr>
            <a:r>
              <a:rPr lang="en-US" i="1" dirty="0"/>
              <a:t> </a:t>
            </a:r>
            <a:endParaRPr lang="en-US" dirty="0"/>
          </a:p>
          <a:p>
            <a:pPr marL="0" indent="0">
              <a:buNone/>
            </a:pPr>
            <a:r>
              <a:rPr lang="en-US" i="1" dirty="0"/>
              <a:t>Program C: </a:t>
            </a:r>
            <a:r>
              <a:rPr lang="en-US" dirty="0"/>
              <a:t>If Program C is adopted, 400 people will die. </a:t>
            </a:r>
          </a:p>
          <a:p>
            <a:pPr marL="0" indent="0">
              <a:buNone/>
            </a:pPr>
            <a:endParaRPr lang="en-US" dirty="0"/>
          </a:p>
          <a:p>
            <a:pPr marL="0" indent="0">
              <a:buNone/>
            </a:pPr>
            <a:r>
              <a:rPr lang="en-US" i="1" dirty="0"/>
              <a:t>Program D: </a:t>
            </a:r>
            <a:r>
              <a:rPr lang="en-US" dirty="0"/>
              <a:t>If Program D is adopted, there is a one-third probability that </a:t>
            </a:r>
            <a:r>
              <a:rPr lang="en-US" dirty="0" smtClean="0"/>
              <a:t>no </a:t>
            </a:r>
            <a:r>
              <a:rPr lang="en-US" dirty="0"/>
              <a:t>one will die and a two-thirds probability that 600 people will die. </a:t>
            </a:r>
          </a:p>
          <a:p>
            <a:pPr marL="0" indent="0">
              <a:buNone/>
            </a:pPr>
            <a:endParaRPr lang="en-US" dirty="0"/>
          </a:p>
          <a:p>
            <a:pPr marL="0" indent="0">
              <a:buNone/>
            </a:pPr>
            <a:r>
              <a:rPr lang="en-US" dirty="0"/>
              <a:t>Which of the two programs would you favor? </a:t>
            </a:r>
          </a:p>
          <a:p>
            <a:pPr marL="0" indent="0">
              <a:buNone/>
            </a:pPr>
            <a:endParaRPr lang="en-US" dirty="0"/>
          </a:p>
        </p:txBody>
      </p:sp>
    </p:spTree>
    <p:extLst>
      <p:ext uri="{BB962C8B-B14F-4D97-AF65-F5344CB8AC3E}">
        <p14:creationId xmlns:p14="http://schemas.microsoft.com/office/powerpoint/2010/main" val="7550600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Sell or Hold?</a:t>
            </a:r>
            <a:endParaRPr lang="en-US" dirty="0"/>
          </a:p>
        </p:txBody>
      </p:sp>
      <p:sp>
        <p:nvSpPr>
          <p:cNvPr id="4" name="Content Placeholder 3"/>
          <p:cNvSpPr>
            <a:spLocks noGrp="1"/>
          </p:cNvSpPr>
          <p:nvPr>
            <p:ph idx="1"/>
          </p:nvPr>
        </p:nvSpPr>
        <p:spPr/>
        <p:txBody>
          <a:bodyPr>
            <a:normAutofit fontScale="85000" lnSpcReduction="10000"/>
          </a:bodyPr>
          <a:lstStyle/>
          <a:p>
            <a:pPr marL="0" indent="0">
              <a:buNone/>
            </a:pPr>
            <a:r>
              <a:rPr lang="en-US" dirty="0"/>
              <a:t>You were given 100 shares of stock in XYZ Corporation two years ago, when the value of the stock was $20 per share. Unfortunately, the stock has dropped to $10 per share during the two years that you have held the asset. The corporation is currently drilling for oil in an area that may turn out to be a big “hit.” On the other hand, they may ﬁnd nothing. Geological analysis suggests that if they hit, the stock is expected to go back up to $20 per share. If the well is dry, however, the value of the stock will fall to $0 per share. </a:t>
            </a:r>
            <a:endParaRPr lang="en-US" dirty="0" smtClean="0"/>
          </a:p>
          <a:p>
            <a:pPr marL="0" indent="0">
              <a:buNone/>
            </a:pPr>
            <a:r>
              <a:rPr lang="en-US" dirty="0" smtClean="0"/>
              <a:t>Do </a:t>
            </a:r>
            <a:r>
              <a:rPr lang="en-US" dirty="0"/>
              <a:t>you want to sell your stock now for $10 per share? </a:t>
            </a:r>
          </a:p>
          <a:p>
            <a:pPr marL="0" indent="0">
              <a:buNone/>
            </a:pPr>
            <a:endParaRPr lang="en-US" dirty="0"/>
          </a:p>
        </p:txBody>
      </p:sp>
    </p:spTree>
    <p:extLst>
      <p:ext uri="{BB962C8B-B14F-4D97-AF65-F5344CB8AC3E}">
        <p14:creationId xmlns:p14="http://schemas.microsoft.com/office/powerpoint/2010/main" val="15686032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Preference Reversals</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lnSpcReduction="10000"/>
          </a:bodyPr>
          <a:lstStyle/>
          <a:p>
            <a:r>
              <a:rPr lang="en-US" dirty="0" smtClean="0"/>
              <a:t>Sub-optimal decision portfolios</a:t>
            </a:r>
          </a:p>
          <a:p>
            <a:r>
              <a:rPr lang="en-US" dirty="0" smtClean="0"/>
              <a:t>“</a:t>
            </a:r>
            <a:r>
              <a:rPr lang="en-US" dirty="0" err="1" smtClean="0"/>
              <a:t>Pseudocertainty</a:t>
            </a:r>
            <a:r>
              <a:rPr lang="en-US" dirty="0" smtClean="0"/>
              <a:t>” and our judgments</a:t>
            </a:r>
          </a:p>
          <a:p>
            <a:r>
              <a:rPr lang="en-US" dirty="0" smtClean="0"/>
              <a:t>Insurance</a:t>
            </a:r>
          </a:p>
          <a:p>
            <a:r>
              <a:rPr lang="en-US" dirty="0" smtClean="0"/>
              <a:t>Evaluations of transactions</a:t>
            </a:r>
          </a:p>
          <a:p>
            <a:r>
              <a:rPr lang="en-US" dirty="0" smtClean="0"/>
              <a:t>Ownership and framing</a:t>
            </a:r>
          </a:p>
          <a:p>
            <a:r>
              <a:rPr lang="en-US" dirty="0" smtClean="0"/>
              <a:t>Mental accounting</a:t>
            </a:r>
          </a:p>
          <a:p>
            <a:r>
              <a:rPr lang="en-US" dirty="0" smtClean="0"/>
              <a:t>Bonuses versus rebates</a:t>
            </a:r>
          </a:p>
          <a:p>
            <a:r>
              <a:rPr lang="en-US" dirty="0" smtClean="0"/>
              <a:t>Separate versus joint evaluation</a:t>
            </a:r>
          </a:p>
        </p:txBody>
      </p:sp>
    </p:spTree>
    <p:extLst>
      <p:ext uri="{BB962C8B-B14F-4D97-AF65-F5344CB8AC3E}">
        <p14:creationId xmlns:p14="http://schemas.microsoft.com/office/powerpoint/2010/main" val="24047197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1">
              <a:lumMod val="20000"/>
              <a:lumOff val="80000"/>
            </a:schemeClr>
          </a:solidFill>
        </p:spPr>
        <p:txBody>
          <a:bodyPr>
            <a:normAutofit fontScale="90000"/>
          </a:bodyPr>
          <a:lstStyle/>
          <a:p>
            <a:r>
              <a:rPr lang="en-US" dirty="0" smtClean="0"/>
              <a:t>Framing and the Irrationality of the Sum of Our Choices</a:t>
            </a:r>
            <a:endParaRPr lang="en-US" dirty="0"/>
          </a:p>
        </p:txBody>
      </p:sp>
      <p:sp>
        <p:nvSpPr>
          <p:cNvPr id="5" name="Content Placeholder 4"/>
          <p:cNvSpPr>
            <a:spLocks noGrp="1"/>
          </p:cNvSpPr>
          <p:nvPr>
            <p:ph idx="1"/>
          </p:nvPr>
        </p:nvSpPr>
        <p:spPr/>
        <p:txBody>
          <a:bodyPr>
            <a:normAutofit fontScale="70000" lnSpcReduction="20000"/>
          </a:bodyPr>
          <a:lstStyle/>
          <a:p>
            <a:pPr marL="0" indent="0">
              <a:buNone/>
            </a:pPr>
            <a:r>
              <a:rPr lang="en-US" dirty="0"/>
              <a:t>Imagine that you face the following pair of concurrent decisions. </a:t>
            </a:r>
            <a:r>
              <a:rPr lang="en-US" dirty="0" smtClean="0"/>
              <a:t>First</a:t>
            </a:r>
            <a:r>
              <a:rPr lang="en-US" dirty="0"/>
              <a:t>, examine both decisions, and then indicate the options you prefer. </a:t>
            </a:r>
            <a:r>
              <a:rPr lang="en-US" i="1" dirty="0"/>
              <a:t> </a:t>
            </a:r>
            <a:endParaRPr lang="en-US" dirty="0"/>
          </a:p>
          <a:p>
            <a:pPr marL="0" indent="0">
              <a:buNone/>
            </a:pPr>
            <a:endParaRPr lang="en-US" i="1" dirty="0"/>
          </a:p>
          <a:p>
            <a:pPr marL="0" indent="0">
              <a:buNone/>
            </a:pPr>
            <a:r>
              <a:rPr lang="en-US" i="1" dirty="0" smtClean="0"/>
              <a:t>Decision </a:t>
            </a:r>
            <a:r>
              <a:rPr lang="en-US" i="1" dirty="0"/>
              <a:t>A </a:t>
            </a:r>
            <a:endParaRPr lang="en-US" dirty="0"/>
          </a:p>
          <a:p>
            <a:pPr marL="0" indent="0">
              <a:buNone/>
            </a:pPr>
            <a:r>
              <a:rPr lang="en-US" dirty="0" smtClean="0"/>
              <a:t>Choose </a:t>
            </a:r>
            <a:r>
              <a:rPr lang="en-US" dirty="0"/>
              <a:t>between: </a:t>
            </a:r>
          </a:p>
          <a:p>
            <a:pPr marL="0" indent="0">
              <a:buNone/>
            </a:pPr>
            <a:r>
              <a:rPr lang="en-US" dirty="0"/>
              <a:t>a. a sure gain of $240</a:t>
            </a:r>
          </a:p>
          <a:p>
            <a:pPr marL="0" indent="0">
              <a:buNone/>
            </a:pPr>
            <a:r>
              <a:rPr lang="en-US" dirty="0"/>
              <a:t>b. a 25 percent chance to gain $1,000 and a 75 percent chance to gain nothing</a:t>
            </a:r>
          </a:p>
          <a:p>
            <a:pPr marL="0" indent="0">
              <a:buNone/>
            </a:pPr>
            <a:r>
              <a:rPr lang="en-US" dirty="0"/>
              <a:t> </a:t>
            </a:r>
          </a:p>
          <a:p>
            <a:pPr marL="0" indent="0">
              <a:buNone/>
            </a:pPr>
            <a:r>
              <a:rPr lang="en-US" i="1" dirty="0"/>
              <a:t>Decision B </a:t>
            </a:r>
            <a:endParaRPr lang="en-US" dirty="0"/>
          </a:p>
          <a:p>
            <a:pPr marL="0" indent="0">
              <a:buNone/>
            </a:pPr>
            <a:r>
              <a:rPr lang="en-US" dirty="0" smtClean="0"/>
              <a:t>Choose </a:t>
            </a:r>
            <a:r>
              <a:rPr lang="en-US" dirty="0"/>
              <a:t>between: </a:t>
            </a:r>
          </a:p>
          <a:p>
            <a:pPr marL="0" indent="0">
              <a:buNone/>
            </a:pPr>
            <a:r>
              <a:rPr lang="en-US" dirty="0"/>
              <a:t>c. a sure loss of $750</a:t>
            </a:r>
          </a:p>
          <a:p>
            <a:pPr marL="0" indent="0">
              <a:buNone/>
            </a:pPr>
            <a:r>
              <a:rPr lang="en-US" dirty="0"/>
              <a:t>d. a 75 percent chance to lose $1,000 and a 25 percent chance to lose nothing</a:t>
            </a:r>
          </a:p>
          <a:p>
            <a:pPr marL="0" indent="0">
              <a:buNone/>
            </a:pPr>
            <a:endParaRPr lang="en-US" dirty="0"/>
          </a:p>
        </p:txBody>
      </p:sp>
    </p:spTree>
    <p:extLst>
      <p:ext uri="{BB962C8B-B14F-4D97-AF65-F5344CB8AC3E}">
        <p14:creationId xmlns:p14="http://schemas.microsoft.com/office/powerpoint/2010/main" val="10509798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1">
              <a:lumMod val="20000"/>
              <a:lumOff val="80000"/>
            </a:schemeClr>
          </a:solidFill>
        </p:spPr>
        <p:txBody>
          <a:bodyPr>
            <a:normAutofit/>
          </a:bodyPr>
          <a:lstStyle/>
          <a:p>
            <a:r>
              <a:rPr lang="en-US" dirty="0" smtClean="0"/>
              <a:t>What </a:t>
            </a:r>
            <a:r>
              <a:rPr lang="en-US" dirty="0"/>
              <a:t>D</a:t>
            </a:r>
            <a:r>
              <a:rPr lang="en-US" dirty="0" smtClean="0"/>
              <a:t>o People Choose?</a:t>
            </a:r>
            <a:endParaRPr lang="en-US" dirty="0"/>
          </a:p>
        </p:txBody>
      </p:sp>
      <p:sp>
        <p:nvSpPr>
          <p:cNvPr id="2" name="Text Placeholder 1"/>
          <p:cNvSpPr>
            <a:spLocks noGrp="1"/>
          </p:cNvSpPr>
          <p:nvPr>
            <p:ph type="body" idx="1"/>
          </p:nvPr>
        </p:nvSpPr>
        <p:spPr/>
        <p:txBody>
          <a:bodyPr/>
          <a:lstStyle/>
          <a:p>
            <a:r>
              <a:rPr lang="en-US" dirty="0" smtClean="0"/>
              <a:t>Decision A	</a:t>
            </a:r>
            <a:endParaRPr lang="en-US" dirty="0"/>
          </a:p>
        </p:txBody>
      </p:sp>
      <p:graphicFrame>
        <p:nvGraphicFramePr>
          <p:cNvPr id="8" name="Content Placeholder 7"/>
          <p:cNvGraphicFramePr>
            <a:graphicFrameLocks noGrp="1"/>
          </p:cNvGraphicFramePr>
          <p:nvPr>
            <p:ph sz="half" idx="2"/>
            <p:extLst>
              <p:ext uri="{D42A27DB-BD31-4B8C-83A1-F6EECF244321}">
                <p14:modId xmlns:p14="http://schemas.microsoft.com/office/powerpoint/2010/main" val="1569390656"/>
              </p:ext>
            </p:extLst>
          </p:nvPr>
        </p:nvGraphicFramePr>
        <p:xfrm>
          <a:off x="457200" y="2174875"/>
          <a:ext cx="4040188" cy="3951288"/>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5"/>
          <p:cNvSpPr>
            <a:spLocks noGrp="1"/>
          </p:cNvSpPr>
          <p:nvPr>
            <p:ph type="body" sz="quarter" idx="3"/>
          </p:nvPr>
        </p:nvSpPr>
        <p:spPr/>
        <p:txBody>
          <a:bodyPr/>
          <a:lstStyle/>
          <a:p>
            <a:r>
              <a:rPr lang="en-US" dirty="0" smtClean="0"/>
              <a:t>Decision B</a:t>
            </a:r>
            <a:endParaRPr lang="en-US" dirty="0"/>
          </a:p>
        </p:txBody>
      </p:sp>
      <p:graphicFrame>
        <p:nvGraphicFramePr>
          <p:cNvPr id="9" name="Content Placeholder 8"/>
          <p:cNvGraphicFramePr>
            <a:graphicFrameLocks noGrp="1"/>
          </p:cNvGraphicFramePr>
          <p:nvPr>
            <p:ph sz="quarter" idx="4"/>
            <p:extLst>
              <p:ext uri="{D42A27DB-BD31-4B8C-83A1-F6EECF244321}">
                <p14:modId xmlns:p14="http://schemas.microsoft.com/office/powerpoint/2010/main" val="1818347010"/>
              </p:ext>
            </p:extLst>
          </p:nvPr>
        </p:nvGraphicFramePr>
        <p:xfrm>
          <a:off x="4645025" y="2174875"/>
          <a:ext cx="4041775" cy="395128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163013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1">
              <a:lumMod val="20000"/>
              <a:lumOff val="80000"/>
            </a:schemeClr>
          </a:solidFill>
        </p:spPr>
        <p:txBody>
          <a:bodyPr>
            <a:normAutofit fontScale="90000"/>
          </a:bodyPr>
          <a:lstStyle/>
          <a:p>
            <a:r>
              <a:rPr lang="en-US" dirty="0" smtClean="0"/>
              <a:t>Framing and the Irrationality of the Sum of Our Choices</a:t>
            </a:r>
            <a:endParaRPr lang="en-US" dirty="0"/>
          </a:p>
        </p:txBody>
      </p:sp>
      <p:sp>
        <p:nvSpPr>
          <p:cNvPr id="5" name="Content Placeholder 4"/>
          <p:cNvSpPr>
            <a:spLocks noGrp="1"/>
          </p:cNvSpPr>
          <p:nvPr>
            <p:ph idx="1"/>
          </p:nvPr>
        </p:nvSpPr>
        <p:spPr/>
        <p:txBody>
          <a:bodyPr>
            <a:normAutofit/>
          </a:bodyPr>
          <a:lstStyle/>
          <a:p>
            <a:pPr marL="0" indent="0">
              <a:buNone/>
            </a:pPr>
            <a:r>
              <a:rPr lang="en-US" dirty="0"/>
              <a:t>Choose between: </a:t>
            </a:r>
            <a:endParaRPr lang="en-US" dirty="0" smtClean="0"/>
          </a:p>
          <a:p>
            <a:pPr marL="0" indent="0">
              <a:buNone/>
            </a:pPr>
            <a:r>
              <a:rPr lang="en-US" dirty="0" smtClean="0"/>
              <a:t>e</a:t>
            </a:r>
            <a:r>
              <a:rPr lang="en-US" dirty="0"/>
              <a:t>. a 25 percent chance to win $240 and a 75 percent chance to lose $</a:t>
            </a:r>
            <a:r>
              <a:rPr lang="en-US" dirty="0" smtClean="0"/>
              <a:t>760</a:t>
            </a:r>
          </a:p>
          <a:p>
            <a:pPr marL="0" indent="0">
              <a:buNone/>
            </a:pPr>
            <a:r>
              <a:rPr lang="en-US" dirty="0" smtClean="0"/>
              <a:t>f</a:t>
            </a:r>
            <a:r>
              <a:rPr lang="en-US" dirty="0"/>
              <a:t>. a 25 percent chance to win $250 and a 75 percent chance to lose $750</a:t>
            </a:r>
          </a:p>
          <a:p>
            <a:pPr marL="0" indent="0">
              <a:buNone/>
            </a:pPr>
            <a:endParaRPr lang="en-US" dirty="0"/>
          </a:p>
        </p:txBody>
      </p:sp>
    </p:spTree>
    <p:extLst>
      <p:ext uri="{BB962C8B-B14F-4D97-AF65-F5344CB8AC3E}">
        <p14:creationId xmlns:p14="http://schemas.microsoft.com/office/powerpoint/2010/main" val="39515031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Russian Roulette</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i="1" dirty="0" smtClean="0"/>
              <a:t>Question 1</a:t>
            </a:r>
          </a:p>
          <a:p>
            <a:pPr marL="0" indent="0">
              <a:buNone/>
            </a:pPr>
            <a:r>
              <a:rPr lang="en-US" dirty="0" smtClean="0"/>
              <a:t>How much would you pay to remove the bullet and reduce the likelihood of death from 1/6 (17%) to 0?</a:t>
            </a:r>
          </a:p>
          <a:p>
            <a:pPr marL="0" indent="0">
              <a:buNone/>
            </a:pPr>
            <a:endParaRPr lang="en-US" dirty="0"/>
          </a:p>
          <a:p>
            <a:pPr marL="0" indent="0">
              <a:buNone/>
            </a:pPr>
            <a:r>
              <a:rPr lang="en-US" i="1" dirty="0" smtClean="0"/>
              <a:t>Question 2</a:t>
            </a:r>
          </a:p>
          <a:p>
            <a:pPr marL="0" indent="0">
              <a:buNone/>
            </a:pPr>
            <a:r>
              <a:rPr lang="en-US" dirty="0" smtClean="0"/>
              <a:t>In a game with two bullets, how much would you pay to remove one bullet and reduce the likelihood of death from 1/3 (33%) to 1/6 (17%)?</a:t>
            </a:r>
            <a:endParaRPr lang="en-US" dirty="0"/>
          </a:p>
        </p:txBody>
      </p:sp>
    </p:spTree>
    <p:extLst>
      <p:ext uri="{BB962C8B-B14F-4D97-AF65-F5344CB8AC3E}">
        <p14:creationId xmlns:p14="http://schemas.microsoft.com/office/powerpoint/2010/main" val="16783618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Perceptions of Certainty</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77900310"/>
              </p:ext>
            </p:extLst>
          </p:nvPr>
        </p:nvGraphicFramePr>
        <p:xfrm>
          <a:off x="457200" y="1600200"/>
          <a:ext cx="8229600" cy="502920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US" sz="1800" b="1" kern="1200" dirty="0" smtClean="0">
                          <a:solidFill>
                            <a:schemeClr val="lt1"/>
                          </a:solidFill>
                          <a:effectLst/>
                          <a:latin typeface="+mn-lt"/>
                          <a:ea typeface="+mn-ea"/>
                          <a:cs typeface="+mn-cs"/>
                        </a:rPr>
                        <a:t>Which of the following options do you prefer? </a:t>
                      </a:r>
                    </a:p>
                    <a:p>
                      <a:endParaRPr lang="en-US" sz="1800" b="1" kern="1200" dirty="0" smtClean="0">
                        <a:solidFill>
                          <a:schemeClr val="lt1"/>
                        </a:solidFill>
                        <a:effectLst/>
                        <a:latin typeface="+mn-lt"/>
                        <a:ea typeface="+mn-ea"/>
                        <a:cs typeface="+mn-cs"/>
                      </a:endParaRPr>
                    </a:p>
                    <a:p>
                      <a:pPr marL="0" indent="0">
                        <a:buNone/>
                      </a:pPr>
                      <a:r>
                        <a:rPr lang="en-US" sz="1800" b="1" kern="1200" dirty="0" smtClean="0">
                          <a:solidFill>
                            <a:schemeClr val="lt1"/>
                          </a:solidFill>
                          <a:effectLst/>
                          <a:latin typeface="+mn-lt"/>
                          <a:ea typeface="+mn-ea"/>
                          <a:cs typeface="+mn-cs"/>
                        </a:rPr>
                        <a:t>a. a sure win of $30</a:t>
                      </a:r>
                    </a:p>
                    <a:p>
                      <a:pPr marL="0" indent="0">
                        <a:buNone/>
                      </a:pPr>
                      <a:endParaRPr lang="en-US"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b. an 80 percent chance to win $45</a:t>
                      </a:r>
                    </a:p>
                    <a:p>
                      <a:endParaRPr lang="en-US" sz="1800" dirty="0"/>
                    </a:p>
                  </a:txBody>
                  <a:tcPr/>
                </a:tc>
                <a:tc>
                  <a:txBody>
                    <a:bodyPr/>
                    <a:lstStyle/>
                    <a:p>
                      <a:r>
                        <a:rPr lang="en-US" sz="1800" b="1" kern="1200" dirty="0" smtClean="0">
                          <a:solidFill>
                            <a:schemeClr val="lt1"/>
                          </a:solidFill>
                          <a:effectLst/>
                          <a:latin typeface="+mn-lt"/>
                          <a:ea typeface="+mn-ea"/>
                          <a:cs typeface="+mn-cs"/>
                        </a:rPr>
                        <a:t>Consider the following two-stage game. In the ﬁrst stage, there is a 75 percent chance to end the game without winning anything and a 25 percent chance to move into the second stage. If you reach the second stage you have a choice between: </a:t>
                      </a:r>
                    </a:p>
                    <a:p>
                      <a:endParaRPr lang="en-US"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c. a sure win of $30</a:t>
                      </a:r>
                    </a:p>
                    <a:p>
                      <a:endParaRPr lang="en-US"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d. an 80 percent chance to win $45</a:t>
                      </a:r>
                    </a:p>
                    <a:p>
                      <a:endParaRPr lang="en-US" sz="1800" b="1" kern="1200" dirty="0" smtClean="0">
                        <a:solidFill>
                          <a:schemeClr val="lt1"/>
                        </a:solidFill>
                        <a:effectLst/>
                        <a:latin typeface="+mn-lt"/>
                        <a:ea typeface="+mn-ea"/>
                        <a:cs typeface="+mn-cs"/>
                      </a:endParaRPr>
                    </a:p>
                    <a:p>
                      <a:endParaRPr lang="en-US" sz="1800" b="1" kern="1200" dirty="0" smtClean="0">
                        <a:solidFill>
                          <a:schemeClr val="lt1"/>
                        </a:solidFill>
                        <a:effectLst/>
                        <a:latin typeface="+mn-lt"/>
                        <a:ea typeface="+mn-ea"/>
                        <a:cs typeface="+mn-cs"/>
                      </a:endParaRPr>
                    </a:p>
                    <a:p>
                      <a:endParaRPr lang="en-US" sz="1800" dirty="0"/>
                    </a:p>
                  </a:txBody>
                  <a:tcPr/>
                </a:tc>
                <a:tc>
                  <a:txBody>
                    <a:bodyPr/>
                    <a:lstStyle/>
                    <a:p>
                      <a:r>
                        <a:rPr lang="en-US" sz="1800" b="1" kern="1200" dirty="0" smtClean="0">
                          <a:solidFill>
                            <a:schemeClr val="lt1"/>
                          </a:solidFill>
                          <a:effectLst/>
                          <a:latin typeface="+mn-lt"/>
                          <a:ea typeface="+mn-ea"/>
                          <a:cs typeface="+mn-cs"/>
                        </a:rPr>
                        <a:t>Which of the following options do you prefer? </a:t>
                      </a:r>
                    </a:p>
                    <a:p>
                      <a:endParaRPr lang="en-US"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e. a 25 percent chance to win $30</a:t>
                      </a:r>
                    </a:p>
                    <a:p>
                      <a:endParaRPr lang="en-US"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f. a 20 percent chance to win $45</a:t>
                      </a:r>
                    </a:p>
                    <a:p>
                      <a:endParaRPr lang="en-US" sz="1800" dirty="0"/>
                    </a:p>
                  </a:txBody>
                  <a:tcPr/>
                </a:tc>
              </a:tr>
            </a:tbl>
          </a:graphicData>
        </a:graphic>
      </p:graphicFrame>
    </p:spTree>
    <p:extLst>
      <p:ext uri="{BB962C8B-B14F-4D97-AF65-F5344CB8AC3E}">
        <p14:creationId xmlns:p14="http://schemas.microsoft.com/office/powerpoint/2010/main" val="6180953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Perceptions of Certainty</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77835268"/>
              </p:ext>
            </p:extLst>
          </p:nvPr>
        </p:nvGraphicFramePr>
        <p:xfrm>
          <a:off x="457200" y="1600200"/>
          <a:ext cx="8229600" cy="502920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US" sz="1800" b="1" kern="1200" dirty="0" smtClean="0">
                          <a:solidFill>
                            <a:schemeClr val="lt1"/>
                          </a:solidFill>
                          <a:effectLst/>
                          <a:latin typeface="+mn-lt"/>
                          <a:ea typeface="+mn-ea"/>
                          <a:cs typeface="+mn-cs"/>
                        </a:rPr>
                        <a:t>Which of the following options do you prefer? </a:t>
                      </a:r>
                    </a:p>
                    <a:p>
                      <a:endParaRPr lang="en-US" sz="1800" b="1" kern="1200" dirty="0" smtClean="0">
                        <a:solidFill>
                          <a:schemeClr val="lt1"/>
                        </a:solidFill>
                        <a:effectLst/>
                        <a:latin typeface="+mn-lt"/>
                        <a:ea typeface="+mn-ea"/>
                        <a:cs typeface="+mn-cs"/>
                      </a:endParaRPr>
                    </a:p>
                    <a:p>
                      <a:pPr marL="0" indent="0">
                        <a:buNone/>
                      </a:pPr>
                      <a:r>
                        <a:rPr lang="en-US" sz="1800" b="1" kern="1200" dirty="0" smtClean="0">
                          <a:solidFill>
                            <a:schemeClr val="lt1"/>
                          </a:solidFill>
                          <a:effectLst/>
                          <a:latin typeface="+mn-lt"/>
                          <a:ea typeface="+mn-ea"/>
                          <a:cs typeface="+mn-cs"/>
                        </a:rPr>
                        <a:t>a. a sure win of $30 </a:t>
                      </a:r>
                      <a:r>
                        <a:rPr lang="en-US" sz="1800" b="1" i="1" kern="1200" dirty="0" smtClean="0">
                          <a:solidFill>
                            <a:schemeClr val="lt1"/>
                          </a:solidFill>
                          <a:effectLst/>
                          <a:latin typeface="+mn-lt"/>
                          <a:ea typeface="+mn-ea"/>
                          <a:cs typeface="+mn-cs"/>
                        </a:rPr>
                        <a:t>(78%)</a:t>
                      </a:r>
                    </a:p>
                    <a:p>
                      <a:pPr marL="0" indent="0">
                        <a:buNone/>
                      </a:pPr>
                      <a:endParaRPr lang="en-US"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b. an 80 percent chance to win $45 </a:t>
                      </a:r>
                      <a:r>
                        <a:rPr lang="en-US" sz="1800" b="1" i="1" kern="1200" dirty="0" smtClean="0">
                          <a:solidFill>
                            <a:schemeClr val="lt1"/>
                          </a:solidFill>
                          <a:effectLst/>
                          <a:latin typeface="+mn-lt"/>
                          <a:ea typeface="+mn-ea"/>
                          <a:cs typeface="+mn-cs"/>
                        </a:rPr>
                        <a:t>(22%)</a:t>
                      </a:r>
                    </a:p>
                    <a:p>
                      <a:endParaRPr lang="en-US" sz="1800" dirty="0"/>
                    </a:p>
                  </a:txBody>
                  <a:tcPr/>
                </a:tc>
                <a:tc>
                  <a:txBody>
                    <a:bodyPr/>
                    <a:lstStyle/>
                    <a:p>
                      <a:r>
                        <a:rPr lang="en-US" sz="1800" b="1" kern="1200" dirty="0" smtClean="0">
                          <a:solidFill>
                            <a:schemeClr val="lt1"/>
                          </a:solidFill>
                          <a:effectLst/>
                          <a:latin typeface="+mn-lt"/>
                          <a:ea typeface="+mn-ea"/>
                          <a:cs typeface="+mn-cs"/>
                        </a:rPr>
                        <a:t>Consider the following two-stage game. In the ﬁrst stage, there is a 75 percent chance to end the game without winning anything and a 25 percent chance to move into the second stage. If you reach the second stage you have a choice between: </a:t>
                      </a:r>
                    </a:p>
                    <a:p>
                      <a:endParaRPr lang="en-US"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c. a sure win of $30 </a:t>
                      </a:r>
                      <a:r>
                        <a:rPr lang="en-US" sz="1800" b="1" i="1" kern="1200" dirty="0" smtClean="0">
                          <a:solidFill>
                            <a:schemeClr val="lt1"/>
                          </a:solidFill>
                          <a:effectLst/>
                          <a:latin typeface="+mn-lt"/>
                          <a:ea typeface="+mn-ea"/>
                          <a:cs typeface="+mn-cs"/>
                        </a:rPr>
                        <a:t>(74%)</a:t>
                      </a:r>
                    </a:p>
                    <a:p>
                      <a:endParaRPr lang="en-US"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d. an 80 percent chance to win $45 </a:t>
                      </a:r>
                      <a:r>
                        <a:rPr lang="en-US" sz="1800" b="1" i="1" kern="1200" dirty="0" smtClean="0">
                          <a:solidFill>
                            <a:schemeClr val="lt1"/>
                          </a:solidFill>
                          <a:effectLst/>
                          <a:latin typeface="+mn-lt"/>
                          <a:ea typeface="+mn-ea"/>
                          <a:cs typeface="+mn-cs"/>
                        </a:rPr>
                        <a:t>(26%)</a:t>
                      </a:r>
                    </a:p>
                    <a:p>
                      <a:endParaRPr lang="en-US" sz="1800" b="1" kern="1200" dirty="0" smtClean="0">
                        <a:solidFill>
                          <a:schemeClr val="lt1"/>
                        </a:solidFill>
                        <a:effectLst/>
                        <a:latin typeface="+mn-lt"/>
                        <a:ea typeface="+mn-ea"/>
                        <a:cs typeface="+mn-cs"/>
                      </a:endParaRPr>
                    </a:p>
                    <a:p>
                      <a:endParaRPr lang="en-US" sz="1800" b="1" kern="1200" dirty="0" smtClean="0">
                        <a:solidFill>
                          <a:schemeClr val="lt1"/>
                        </a:solidFill>
                        <a:effectLst/>
                        <a:latin typeface="+mn-lt"/>
                        <a:ea typeface="+mn-ea"/>
                        <a:cs typeface="+mn-cs"/>
                      </a:endParaRPr>
                    </a:p>
                    <a:p>
                      <a:endParaRPr lang="en-US" sz="1800" dirty="0"/>
                    </a:p>
                  </a:txBody>
                  <a:tcPr/>
                </a:tc>
                <a:tc>
                  <a:txBody>
                    <a:bodyPr/>
                    <a:lstStyle/>
                    <a:p>
                      <a:r>
                        <a:rPr lang="en-US" sz="1800" b="1" kern="1200" dirty="0" smtClean="0">
                          <a:solidFill>
                            <a:schemeClr val="lt1"/>
                          </a:solidFill>
                          <a:effectLst/>
                          <a:latin typeface="+mn-lt"/>
                          <a:ea typeface="+mn-ea"/>
                          <a:cs typeface="+mn-cs"/>
                        </a:rPr>
                        <a:t>Which of the following options do you prefer? </a:t>
                      </a:r>
                    </a:p>
                    <a:p>
                      <a:endParaRPr lang="en-US"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e. a 25 percent chance to win $30 </a:t>
                      </a:r>
                      <a:r>
                        <a:rPr lang="en-US" sz="1800" b="1" i="1" kern="1200" dirty="0" smtClean="0">
                          <a:solidFill>
                            <a:schemeClr val="lt1"/>
                          </a:solidFill>
                          <a:effectLst/>
                          <a:latin typeface="+mn-lt"/>
                          <a:ea typeface="+mn-ea"/>
                          <a:cs typeface="+mn-cs"/>
                        </a:rPr>
                        <a:t>(42%)</a:t>
                      </a:r>
                    </a:p>
                    <a:p>
                      <a:endParaRPr lang="en-US" sz="1800" b="1" kern="1200" dirty="0" smtClean="0">
                        <a:solidFill>
                          <a:schemeClr val="lt1"/>
                        </a:solidFill>
                        <a:effectLst/>
                        <a:latin typeface="+mn-lt"/>
                        <a:ea typeface="+mn-ea"/>
                        <a:cs typeface="+mn-cs"/>
                      </a:endParaRPr>
                    </a:p>
                    <a:p>
                      <a:r>
                        <a:rPr lang="en-US" sz="1800" b="1" kern="1200" dirty="0" smtClean="0">
                          <a:solidFill>
                            <a:schemeClr val="lt1"/>
                          </a:solidFill>
                          <a:effectLst/>
                          <a:latin typeface="+mn-lt"/>
                          <a:ea typeface="+mn-ea"/>
                          <a:cs typeface="+mn-cs"/>
                        </a:rPr>
                        <a:t>f. a 20 percent chance to win $45 </a:t>
                      </a:r>
                      <a:r>
                        <a:rPr lang="en-US" sz="1800" b="1" i="1" kern="1200" dirty="0" smtClean="0">
                          <a:solidFill>
                            <a:schemeClr val="lt1"/>
                          </a:solidFill>
                          <a:effectLst/>
                          <a:latin typeface="+mn-lt"/>
                          <a:ea typeface="+mn-ea"/>
                          <a:cs typeface="+mn-cs"/>
                        </a:rPr>
                        <a:t>(58%)</a:t>
                      </a:r>
                    </a:p>
                    <a:p>
                      <a:endParaRPr lang="en-US" sz="1800" dirty="0"/>
                    </a:p>
                  </a:txBody>
                  <a:tcPr/>
                </a:tc>
              </a:tr>
            </a:tbl>
          </a:graphicData>
        </a:graphic>
      </p:graphicFrame>
    </p:spTree>
    <p:extLst>
      <p:ext uri="{BB962C8B-B14F-4D97-AF65-F5344CB8AC3E}">
        <p14:creationId xmlns:p14="http://schemas.microsoft.com/office/powerpoint/2010/main" val="34386900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fontScale="90000"/>
          </a:bodyPr>
          <a:lstStyle/>
          <a:p>
            <a:r>
              <a:rPr lang="en-US" dirty="0" smtClean="0"/>
              <a:t>Framing and the Overselling of Insurance</a:t>
            </a:r>
            <a:endParaRPr lang="en-US" dirty="0"/>
          </a:p>
        </p:txBody>
      </p:sp>
      <p:sp>
        <p:nvSpPr>
          <p:cNvPr id="3" name="Content Placeholder 2"/>
          <p:cNvSpPr>
            <a:spLocks noGrp="1"/>
          </p:cNvSpPr>
          <p:nvPr>
            <p:ph idx="1"/>
          </p:nvPr>
        </p:nvSpPr>
        <p:spPr>
          <a:solidFill>
            <a:schemeClr val="accent1">
              <a:lumMod val="20000"/>
              <a:lumOff val="80000"/>
            </a:schemeClr>
          </a:solidFill>
        </p:spPr>
        <p:txBody>
          <a:bodyPr/>
          <a:lstStyle/>
          <a:p>
            <a:r>
              <a:rPr lang="en-US" dirty="0" smtClean="0"/>
              <a:t>Insurance: A negative expected value</a:t>
            </a:r>
          </a:p>
          <a:p>
            <a:r>
              <a:rPr lang="en-US" dirty="0" smtClean="0"/>
              <a:t>“Insurance premium” versus “sure loss”</a:t>
            </a:r>
          </a:p>
          <a:p>
            <a:r>
              <a:rPr lang="en-US" dirty="0" smtClean="0"/>
              <a:t>Profits of insurance companies</a:t>
            </a:r>
          </a:p>
        </p:txBody>
      </p:sp>
    </p:spTree>
    <p:extLst>
      <p:ext uri="{BB962C8B-B14F-4D97-AF65-F5344CB8AC3E}">
        <p14:creationId xmlns:p14="http://schemas.microsoft.com/office/powerpoint/2010/main" val="23079613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What’s it Worth to You?</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a:t>You are lying on the beach on a hot day. All you have to drink is ice water. For the last hour you have been thinking about how much you would enjoy a nice cold bottle of your favorite brand of beer. A companion gets up to go make a phone call and offers to bring back a beer from the only nearby place where beer is sold (a fancy resort hotel) [a small, rundown grocery store]. He says that the beer might be expensive and asks how much you are willing to pay for it. He says that he will buy the beer if it costs as much as or less than the price you state. But if it costs more than the price you state, he will not buy it. You trust your friend, and there is no possibility of bargaining with the (bartender) [store owner]. </a:t>
            </a:r>
            <a:endParaRPr lang="en-US" dirty="0" smtClean="0"/>
          </a:p>
          <a:p>
            <a:pPr marL="0" indent="0">
              <a:buNone/>
            </a:pPr>
            <a:r>
              <a:rPr lang="en-US" dirty="0" smtClean="0"/>
              <a:t>What </a:t>
            </a:r>
            <a:r>
              <a:rPr lang="en-US" dirty="0"/>
              <a:t>price do you tell him? </a:t>
            </a:r>
          </a:p>
          <a:p>
            <a:pPr marL="0" indent="0">
              <a:buNone/>
            </a:pPr>
            <a:endParaRPr lang="en-US" dirty="0" smtClean="0"/>
          </a:p>
        </p:txBody>
      </p:sp>
    </p:spTree>
    <p:extLst>
      <p:ext uri="{BB962C8B-B14F-4D97-AF65-F5344CB8AC3E}">
        <p14:creationId xmlns:p14="http://schemas.microsoft.com/office/powerpoint/2010/main" val="6800567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What’s it Worth to You?</a:t>
            </a:r>
            <a:endParaRPr lang="en-US" dirty="0"/>
          </a:p>
        </p:txBody>
      </p:sp>
      <p:sp>
        <p:nvSpPr>
          <p:cNvPr id="4" name="Content Placeholder 3"/>
          <p:cNvSpPr>
            <a:spLocks noGrp="1"/>
          </p:cNvSpPr>
          <p:nvPr>
            <p:ph sz="half" idx="1"/>
          </p:nvPr>
        </p:nvSpPr>
        <p:spPr/>
        <p:txBody>
          <a:bodyPr>
            <a:normAutofit fontScale="77500" lnSpcReduction="20000"/>
          </a:bodyPr>
          <a:lstStyle/>
          <a:p>
            <a:pPr marL="0" indent="0">
              <a:buNone/>
            </a:pPr>
            <a:r>
              <a:rPr lang="en-US" dirty="0"/>
              <a:t>Imagine that you are about to purchase a high-tech mouse for $50. The computer salesperson informs you that the mouse you wish to buy is on sale at the store’s other branch, located a 20-minute drive away. You have decided to buy the mouse today, and will either buy it at the cur­rent store or drive 20 minutes to the other store. </a:t>
            </a:r>
            <a:endParaRPr lang="en-US" dirty="0" smtClean="0"/>
          </a:p>
          <a:p>
            <a:pPr marL="0" indent="0">
              <a:buNone/>
            </a:pPr>
            <a:r>
              <a:rPr lang="en-US" dirty="0" smtClean="0"/>
              <a:t>What </a:t>
            </a:r>
            <a:r>
              <a:rPr lang="en-US" dirty="0"/>
              <a:t>is the highest price that the mouse could cost at the other store such that you would be willing to travel there for the discount? </a:t>
            </a:r>
          </a:p>
          <a:p>
            <a:endParaRPr lang="en-US" dirty="0"/>
          </a:p>
        </p:txBody>
      </p:sp>
      <p:sp>
        <p:nvSpPr>
          <p:cNvPr id="5" name="Content Placeholder 4"/>
          <p:cNvSpPr>
            <a:spLocks noGrp="1"/>
          </p:cNvSpPr>
          <p:nvPr>
            <p:ph sz="half" idx="2"/>
          </p:nvPr>
        </p:nvSpPr>
        <p:spPr/>
        <p:txBody>
          <a:bodyPr>
            <a:normAutofit fontScale="77500" lnSpcReduction="20000"/>
          </a:bodyPr>
          <a:lstStyle/>
          <a:p>
            <a:pPr marL="0" indent="0">
              <a:buNone/>
            </a:pPr>
            <a:r>
              <a:rPr lang="en-US" dirty="0"/>
              <a:t>Imagine that you are about to purchase a laptop computer for $2,000. The computer salesperson informs you that this computer is on sale at the store’s other branch, located a 20-minute drive from where you are now. You have decided to buy the computer today, and will either buy it at the current store or drive to the store a 20-minute drive away. </a:t>
            </a:r>
            <a:endParaRPr lang="en-US" dirty="0" smtClean="0"/>
          </a:p>
          <a:p>
            <a:pPr marL="0" indent="0">
              <a:buNone/>
            </a:pPr>
            <a:r>
              <a:rPr lang="en-US" dirty="0" smtClean="0"/>
              <a:t>What </a:t>
            </a:r>
            <a:r>
              <a:rPr lang="en-US" dirty="0"/>
              <a:t>is the highest price that you would be willing to pay at the other store to make the discount worth the trip? </a:t>
            </a:r>
          </a:p>
        </p:txBody>
      </p:sp>
    </p:spTree>
    <p:extLst>
      <p:ext uri="{BB962C8B-B14F-4D97-AF65-F5344CB8AC3E}">
        <p14:creationId xmlns:p14="http://schemas.microsoft.com/office/powerpoint/2010/main" val="29729708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fontScale="90000"/>
          </a:bodyPr>
          <a:lstStyle/>
          <a:p>
            <a:r>
              <a:rPr lang="en-US" dirty="0" smtClean="0"/>
              <a:t>The Value We Place on What We Own</a:t>
            </a:r>
            <a:endParaRPr lang="en-US" dirty="0"/>
          </a:p>
        </p:txBody>
      </p:sp>
      <p:sp>
        <p:nvSpPr>
          <p:cNvPr id="3" name="Content Placeholder 2"/>
          <p:cNvSpPr>
            <a:spLocks noGrp="1"/>
          </p:cNvSpPr>
          <p:nvPr>
            <p:ph idx="1"/>
          </p:nvPr>
        </p:nvSpPr>
        <p:spPr>
          <a:solidFill>
            <a:schemeClr val="accent1">
              <a:lumMod val="20000"/>
              <a:lumOff val="80000"/>
            </a:schemeClr>
          </a:solidFill>
        </p:spPr>
        <p:txBody>
          <a:bodyPr>
            <a:normAutofit/>
          </a:bodyPr>
          <a:lstStyle/>
          <a:p>
            <a:r>
              <a:rPr lang="en-US" dirty="0" smtClean="0"/>
              <a:t>Real estate</a:t>
            </a:r>
          </a:p>
          <a:p>
            <a:r>
              <a:rPr lang="en-US" dirty="0" smtClean="0"/>
              <a:t>Used car sales</a:t>
            </a:r>
          </a:p>
          <a:p>
            <a:r>
              <a:rPr lang="en-US" dirty="0" smtClean="0"/>
              <a:t>Minimum bids in auctions</a:t>
            </a:r>
          </a:p>
          <a:p>
            <a:r>
              <a:rPr lang="en-US" dirty="0" smtClean="0"/>
              <a:t>Mugs</a:t>
            </a:r>
          </a:p>
          <a:p>
            <a:pPr marL="0" indent="0">
              <a:buNone/>
            </a:pPr>
            <a:endParaRPr lang="en-US" dirty="0" smtClean="0"/>
          </a:p>
          <a:p>
            <a:pPr lvl="1"/>
            <a:endParaRPr lang="en-US" dirty="0" smtClean="0"/>
          </a:p>
        </p:txBody>
      </p:sp>
    </p:spTree>
    <p:extLst>
      <p:ext uri="{BB962C8B-B14F-4D97-AF65-F5344CB8AC3E}">
        <p14:creationId xmlns:p14="http://schemas.microsoft.com/office/powerpoint/2010/main" val="18247042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The Endowment Effect</a:t>
            </a:r>
            <a:endParaRPr lang="en-US" dirty="0"/>
          </a:p>
        </p:txBody>
      </p:sp>
      <p:sp>
        <p:nvSpPr>
          <p:cNvPr id="4" name="Content Placeholder 3"/>
          <p:cNvSpPr>
            <a:spLocks noGrp="1"/>
          </p:cNvSpPr>
          <p:nvPr>
            <p:ph sz="half" idx="1"/>
          </p:nvPr>
        </p:nvSpPr>
        <p:spPr/>
        <p:txBody>
          <a:bodyPr>
            <a:normAutofit fontScale="85000" lnSpcReduction="10000"/>
          </a:bodyPr>
          <a:lstStyle/>
          <a:p>
            <a:pPr marL="0" indent="0">
              <a:buNone/>
            </a:pPr>
            <a:r>
              <a:rPr lang="en-US" dirty="0"/>
              <a:t>It is 1998, and Michael Jordan and the Bulls are about to play their ﬁnal championship game. You would very much like to attend. The game is sold out, and you won’t have another opportunity to see Michael Jordan play for a long time, if ever. You know someone who has a ticket for sale. </a:t>
            </a:r>
            <a:endParaRPr lang="en-US" dirty="0" smtClean="0"/>
          </a:p>
          <a:p>
            <a:pPr marL="0" indent="0">
              <a:buNone/>
            </a:pPr>
            <a:r>
              <a:rPr lang="en-US" dirty="0" smtClean="0"/>
              <a:t>What </a:t>
            </a:r>
            <a:r>
              <a:rPr lang="en-US" dirty="0"/>
              <a:t>is the most you would be willing to pay for it? </a:t>
            </a:r>
          </a:p>
          <a:p>
            <a:pPr marL="0" indent="0">
              <a:buNone/>
            </a:pPr>
            <a:endParaRPr lang="en-US" dirty="0"/>
          </a:p>
        </p:txBody>
      </p:sp>
      <p:sp>
        <p:nvSpPr>
          <p:cNvPr id="5" name="Content Placeholder 4"/>
          <p:cNvSpPr>
            <a:spLocks noGrp="1"/>
          </p:cNvSpPr>
          <p:nvPr>
            <p:ph sz="half" idx="2"/>
          </p:nvPr>
        </p:nvSpPr>
        <p:spPr/>
        <p:txBody>
          <a:bodyPr>
            <a:normAutofit fontScale="85000" lnSpcReduction="10000"/>
          </a:bodyPr>
          <a:lstStyle/>
          <a:p>
            <a:pPr marL="0" indent="0">
              <a:buNone/>
            </a:pPr>
            <a:r>
              <a:rPr lang="en-US" dirty="0"/>
              <a:t>It is 1998, and Michael Jordan and the Bulls are about to play their ﬁnal championship game. You have a ticket to the game and would very much like to attend. The game is sold out, and you won’t have another opportunity to see Michael Jordan play for a long time, if ever. </a:t>
            </a:r>
            <a:endParaRPr lang="en-US" dirty="0" smtClean="0"/>
          </a:p>
          <a:p>
            <a:pPr marL="0" indent="0">
              <a:buNone/>
            </a:pPr>
            <a:r>
              <a:rPr lang="en-US" dirty="0" smtClean="0"/>
              <a:t>What </a:t>
            </a:r>
            <a:r>
              <a:rPr lang="en-US" dirty="0"/>
              <a:t>is the least that you would accept to sell your ticket? </a:t>
            </a:r>
          </a:p>
          <a:p>
            <a:endParaRPr lang="en-US" dirty="0"/>
          </a:p>
        </p:txBody>
      </p:sp>
    </p:spTree>
    <p:extLst>
      <p:ext uri="{BB962C8B-B14F-4D97-AF65-F5344CB8AC3E}">
        <p14:creationId xmlns:p14="http://schemas.microsoft.com/office/powerpoint/2010/main" val="25882039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1">
              <a:lumMod val="20000"/>
              <a:lumOff val="80000"/>
            </a:schemeClr>
          </a:solidFill>
        </p:spPr>
        <p:txBody>
          <a:bodyPr/>
          <a:lstStyle/>
          <a:p>
            <a:r>
              <a:rPr lang="en-US" dirty="0" smtClean="0"/>
              <a:t>What People Say they Would Do</a:t>
            </a:r>
            <a:endParaRPr lang="en-US" dirty="0"/>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119303035"/>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93697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1">
              <a:lumMod val="20000"/>
              <a:lumOff val="80000"/>
            </a:schemeClr>
          </a:solidFill>
        </p:spPr>
        <p:txBody>
          <a:bodyPr/>
          <a:lstStyle/>
          <a:p>
            <a:r>
              <a:rPr lang="en-US" dirty="0" smtClean="0"/>
              <a:t>Mental Accounting</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a:t>Suppose that you bought a case of a good 1982 Bordeaux in the </a:t>
            </a:r>
            <a:r>
              <a:rPr lang="en-US" dirty="0" smtClean="0"/>
              <a:t>futures </a:t>
            </a:r>
            <a:r>
              <a:rPr lang="en-US" dirty="0"/>
              <a:t>market for $20 a bottle. The wine now sells at auction for about $75 </a:t>
            </a:r>
            <a:r>
              <a:rPr lang="en-US" dirty="0" smtClean="0"/>
              <a:t>per </a:t>
            </a:r>
            <a:r>
              <a:rPr lang="en-US" dirty="0"/>
              <a:t>bottle. You have decided to drink a </a:t>
            </a:r>
            <a:r>
              <a:rPr lang="en-US" dirty="0" smtClean="0"/>
              <a:t>bottle.</a:t>
            </a:r>
          </a:p>
          <a:p>
            <a:pPr marL="0" indent="0">
              <a:buNone/>
            </a:pPr>
            <a:r>
              <a:rPr lang="en-US" dirty="0" smtClean="0"/>
              <a:t>Which </a:t>
            </a:r>
            <a:r>
              <a:rPr lang="en-US" dirty="0"/>
              <a:t>of the following best captures your sense of the cost of your drinking </a:t>
            </a:r>
            <a:r>
              <a:rPr lang="en-US" dirty="0" smtClean="0"/>
              <a:t>this </a:t>
            </a:r>
            <a:r>
              <a:rPr lang="en-US" dirty="0"/>
              <a:t>bottle? </a:t>
            </a:r>
            <a:endParaRPr lang="en-US" dirty="0" smtClean="0"/>
          </a:p>
          <a:p>
            <a:pPr marL="0" indent="0">
              <a:buNone/>
            </a:pPr>
            <a:r>
              <a:rPr lang="en-US" dirty="0"/>
              <a:t>a. $0</a:t>
            </a:r>
          </a:p>
          <a:p>
            <a:pPr marL="0" indent="0">
              <a:buNone/>
            </a:pPr>
            <a:r>
              <a:rPr lang="en-US" dirty="0"/>
              <a:t>b. $20</a:t>
            </a:r>
          </a:p>
          <a:p>
            <a:pPr marL="0" indent="0">
              <a:buNone/>
            </a:pPr>
            <a:r>
              <a:rPr lang="en-US" dirty="0"/>
              <a:t>c. $20 plus interest</a:t>
            </a:r>
          </a:p>
          <a:p>
            <a:pPr marL="0" indent="0">
              <a:buNone/>
            </a:pPr>
            <a:r>
              <a:rPr lang="en-US" dirty="0"/>
              <a:t>d. $75</a:t>
            </a:r>
          </a:p>
          <a:p>
            <a:pPr marL="0" indent="0">
              <a:buNone/>
            </a:pPr>
            <a:r>
              <a:rPr lang="en-US" dirty="0"/>
              <a:t>e. –$55 (you’re drinking a $75 bottle for which you paid only $20)</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715373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1">
              <a:lumMod val="20000"/>
              <a:lumOff val="80000"/>
            </a:schemeClr>
          </a:solidFill>
        </p:spPr>
        <p:txBody>
          <a:bodyPr/>
          <a:lstStyle/>
          <a:p>
            <a:r>
              <a:rPr lang="en-US" dirty="0" smtClean="0"/>
              <a:t>Mental Accounting</a:t>
            </a:r>
            <a:endParaRPr lang="en-US" dirty="0"/>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339098086"/>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038194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1">
              <a:lumMod val="20000"/>
              <a:lumOff val="80000"/>
            </a:schemeClr>
          </a:solidFill>
        </p:spPr>
        <p:txBody>
          <a:bodyPr/>
          <a:lstStyle/>
          <a:p>
            <a:r>
              <a:rPr lang="en-US" dirty="0" smtClean="0"/>
              <a:t>Mental Accounting</a:t>
            </a:r>
            <a:endParaRPr lang="en-US" dirty="0"/>
          </a:p>
        </p:txBody>
      </p:sp>
      <p:sp>
        <p:nvSpPr>
          <p:cNvPr id="5" name="Content Placeholder 4"/>
          <p:cNvSpPr>
            <a:spLocks noGrp="1"/>
          </p:cNvSpPr>
          <p:nvPr>
            <p:ph sz="half" idx="1"/>
          </p:nvPr>
        </p:nvSpPr>
        <p:spPr/>
        <p:txBody>
          <a:bodyPr>
            <a:normAutofit fontScale="92500" lnSpcReduction="10000"/>
          </a:bodyPr>
          <a:lstStyle/>
          <a:p>
            <a:pPr marL="0" indent="0">
              <a:buNone/>
            </a:pPr>
            <a:r>
              <a:rPr lang="en-US" dirty="0"/>
              <a:t>You receive a letter from the IRS saying that you made a minor arithmetic mistake in your tax return and must send them $100. You receive a similar letter the same day from your state tax authority saying you owe them $100 for a similar mistake. There are no other repercussions from either mistake. </a:t>
            </a:r>
          </a:p>
          <a:p>
            <a:endParaRPr lang="en-US" dirty="0"/>
          </a:p>
        </p:txBody>
      </p:sp>
      <p:sp>
        <p:nvSpPr>
          <p:cNvPr id="6" name="Content Placeholder 5"/>
          <p:cNvSpPr>
            <a:spLocks noGrp="1"/>
          </p:cNvSpPr>
          <p:nvPr>
            <p:ph sz="half" idx="2"/>
          </p:nvPr>
        </p:nvSpPr>
        <p:spPr/>
        <p:txBody>
          <a:bodyPr>
            <a:normAutofit fontScale="92500" lnSpcReduction="10000"/>
          </a:bodyPr>
          <a:lstStyle/>
          <a:p>
            <a:pPr marL="0" indent="0">
              <a:buNone/>
            </a:pPr>
            <a:r>
              <a:rPr lang="en-US" dirty="0"/>
              <a:t>You receive a letter from the IRS saying that you made a minor arith­metic mistake in your tax return and must send them $200. There are no other repercussions from the mistake. </a:t>
            </a:r>
          </a:p>
          <a:p>
            <a:pPr marL="0" indent="0">
              <a:buNone/>
            </a:pPr>
            <a:endParaRPr lang="en-US" dirty="0"/>
          </a:p>
        </p:txBody>
      </p:sp>
    </p:spTree>
    <p:extLst>
      <p:ext uri="{BB962C8B-B14F-4D97-AF65-F5344CB8AC3E}">
        <p14:creationId xmlns:p14="http://schemas.microsoft.com/office/powerpoint/2010/main" val="17936831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1">
              <a:lumMod val="20000"/>
              <a:lumOff val="80000"/>
            </a:schemeClr>
          </a:solidFill>
        </p:spPr>
        <p:txBody>
          <a:bodyPr/>
          <a:lstStyle/>
          <a:p>
            <a:r>
              <a:rPr lang="en-US" dirty="0" smtClean="0"/>
              <a:t>Rebate/Bonus Framing</a:t>
            </a:r>
            <a:endParaRPr lang="en-US" dirty="0"/>
          </a:p>
        </p:txBody>
      </p:sp>
      <p:sp>
        <p:nvSpPr>
          <p:cNvPr id="2" name="Content Placeholder 1"/>
          <p:cNvSpPr>
            <a:spLocks noGrp="1"/>
          </p:cNvSpPr>
          <p:nvPr>
            <p:ph idx="1"/>
          </p:nvPr>
        </p:nvSpPr>
        <p:spPr>
          <a:solidFill>
            <a:schemeClr val="accent1">
              <a:lumMod val="20000"/>
              <a:lumOff val="80000"/>
            </a:schemeClr>
          </a:solidFill>
        </p:spPr>
        <p:txBody>
          <a:bodyPr/>
          <a:lstStyle/>
          <a:p>
            <a:r>
              <a:rPr lang="en-US" dirty="0" smtClean="0"/>
              <a:t>Federal stimulus spending</a:t>
            </a:r>
          </a:p>
          <a:p>
            <a:r>
              <a:rPr lang="en-US" dirty="0" smtClean="0"/>
              <a:t>Bonuses versus profit sharing</a:t>
            </a:r>
          </a:p>
          <a:p>
            <a:endParaRPr lang="en-US" dirty="0"/>
          </a:p>
        </p:txBody>
      </p:sp>
    </p:spTree>
    <p:extLst>
      <p:ext uri="{BB962C8B-B14F-4D97-AF65-F5344CB8AC3E}">
        <p14:creationId xmlns:p14="http://schemas.microsoft.com/office/powerpoint/2010/main" val="16944155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1">
              <a:lumMod val="20000"/>
              <a:lumOff val="80000"/>
            </a:schemeClr>
          </a:solidFill>
        </p:spPr>
        <p:txBody>
          <a:bodyPr>
            <a:normAutofit fontScale="90000"/>
          </a:bodyPr>
          <a:lstStyle/>
          <a:p>
            <a:r>
              <a:rPr lang="en-US" dirty="0" smtClean="0"/>
              <a:t>Joint Versus Separate Preference Reversals</a:t>
            </a:r>
            <a:endParaRPr lang="en-US" dirty="0"/>
          </a:p>
        </p:txBody>
      </p:sp>
      <p:sp>
        <p:nvSpPr>
          <p:cNvPr id="3" name="Text Placeholder 2"/>
          <p:cNvSpPr>
            <a:spLocks noGrp="1"/>
          </p:cNvSpPr>
          <p:nvPr>
            <p:ph type="body" idx="1"/>
          </p:nvPr>
        </p:nvSpPr>
        <p:spPr/>
        <p:txBody>
          <a:bodyPr/>
          <a:lstStyle/>
          <a:p>
            <a:r>
              <a:rPr lang="en-US" dirty="0" smtClean="0"/>
              <a:t>Salary Package A	</a:t>
            </a:r>
            <a:endParaRPr lang="en-US" dirty="0"/>
          </a:p>
        </p:txBody>
      </p:sp>
      <p:sp>
        <p:nvSpPr>
          <p:cNvPr id="5" name="Content Placeholder 4"/>
          <p:cNvSpPr>
            <a:spLocks noGrp="1"/>
          </p:cNvSpPr>
          <p:nvPr>
            <p:ph sz="half" idx="2"/>
          </p:nvPr>
        </p:nvSpPr>
        <p:spPr/>
        <p:txBody>
          <a:bodyPr/>
          <a:lstStyle/>
          <a:p>
            <a:pPr marL="0" indent="0">
              <a:buNone/>
            </a:pPr>
            <a:r>
              <a:rPr lang="en-US" dirty="0" smtClean="0"/>
              <a:t>$27,000 Year 1</a:t>
            </a:r>
          </a:p>
          <a:p>
            <a:pPr marL="0" indent="0">
              <a:buNone/>
            </a:pPr>
            <a:r>
              <a:rPr lang="en-US" dirty="0" smtClean="0"/>
              <a:t>$26,000 Year 2</a:t>
            </a:r>
          </a:p>
          <a:p>
            <a:pPr marL="0" indent="0">
              <a:buNone/>
            </a:pPr>
            <a:r>
              <a:rPr lang="en-US" dirty="0" smtClean="0"/>
              <a:t>$25,000 Year 3</a:t>
            </a:r>
          </a:p>
          <a:p>
            <a:pPr marL="0" indent="0">
              <a:buNone/>
            </a:pPr>
            <a:r>
              <a:rPr lang="en-US" dirty="0" smtClean="0"/>
              <a:t>$24,000 Year 4</a:t>
            </a:r>
            <a:endParaRPr lang="en-US" dirty="0"/>
          </a:p>
        </p:txBody>
      </p:sp>
      <p:sp>
        <p:nvSpPr>
          <p:cNvPr id="6" name="Text Placeholder 5"/>
          <p:cNvSpPr>
            <a:spLocks noGrp="1"/>
          </p:cNvSpPr>
          <p:nvPr>
            <p:ph type="body" sz="quarter" idx="3"/>
          </p:nvPr>
        </p:nvSpPr>
        <p:spPr/>
        <p:txBody>
          <a:bodyPr/>
          <a:lstStyle/>
          <a:p>
            <a:r>
              <a:rPr lang="en-US" dirty="0" smtClean="0"/>
              <a:t>Salary Package B</a:t>
            </a:r>
            <a:endParaRPr lang="en-US" dirty="0"/>
          </a:p>
        </p:txBody>
      </p:sp>
      <p:sp>
        <p:nvSpPr>
          <p:cNvPr id="7" name="Content Placeholder 6"/>
          <p:cNvSpPr>
            <a:spLocks noGrp="1"/>
          </p:cNvSpPr>
          <p:nvPr>
            <p:ph sz="quarter" idx="4"/>
          </p:nvPr>
        </p:nvSpPr>
        <p:spPr/>
        <p:txBody>
          <a:bodyPr/>
          <a:lstStyle/>
          <a:p>
            <a:pPr marL="0" indent="0">
              <a:buNone/>
            </a:pPr>
            <a:r>
              <a:rPr lang="en-US" dirty="0" smtClean="0"/>
              <a:t>$23,000 Year 1</a:t>
            </a:r>
          </a:p>
          <a:p>
            <a:pPr marL="0" indent="0">
              <a:buNone/>
            </a:pPr>
            <a:r>
              <a:rPr lang="en-US" dirty="0" smtClean="0"/>
              <a:t>$24,000 Year 2</a:t>
            </a:r>
          </a:p>
          <a:p>
            <a:pPr marL="0" indent="0">
              <a:buNone/>
            </a:pPr>
            <a:r>
              <a:rPr lang="en-US" dirty="0" smtClean="0"/>
              <a:t>$25,000 Year 3</a:t>
            </a:r>
          </a:p>
          <a:p>
            <a:pPr marL="0" indent="0">
              <a:buNone/>
            </a:pPr>
            <a:r>
              <a:rPr lang="en-US" dirty="0" smtClean="0"/>
              <a:t>$26,000 Year 4</a:t>
            </a:r>
            <a:endParaRPr lang="en-US" dirty="0"/>
          </a:p>
        </p:txBody>
      </p:sp>
    </p:spTree>
    <p:extLst>
      <p:ext uri="{BB962C8B-B14F-4D97-AF65-F5344CB8AC3E}">
        <p14:creationId xmlns:p14="http://schemas.microsoft.com/office/powerpoint/2010/main" val="25930888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1">
              <a:lumMod val="20000"/>
              <a:lumOff val="80000"/>
            </a:schemeClr>
          </a:solidFill>
        </p:spPr>
        <p:txBody>
          <a:bodyPr>
            <a:normAutofit fontScale="90000"/>
          </a:bodyPr>
          <a:lstStyle/>
          <a:p>
            <a:r>
              <a:rPr lang="en-US" dirty="0" smtClean="0"/>
              <a:t>Joint Versus Separate Preference Reversals</a:t>
            </a:r>
            <a:endParaRPr lang="en-US" dirty="0"/>
          </a:p>
        </p:txBody>
      </p:sp>
      <p:sp>
        <p:nvSpPr>
          <p:cNvPr id="2" name="Content Placeholder 1"/>
          <p:cNvSpPr>
            <a:spLocks noGrp="1"/>
          </p:cNvSpPr>
          <p:nvPr>
            <p:ph idx="1"/>
          </p:nvPr>
        </p:nvSpPr>
        <p:spPr>
          <a:solidFill>
            <a:schemeClr val="accent1">
              <a:lumMod val="20000"/>
              <a:lumOff val="80000"/>
            </a:schemeClr>
          </a:solidFill>
        </p:spPr>
        <p:txBody>
          <a:bodyPr/>
          <a:lstStyle/>
          <a:p>
            <a:r>
              <a:rPr lang="en-US" dirty="0" smtClean="0"/>
              <a:t>Separate evaluation promotes emotional responses</a:t>
            </a:r>
          </a:p>
          <a:p>
            <a:r>
              <a:rPr lang="en-US" dirty="0" smtClean="0"/>
              <a:t>Polling practices</a:t>
            </a:r>
          </a:p>
          <a:p>
            <a:r>
              <a:rPr lang="en-US" dirty="0" smtClean="0"/>
              <a:t>“Want/should” explanation</a:t>
            </a:r>
          </a:p>
          <a:p>
            <a:r>
              <a:rPr lang="en-US" dirty="0" smtClean="0"/>
              <a:t>“</a:t>
            </a:r>
            <a:r>
              <a:rPr lang="en-US" dirty="0" err="1" smtClean="0"/>
              <a:t>Evaluability</a:t>
            </a:r>
            <a:r>
              <a:rPr lang="en-US" dirty="0" smtClean="0"/>
              <a:t>” explanation</a:t>
            </a:r>
            <a:endParaRPr lang="en-US" dirty="0"/>
          </a:p>
        </p:txBody>
      </p:sp>
    </p:spTree>
    <p:extLst>
      <p:ext uri="{BB962C8B-B14F-4D97-AF65-F5344CB8AC3E}">
        <p14:creationId xmlns:p14="http://schemas.microsoft.com/office/powerpoint/2010/main" val="41647217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1">
              <a:lumMod val="20000"/>
              <a:lumOff val="80000"/>
            </a:schemeClr>
          </a:solidFill>
        </p:spPr>
        <p:txBody>
          <a:bodyPr>
            <a:normAutofit/>
          </a:bodyPr>
          <a:lstStyle/>
          <a:p>
            <a:r>
              <a:rPr lang="en-US" dirty="0" smtClean="0"/>
              <a:t>Conclusion</a:t>
            </a:r>
            <a:endParaRPr lang="en-US" dirty="0"/>
          </a:p>
        </p:txBody>
      </p:sp>
      <p:sp>
        <p:nvSpPr>
          <p:cNvPr id="2" name="Content Placeholder 1"/>
          <p:cNvSpPr>
            <a:spLocks noGrp="1"/>
          </p:cNvSpPr>
          <p:nvPr>
            <p:ph idx="1"/>
          </p:nvPr>
        </p:nvSpPr>
        <p:spPr>
          <a:solidFill>
            <a:schemeClr val="accent1">
              <a:lumMod val="20000"/>
              <a:lumOff val="80000"/>
            </a:schemeClr>
          </a:solidFill>
        </p:spPr>
        <p:txBody>
          <a:bodyPr>
            <a:normAutofit/>
          </a:bodyPr>
          <a:lstStyle/>
          <a:p>
            <a:r>
              <a:rPr lang="en-US" dirty="0" smtClean="0"/>
              <a:t>Generalizability of framing effects</a:t>
            </a:r>
          </a:p>
          <a:p>
            <a:pPr lvl="1"/>
            <a:r>
              <a:rPr lang="en-US" dirty="0" smtClean="0"/>
              <a:t>Taxi driver hours</a:t>
            </a:r>
          </a:p>
          <a:p>
            <a:pPr lvl="1"/>
            <a:r>
              <a:rPr lang="en-US" dirty="0" smtClean="0"/>
              <a:t>Golfer putting patterns</a:t>
            </a:r>
          </a:p>
          <a:p>
            <a:pPr lvl="1"/>
            <a:r>
              <a:rPr lang="en-US" dirty="0" smtClean="0"/>
              <a:t>Stock market decisions</a:t>
            </a:r>
          </a:p>
          <a:p>
            <a:r>
              <a:rPr lang="en-US" dirty="0" smtClean="0"/>
              <a:t>Improving your decisions</a:t>
            </a:r>
          </a:p>
          <a:p>
            <a:pPr lvl="1"/>
            <a:r>
              <a:rPr lang="en-US" dirty="0" smtClean="0"/>
              <a:t>Identify your reference point</a:t>
            </a:r>
          </a:p>
          <a:p>
            <a:pPr lvl="1"/>
            <a:r>
              <a:rPr lang="en-US" dirty="0" smtClean="0"/>
              <a:t>Consider alternative reference points</a:t>
            </a:r>
          </a:p>
        </p:txBody>
      </p:sp>
    </p:spTree>
    <p:extLst>
      <p:ext uri="{BB962C8B-B14F-4D97-AF65-F5344CB8AC3E}">
        <p14:creationId xmlns:p14="http://schemas.microsoft.com/office/powerpoint/2010/main" val="4408123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5873</Words>
  <Application>Microsoft Office PowerPoint</Application>
  <PresentationFormat>On-screen Show (4:3)</PresentationFormat>
  <Paragraphs>345</Paragraphs>
  <Slides>26</Slides>
  <Notes>26</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Judgment in Managerial Decision Making 8e   Chapter 5 Framing and the Reversal of Preferences</vt:lpstr>
      <vt:lpstr>The Asian Disease Problem</vt:lpstr>
      <vt:lpstr>Big Positive Gamble</vt:lpstr>
      <vt:lpstr>Lawsuit</vt:lpstr>
      <vt:lpstr>Asian Disease Problem</vt:lpstr>
      <vt:lpstr>Sell or Hold?</vt:lpstr>
      <vt:lpstr>Preference Reversals</vt:lpstr>
      <vt:lpstr>Framing and the Irrationality of the Sum of Our Choices</vt:lpstr>
      <vt:lpstr>What Do People Choose?</vt:lpstr>
      <vt:lpstr>Framing and the Irrationality of the Sum of Our Choices</vt:lpstr>
      <vt:lpstr>Russian Roulette</vt:lpstr>
      <vt:lpstr>Perceptions of Certainty</vt:lpstr>
      <vt:lpstr>Perceptions of Certainty</vt:lpstr>
      <vt:lpstr>Framing and the Overselling of Insurance</vt:lpstr>
      <vt:lpstr>What’s it Worth to You?</vt:lpstr>
      <vt:lpstr>What’s it Worth to You?</vt:lpstr>
      <vt:lpstr>The Value We Place on What We Own</vt:lpstr>
      <vt:lpstr>The Endowment Effect</vt:lpstr>
      <vt:lpstr>What People Say they Would Do</vt:lpstr>
      <vt:lpstr>Mental Accounting</vt:lpstr>
      <vt:lpstr>Mental Accounting</vt:lpstr>
      <vt:lpstr>Mental Accounting</vt:lpstr>
      <vt:lpstr>Rebate/Bonus Framing</vt:lpstr>
      <vt:lpstr>Joint Versus Separate Preference Reversals</vt:lpstr>
      <vt:lpstr>Joint Versus Separate Preference Reversals</vt:lpstr>
      <vt:lpstr>Conclusion</vt:lpstr>
    </vt:vector>
  </TitlesOfParts>
  <Company>Haas Computing Services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Managerial Decision Making</dc:title>
  <dc:creator>techie</dc:creator>
  <cp:lastModifiedBy>WileyService</cp:lastModifiedBy>
  <cp:revision>161</cp:revision>
  <dcterms:created xsi:type="dcterms:W3CDTF">2012-05-22T06:14:36Z</dcterms:created>
  <dcterms:modified xsi:type="dcterms:W3CDTF">2012-09-14T15:58:54Z</dcterms:modified>
</cp:coreProperties>
</file>