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25" r:id="rId2"/>
    <p:sldId id="257" r:id="rId3"/>
    <p:sldId id="304" r:id="rId4"/>
    <p:sldId id="313" r:id="rId5"/>
    <p:sldId id="305" r:id="rId6"/>
    <p:sldId id="314" r:id="rId7"/>
    <p:sldId id="323" r:id="rId8"/>
    <p:sldId id="277" r:id="rId9"/>
    <p:sldId id="32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92086" autoAdjust="0"/>
  </p:normalViewPr>
  <p:slideViewPr>
    <p:cSldViewPr>
      <p:cViewPr>
        <p:scale>
          <a:sx n="80" d="100"/>
          <a:sy n="80" d="100"/>
        </p:scale>
        <p:origin x="-876" y="-528"/>
      </p:cViewPr>
      <p:guideLst>
        <p:guide orient="horz" pos="2160"/>
        <p:guide pos="2880"/>
      </p:guideLst>
    </p:cSldViewPr>
  </p:slideViewPr>
  <p:notesTextViewPr>
    <p:cViewPr>
      <p:scale>
        <a:sx n="1" d="1"/>
        <a:sy n="1" d="1"/>
      </p:scale>
      <p:origin x="0" y="128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Any situation where you need to reach a joint decision with a different party, but the two of you have different preferences is classified as a negotiation.</a:t>
            </a:r>
          </a:p>
          <a:p>
            <a:pPr marL="171450" indent="-171450">
              <a:buFontTx/>
              <a:buChar char="-"/>
            </a:pPr>
            <a:r>
              <a:rPr lang="en-US" baseline="0" dirty="0" smtClean="0"/>
              <a:t>Game theory could potentially be a useful framework for providing precise prescriptive advice on how to obtain favorable outcomes in the negotiation. However:</a:t>
            </a:r>
          </a:p>
          <a:p>
            <a:pPr marL="628650" lvl="1" indent="-171450">
              <a:buFontTx/>
              <a:buChar char="-"/>
            </a:pPr>
            <a:r>
              <a:rPr lang="en-US" baseline="0" dirty="0" smtClean="0"/>
              <a:t>Game theory relies on the unrealistic assumption that negotiators are capable of considering every possible combination of player moves and calculating the payoffs associated with each combination of moves.</a:t>
            </a:r>
          </a:p>
          <a:p>
            <a:pPr marL="628650" lvl="1" indent="-171450">
              <a:buFontTx/>
              <a:buChar char="-"/>
            </a:pPr>
            <a:r>
              <a:rPr lang="en-US" baseline="0" dirty="0" smtClean="0"/>
              <a:t>Game theory also assumes that all parties in a negotiation are rational actors. As we know quite well by this point, this is rarely the case.</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Because we are not perfectly rational actors who are capable of computing a complex series of possible moves within a negotiation, a more useful model for providing prescriptive advice to negotiators is a decision-analytic approach that allows for players to be imperfect, irrational human beings.</a:t>
            </a:r>
          </a:p>
          <a:p>
            <a:pPr marL="171450" lvl="0" indent="-171450">
              <a:buFontTx/>
              <a:buChar char="-"/>
            </a:pPr>
            <a:r>
              <a:rPr lang="en-US" baseline="0" dirty="0" smtClean="0"/>
              <a:t>In this model, a key starting point is using what we know about human behavior to predict the likely behavior of a negotiating counterpart. This is descriptive in nature.</a:t>
            </a:r>
          </a:p>
          <a:p>
            <a:pPr marL="171450" lvl="0" indent="-171450">
              <a:buFontTx/>
              <a:buChar char="-"/>
            </a:pPr>
            <a:r>
              <a:rPr lang="en-US" baseline="0" dirty="0" smtClean="0"/>
              <a:t>The second part of the model is prescriptive in that it takes the expected behavior of counterparts as a given and then provides advice for the optimal move that a focal negotiator should make.</a:t>
            </a:r>
          </a:p>
          <a:p>
            <a:pPr marL="171450" lvl="0" indent="-171450">
              <a:buFontTx/>
              <a:buChar char="-"/>
            </a:pPr>
            <a:r>
              <a:rPr lang="en-US" baseline="0" dirty="0" smtClean="0"/>
              <a:t>Overall, the analytical framework for a decision-analytic model has three key elements:</a:t>
            </a:r>
          </a:p>
          <a:p>
            <a:pPr marL="628650" lvl="1" indent="-171450">
              <a:buFontTx/>
              <a:buChar char="-"/>
            </a:pPr>
            <a:r>
              <a:rPr lang="en-US" baseline="0" dirty="0" smtClean="0"/>
              <a:t>Each party’s alternatives to the negotiated agreement.</a:t>
            </a:r>
          </a:p>
          <a:p>
            <a:pPr marL="628650" lvl="1" indent="-171450">
              <a:buFontTx/>
              <a:buChar char="-"/>
            </a:pPr>
            <a:r>
              <a:rPr lang="en-US" baseline="0" dirty="0" smtClean="0"/>
              <a:t>Each party’s set of interests.</a:t>
            </a:r>
          </a:p>
          <a:p>
            <a:pPr marL="628650" lvl="1" indent="-171450">
              <a:buFontTx/>
              <a:buChar char="-"/>
            </a:pPr>
            <a:r>
              <a:rPr lang="en-US" baseline="0" dirty="0" smtClean="0"/>
              <a:t>The </a:t>
            </a:r>
            <a:r>
              <a:rPr lang="en-US" baseline="0" dirty="0" smtClean="0"/>
              <a:t>relative </a:t>
            </a:r>
            <a:r>
              <a:rPr lang="en-US" baseline="0" dirty="0" smtClean="0"/>
              <a:t>importance of each set of interests to each party.</a:t>
            </a:r>
          </a:p>
          <a:p>
            <a:pPr marL="0" lv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Before we start discussing a model for providing prescriptive advice to negotiators, let’s discuss the term “best alternative to a negotiated agreement”, or BATNA.</a:t>
            </a:r>
          </a:p>
          <a:p>
            <a:pPr marL="171450" indent="-171450">
              <a:buFontTx/>
              <a:buChar char="-"/>
            </a:pPr>
            <a:r>
              <a:rPr lang="en-US" baseline="0" dirty="0" smtClean="0"/>
              <a:t>A negotiator’s BATNA is his or her reservation point, or the minimum agreement that makes reaching a deal a better alternative than reaching an impasse.</a:t>
            </a:r>
          </a:p>
          <a:p>
            <a:pPr marL="171450" indent="-171450">
              <a:buFontTx/>
              <a:buChar char="-"/>
            </a:pPr>
            <a:r>
              <a:rPr lang="en-US" baseline="0" dirty="0" smtClean="0"/>
              <a:t>The BATNA makes rejecting or accepting an offer a clear decision, as offers below the BATNA should be rejected while offers above the BATNA are reasonable to accept.</a:t>
            </a:r>
          </a:p>
          <a:p>
            <a:pPr marL="171450" indent="-171450">
              <a:buFontTx/>
              <a:buChar char="-"/>
            </a:pPr>
            <a:r>
              <a:rPr lang="en-US" baseline="0" dirty="0" smtClean="0"/>
              <a:t>Despite the seeming simplicity of using their BATNA as a guide, people frequently accept offers below their BATNA because factors like emotions often sway their decision-making.</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 key to effective negotiating that people often overlook is identifying your own interests and the interests of your counterpart.</a:t>
            </a:r>
          </a:p>
          <a:p>
            <a:pPr marL="171450" lvl="0" indent="-171450">
              <a:buFontTx/>
              <a:buChar char="-"/>
            </a:pPr>
            <a:r>
              <a:rPr lang="en-US" baseline="0" dirty="0" smtClean="0"/>
              <a:t>When we say identifying interests, we do not merely mean listed to what your counterpart says his or her interests are, but in obtaining a deeper understanding of the motives behind your counterpart’s interests. With a thorough understanding of a counterpart’s motives, you may be able to uncover creative solutions that bring your interests in line with those of your counterpart.</a:t>
            </a:r>
          </a:p>
          <a:p>
            <a:pPr marL="171450" lvl="0" indent="-171450">
              <a:buFontTx/>
              <a:buChar char="-"/>
            </a:pPr>
            <a:r>
              <a:rPr lang="en-US" baseline="0" dirty="0" smtClean="0"/>
              <a:t>When you obtain a deeper understanding of your counterpart’s interests, you will have a better idea of the relative importance that he or she places on each issue and this will allow you to see how the various competing issues in a negotiation stack up. This should facilitate the process of identifying a mutually beneficial agreement.</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Take a moment to read the following scenario.</a:t>
            </a:r>
          </a:p>
          <a:p>
            <a:pPr marL="171450" lvl="0" indent="-171450">
              <a:buFontTx/>
              <a:buChar char="-"/>
            </a:pPr>
            <a:r>
              <a:rPr lang="en-US" baseline="0" dirty="0" smtClean="0"/>
              <a:t>Positive bargaining zone</a:t>
            </a:r>
          </a:p>
          <a:p>
            <a:pPr marL="628650" lvl="1" indent="-171450">
              <a:buFontTx/>
              <a:buChar char="-"/>
            </a:pPr>
            <a:r>
              <a:rPr lang="en-US" baseline="0" dirty="0" smtClean="0"/>
              <a:t>As we can see, the MBA is willing to accept any offer above $93,000 while the firm is willing to pay the candidate up to $97,000. </a:t>
            </a:r>
          </a:p>
          <a:p>
            <a:pPr marL="628650" lvl="1" indent="-171450">
              <a:buFontTx/>
              <a:buChar char="-"/>
            </a:pPr>
            <a:r>
              <a:rPr lang="en-US" baseline="0" dirty="0" smtClean="0"/>
              <a:t>This means that a bargaining zone exists between $93,000 and $97,000. That is, this is the zone where either party would be willing to make an agreement.</a:t>
            </a:r>
          </a:p>
          <a:p>
            <a:pPr marL="171450" lvl="0" indent="-171450">
              <a:buFontTx/>
              <a:buChar char="-"/>
            </a:pPr>
            <a:r>
              <a:rPr lang="en-US" baseline="0" dirty="0" smtClean="0"/>
              <a:t>Negative bargaining zone</a:t>
            </a:r>
          </a:p>
          <a:p>
            <a:pPr marL="628650" lvl="1" indent="-171450">
              <a:buFontTx/>
              <a:buChar char="-"/>
            </a:pPr>
            <a:r>
              <a:rPr lang="en-US" baseline="0" dirty="0" smtClean="0"/>
              <a:t>Any agreement that falls outside of the positive bargaining zone is referred to as the negative bargaining zone.</a:t>
            </a:r>
          </a:p>
          <a:p>
            <a:pPr marL="628650" lvl="1" indent="-171450">
              <a:buFontTx/>
              <a:buChar char="-"/>
            </a:pPr>
            <a:r>
              <a:rPr lang="en-US" baseline="0" dirty="0" smtClean="0"/>
              <a:t>No agreement should ever be reached in the negative bargaining zone because it is either below the MBA’s reservation price or above the firm’s reservation price.</a:t>
            </a:r>
          </a:p>
          <a:p>
            <a:pPr marL="171450" lvl="0" indent="-171450">
              <a:buFontTx/>
              <a:buChar char="-"/>
            </a:pPr>
            <a:r>
              <a:rPr lang="en-US" baseline="0" dirty="0" smtClean="0"/>
              <a:t>The goal of a negotiator is to push the boundaries of the positive bargaining zone such that the other party accepts a party just near its BATNA.</a:t>
            </a:r>
          </a:p>
          <a:p>
            <a:pPr marL="628650" lvl="1" indent="-171450">
              <a:buFontTx/>
              <a:buChar char="-"/>
            </a:pPr>
            <a:r>
              <a:rPr lang="en-US" baseline="0" dirty="0" smtClean="0"/>
              <a:t>An MBA offering to work for a salary of $96,999 would be pushing the boundary of the firm’s willingness to pay.</a:t>
            </a:r>
          </a:p>
          <a:p>
            <a:pPr marL="628650" lvl="1" indent="-171450">
              <a:buFontTx/>
              <a:buChar char="-"/>
            </a:pPr>
            <a:r>
              <a:rPr lang="en-US" baseline="0" dirty="0" smtClean="0"/>
              <a:t>A firm offering the MBA a $93,001 salary would be pushing the boundary of the MBA’s willingness to accept payment.</a:t>
            </a:r>
          </a:p>
          <a:p>
            <a:pPr marL="628650" lvl="1" indent="-171450">
              <a:buFontTx/>
              <a:buChar char="-"/>
            </a:pPr>
            <a:r>
              <a:rPr lang="en-US" baseline="0" dirty="0" smtClean="0"/>
              <a:t>Pushing the boundaries of a counterpart’s BATNA is a risky proposition, as failing to accurately judge it may lead to holding firm at offers in the negative bargaining zone. This may prevent agreements that could be mutually beneficial from happening.</a:t>
            </a:r>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 most negotiations, people do not negotiate over a single issue such as salary, but over multiple issues such as salary, healthcare, and relocation benefits.</a:t>
            </a:r>
          </a:p>
          <a:p>
            <a:pPr marL="171450" lvl="0" indent="-171450">
              <a:buFontTx/>
              <a:buChar char="-"/>
            </a:pPr>
            <a:r>
              <a:rPr lang="en-US" baseline="0" dirty="0" smtClean="0"/>
              <a:t>In these negotiations, mutually beneficial outcomes can be achieved by creating value for both parties.</a:t>
            </a:r>
          </a:p>
          <a:p>
            <a:pPr marL="628650" lvl="1" indent="-171450">
              <a:buFontTx/>
              <a:buChar char="-"/>
            </a:pPr>
            <a:r>
              <a:rPr lang="en-US" baseline="0" dirty="0" smtClean="0"/>
              <a:t>The 1978 Camp David Accords is an excellent example of two parties creating value.</a:t>
            </a:r>
          </a:p>
          <a:p>
            <a:pPr marL="1085850" lvl="2" indent="-171450">
              <a:buFontTx/>
              <a:buChar char="-"/>
            </a:pPr>
            <a:r>
              <a:rPr lang="en-US" baseline="0" dirty="0" smtClean="0"/>
              <a:t>Israel had occupied the Sinai Peninsula and was refusing to return it to Egypt.</a:t>
            </a:r>
          </a:p>
          <a:p>
            <a:pPr marL="1085850" lvl="2" indent="-171450">
              <a:buFontTx/>
              <a:buChar char="-"/>
            </a:pPr>
            <a:r>
              <a:rPr lang="en-US" baseline="0" dirty="0" smtClean="0"/>
              <a:t>Egypt wanted to regain possession of the Sinai.</a:t>
            </a:r>
          </a:p>
          <a:p>
            <a:pPr marL="1085850" lvl="2" indent="-171450">
              <a:buFontTx/>
              <a:buChar char="-"/>
            </a:pPr>
            <a:r>
              <a:rPr lang="en-US" baseline="0" dirty="0" smtClean="0"/>
              <a:t>On paper, this negotiation appears to have no positive bargaining zone, as one party wants to keep the land while the other wants it back. It seems that Israel would have no reason to give Egypt any portion of the land.</a:t>
            </a:r>
          </a:p>
          <a:p>
            <a:pPr marL="1085850" lvl="2" indent="-171450">
              <a:buFontTx/>
              <a:buChar char="-"/>
            </a:pPr>
            <a:r>
              <a:rPr lang="en-US" baseline="0" dirty="0" smtClean="0"/>
              <a:t>However, through continued talks, each side started to understand the motives of the other.</a:t>
            </a:r>
          </a:p>
          <a:p>
            <a:pPr marL="1543050" lvl="3" indent="-171450">
              <a:buFontTx/>
              <a:buChar char="-"/>
            </a:pPr>
            <a:r>
              <a:rPr lang="en-US" baseline="0" dirty="0" smtClean="0"/>
              <a:t>Israel really wanted to land to provide security against a land or air attack.</a:t>
            </a:r>
          </a:p>
          <a:p>
            <a:pPr marL="1543050" lvl="3" indent="-171450">
              <a:buFontTx/>
              <a:buChar char="-"/>
            </a:pPr>
            <a:r>
              <a:rPr lang="en-US" baseline="0" dirty="0" smtClean="0"/>
              <a:t>Egypt simply wanted sovereignty over a land with important historical significance to its people.</a:t>
            </a:r>
          </a:p>
          <a:p>
            <a:pPr marL="1543050" lvl="3" indent="-171450">
              <a:buFontTx/>
              <a:buChar char="-"/>
            </a:pPr>
            <a:r>
              <a:rPr lang="en-US" baseline="0" dirty="0" smtClean="0"/>
              <a:t>After recognizing their interests, the two sides reached a mutually beneficial agreement where Israel gave the land back to Egypt in exchange for a demilitarized zone and the right to build new Israeli air bases.</a:t>
            </a:r>
          </a:p>
          <a:p>
            <a:pPr marL="1543050" lvl="3" indent="-171450">
              <a:buFontTx/>
              <a:buChar char="-"/>
            </a:pPr>
            <a:r>
              <a:rPr lang="en-US" baseline="0" dirty="0" smtClean="0"/>
              <a:t>By moving beyond stated interest to understand each other’s true motives, Egypt and Israel were able to find a creative solution that allowed them to arrive at a mutually beneficial agreement.</a:t>
            </a:r>
          </a:p>
          <a:p>
            <a:pPr marL="1085850" lvl="2" indent="-171450">
              <a:buFontTx/>
              <a:buChar char="-"/>
            </a:pPr>
            <a:r>
              <a:rPr lang="en-US" baseline="0" dirty="0" smtClean="0"/>
              <a:t>As illustrated by this example, different parties often place a different weight on the issues involved in a negotiation.</a:t>
            </a:r>
          </a:p>
          <a:p>
            <a:pPr marL="1543050" lvl="3" indent="-171450">
              <a:buFontTx/>
              <a:buChar char="-"/>
            </a:pPr>
            <a:r>
              <a:rPr lang="en-US" baseline="0" dirty="0" smtClean="0"/>
              <a:t>Both wanted possession of Egypt, but Israel cared much more about protection, so a deal was able to be reached where both sides won on the issues that they valued the most highly.</a:t>
            </a:r>
          </a:p>
          <a:p>
            <a:pPr marL="1543050" lvl="3" indent="-171450">
              <a:buFontTx/>
              <a:buChar char="-"/>
            </a:pPr>
            <a:r>
              <a:rPr lang="en-US" baseline="0" dirty="0" smtClean="0"/>
              <a:t>Unfortunately, people typically see differences with another party as a problem. However, they are often opportunities to create value.</a:t>
            </a:r>
          </a:p>
          <a:p>
            <a:pPr marL="2000250" lvl="4" indent="-171450">
              <a:buFontTx/>
              <a:buChar char="-"/>
            </a:pPr>
            <a:r>
              <a:rPr lang="en-US" baseline="0" dirty="0" smtClean="0"/>
              <a:t>Negotiators should consider how they weight issues and compare to how a counterpart weighs the same issues.</a:t>
            </a:r>
          </a:p>
          <a:p>
            <a:pPr marL="2000250" lvl="4" indent="-171450">
              <a:buFontTx/>
              <a:buChar char="-"/>
            </a:pPr>
            <a:r>
              <a:rPr lang="en-US" baseline="0" dirty="0" smtClean="0"/>
              <a:t>When a counterpart values one issue more highly than a focal negotiator, then the focal negotiator make concessions on issues that the counterpart is more concerned with in exchange for concessions by the counterpart on issues that the focal negotiator cares more about.</a:t>
            </a:r>
          </a:p>
          <a:p>
            <a:pPr marL="2000250" lvl="4" indent="-171450">
              <a:buFontTx/>
              <a:buChar char="-"/>
            </a:pPr>
            <a:r>
              <a:rPr lang="en-US" baseline="0" dirty="0" smtClean="0"/>
              <a:t>There are many examples of circumstances where differences between two parties have been leveraged to create value:</a:t>
            </a:r>
          </a:p>
          <a:p>
            <a:pPr marL="2457450" lvl="5" indent="-171450">
              <a:buFontTx/>
              <a:buChar char="-"/>
            </a:pPr>
            <a:r>
              <a:rPr lang="en-US" baseline="0" dirty="0" smtClean="0"/>
              <a:t>Skill differences between parties often allow for strategic alliances between individuals with complimentary skills.</a:t>
            </a:r>
          </a:p>
          <a:p>
            <a:pPr marL="2457450" lvl="5" indent="-171450">
              <a:buFontTx/>
              <a:buChar char="-"/>
            </a:pPr>
            <a:r>
              <a:rPr lang="en-US" baseline="0" dirty="0" smtClean="0"/>
              <a:t>Butterfields, an auctioning company, and eBay formed a successful partnership where Butterfields was able to access valuable commodities while eBay had the ideal technology to sell them.</a:t>
            </a:r>
          </a:p>
          <a:p>
            <a:pPr marL="2457450" lvl="5" indent="-171450">
              <a:buFontTx/>
              <a:buChar char="-"/>
            </a:pPr>
            <a:r>
              <a:rPr lang="en-US" baseline="0" dirty="0" smtClean="0"/>
              <a:t>These examples demonstrate that if differences are viewed as opportunities for value creation, mutually beneficial agreements can be struck between two parties.</a:t>
            </a:r>
          </a:p>
          <a:p>
            <a:pPr marL="1085850" lvl="2" indent="-171450">
              <a:buFontTx/>
              <a:buChar char="-"/>
            </a:pPr>
            <a:r>
              <a:rPr lang="en-US" baseline="0" dirty="0" smtClean="0"/>
              <a:t>Another way that you can create value is through contingent contracts, which are an effective means of dealing with differences brought about by predictions that are at odds with one another.</a:t>
            </a:r>
          </a:p>
          <a:p>
            <a:pPr marL="1543050" lvl="3" indent="-171450">
              <a:buFontTx/>
              <a:buChar char="-"/>
            </a:pPr>
            <a:r>
              <a:rPr lang="en-US" baseline="0" dirty="0" smtClean="0"/>
              <a:t>One example of a contingent contract is a publisher paying an author a low up-front fee with the promise of future royalties.</a:t>
            </a:r>
          </a:p>
          <a:p>
            <a:pPr marL="1543050" lvl="3" indent="-171450">
              <a:buFontTx/>
              <a:buChar char="-"/>
            </a:pPr>
            <a:r>
              <a:rPr lang="en-US" baseline="0" dirty="0" smtClean="0"/>
              <a:t>Another example is television shows, as their producers must negotiate deals with television networks that require both sides to make predictions about the performance of the show. Though both often agree on how to value performance, they often have different performance forecasts. As a result, contingent contracts can allow both sides to make an agreement where actual performance dictates the final payouts. </a:t>
            </a:r>
          </a:p>
          <a:p>
            <a:pPr marL="1543050" lvl="3" indent="-171450">
              <a:buFontTx/>
              <a:buChar char="-"/>
            </a:pPr>
            <a:r>
              <a:rPr lang="en-US" baseline="0" dirty="0" smtClean="0"/>
              <a:t>Here are some of the ways in which contingent contracts can improve the outcomes of negotiations for both sides:</a:t>
            </a:r>
          </a:p>
          <a:p>
            <a:pPr marL="2000250" lvl="4" indent="-171450">
              <a:buFontTx/>
              <a:buChar char="-"/>
            </a:pPr>
            <a:r>
              <a:rPr lang="en-US" baseline="0" dirty="0" smtClean="0"/>
              <a:t>Bets on the future can make disagreements over predictions irrelevant to achieving an outcome.</a:t>
            </a:r>
          </a:p>
          <a:p>
            <a:pPr marL="2000250" lvl="4" indent="-171450">
              <a:buFontTx/>
              <a:buChar char="-"/>
            </a:pPr>
            <a:r>
              <a:rPr lang="en-US" baseline="0" dirty="0" smtClean="0"/>
              <a:t>Agreements can be reached even when one party is biased. Biased parties should be okay with contingent contracts since they provide them with the opportunity to bet on their biased beliefs.</a:t>
            </a:r>
          </a:p>
          <a:p>
            <a:pPr marL="2000250" lvl="4" indent="-171450">
              <a:buFontTx/>
              <a:buChar char="-"/>
            </a:pPr>
            <a:r>
              <a:rPr lang="en-US" baseline="0" dirty="0" smtClean="0"/>
              <a:t>In situations where there may be asymmetric information or an opportunity for one party to deceive the other, contingent contracts allow people to diagnose whether the other party is being disingenuous. If a counterpart is opposed to a contingent contract that requires a promise to become a reality, then the counterpart may have been deceptive in the negotiation.</a:t>
            </a:r>
          </a:p>
          <a:p>
            <a:pPr marL="2000250" lvl="4" indent="-171450">
              <a:buFontTx/>
              <a:buChar char="-"/>
            </a:pPr>
            <a:r>
              <a:rPr lang="en-US" baseline="0" dirty="0" smtClean="0"/>
              <a:t>Contingent contracts may also allow both parties to win more than they originally expected since they may motivate people to perform at a level beyond that which is contractually specified.</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Given all of this prescriptive advice, the remaining question is “how can negotiators obtain the information about their counterpart’s interests that are critical for creating value?” Here are some tips:</a:t>
            </a:r>
          </a:p>
          <a:p>
            <a:pPr marL="628650" lvl="1" indent="-171450">
              <a:buFontTx/>
              <a:buChar char="-"/>
            </a:pPr>
            <a:r>
              <a:rPr lang="en-US" baseline="0" dirty="0" smtClean="0"/>
              <a:t>Building trust facilitates the process of sharing critical information.</a:t>
            </a:r>
          </a:p>
          <a:p>
            <a:pPr marL="1085850" lvl="2" indent="-171450">
              <a:buFontTx/>
              <a:buChar char="-"/>
            </a:pPr>
            <a:r>
              <a:rPr lang="en-US" baseline="0" dirty="0" smtClean="0"/>
              <a:t>People often fail to learn enough about their counterpart because they are unwilling to trust the counterpart with information about their own interests.</a:t>
            </a:r>
          </a:p>
          <a:p>
            <a:pPr marL="1085850" lvl="2" indent="-171450">
              <a:buFontTx/>
              <a:buChar char="-"/>
            </a:pPr>
            <a:r>
              <a:rPr lang="en-US" baseline="0" dirty="0" smtClean="0"/>
              <a:t>Often, people within the same company do not trust each other with information.</a:t>
            </a:r>
          </a:p>
          <a:p>
            <a:pPr marL="1085850" lvl="2" indent="-171450">
              <a:buFontTx/>
              <a:buChar char="-"/>
            </a:pPr>
            <a:r>
              <a:rPr lang="en-US" baseline="0" dirty="0" smtClean="0"/>
              <a:t>An easy way to build trust is to do so when it does not appear to be in you best interests. Many people may be perceived as untrustworthy despite attempting to appear nice in a situation where they stand to gain from obtaining key information from a counterpart. However, if you build trust when there is no obvious reason to do so, you may be more likely to build a trusting relationship in a future negotiation with your counterpart.</a:t>
            </a:r>
          </a:p>
          <a:p>
            <a:pPr marL="628650" lvl="1" indent="-171450">
              <a:buFontTx/>
              <a:buChar char="-"/>
            </a:pPr>
            <a:r>
              <a:rPr lang="en-US" baseline="0" dirty="0" smtClean="0"/>
              <a:t>Asking questions is also critical. People frequently forget to ask questions because they are so focused on persuading their counterpart, but this limits their ability to obtain important information from their counterpart.</a:t>
            </a:r>
          </a:p>
          <a:p>
            <a:pPr marL="1085850" lvl="2" indent="-171450">
              <a:buFontTx/>
              <a:buChar char="-"/>
            </a:pPr>
            <a:r>
              <a:rPr lang="en-US" baseline="0" dirty="0" smtClean="0"/>
              <a:t>At times, you or your counterpart may not wish to reveal information that harms your position, but questions increase the likelihood of some of this information being revealed. Here are some questions that may be useful to ask:</a:t>
            </a:r>
          </a:p>
          <a:p>
            <a:pPr marL="1543050" lvl="3" indent="-171450">
              <a:buFontTx/>
              <a:buChar char="-"/>
            </a:pPr>
            <a:r>
              <a:rPr lang="en-US" baseline="0" dirty="0" smtClean="0"/>
              <a:t>“How are you going to use our products?”</a:t>
            </a:r>
          </a:p>
          <a:p>
            <a:pPr marL="1543050" lvl="3" indent="-171450">
              <a:buFontTx/>
              <a:buChar char="-"/>
            </a:pPr>
            <a:r>
              <a:rPr lang="en-US" baseline="0" dirty="0" smtClean="0"/>
              <a:t>“What would an ideal supplier do to make its products attractive to you?”</a:t>
            </a:r>
          </a:p>
          <a:p>
            <a:pPr marL="1543050" lvl="3" indent="-171450">
              <a:buFontTx/>
              <a:buChar char="-"/>
            </a:pPr>
            <a:r>
              <a:rPr lang="en-US" baseline="0" dirty="0" smtClean="0"/>
              <a:t>“How can we make our offer better than that of our competitor?”</a:t>
            </a:r>
          </a:p>
          <a:p>
            <a:pPr marL="1085850" lvl="2" indent="-171450">
              <a:buFontTx/>
              <a:buChar char="-"/>
            </a:pPr>
            <a:r>
              <a:rPr lang="en-US" baseline="0" dirty="0" smtClean="0"/>
              <a:t>By assessing the information that you need from the other side before the negotiation starts, you can prepare yourself to ask the question necessary to obtain that information.</a:t>
            </a:r>
          </a:p>
          <a:p>
            <a:pPr marL="628650" lvl="1" indent="-171450">
              <a:buFontTx/>
              <a:buChar char="-"/>
            </a:pPr>
            <a:r>
              <a:rPr lang="en-US" baseline="0" dirty="0" smtClean="0"/>
              <a:t>However, in many cases, mutual trust may not develop and you may have difficulty obtaining critical information from your counterpart. </a:t>
            </a:r>
          </a:p>
          <a:p>
            <a:pPr marL="628650" lvl="1" indent="-171450">
              <a:buFontTx/>
              <a:buChar char="-"/>
            </a:pPr>
            <a:r>
              <a:rPr lang="en-US" baseline="0" dirty="0" smtClean="0"/>
              <a:t>In these instances, it may be beneficial for you to take a first step and reveal information about your own interests.</a:t>
            </a:r>
          </a:p>
          <a:p>
            <a:pPr marL="1085850" lvl="2" indent="-171450">
              <a:buFontTx/>
              <a:buChar char="-"/>
            </a:pPr>
            <a:r>
              <a:rPr lang="en-US" baseline="0" dirty="0" smtClean="0"/>
              <a:t>In doing this, you may surprise your counterpart and he or she may reciprocate.</a:t>
            </a:r>
          </a:p>
          <a:p>
            <a:pPr marL="1085850" lvl="2" indent="-171450">
              <a:buFontTx/>
              <a:buChar char="-"/>
            </a:pPr>
            <a:r>
              <a:rPr lang="en-US" baseline="0" dirty="0" smtClean="0"/>
              <a:t>Additionally, if your counterpart is willing to seek a beneficial agreement, he or she may be able to use this information to identify opportunities to create value.</a:t>
            </a:r>
          </a:p>
          <a:p>
            <a:pPr marL="1085850" lvl="2" indent="-171450">
              <a:buFontTx/>
              <a:buChar char="-"/>
            </a:pPr>
            <a:r>
              <a:rPr lang="en-US" baseline="0" dirty="0" smtClean="0"/>
              <a:t>ONLY REVEAL MINOR INFORMATION</a:t>
            </a:r>
          </a:p>
          <a:p>
            <a:pPr marL="1543050" lvl="3" indent="-171450">
              <a:buFontTx/>
              <a:buChar char="-"/>
            </a:pPr>
            <a:r>
              <a:rPr lang="en-US" baseline="0" dirty="0" smtClean="0"/>
              <a:t>If you reveal only minor information about your interests, you can minimize the risk that the information you reveal will be used against you. If take a risk by revealing information about your interests but your counterpart does not reciprocate, then you have not harmed yourself much.</a:t>
            </a:r>
          </a:p>
          <a:p>
            <a:pPr marL="1543050" lvl="3" indent="-171450">
              <a:buFontTx/>
              <a:buChar char="-"/>
            </a:pPr>
            <a:r>
              <a:rPr lang="en-US" baseline="0" dirty="0" smtClean="0"/>
              <a:t>If you reveal crucial information such as your BATNA, then you lose much of your bargaining power since your counterpart will know the minimum that he or she has to offer for you to accept.</a:t>
            </a:r>
          </a:p>
          <a:p>
            <a:pPr marL="1085850" lvl="2" indent="-171450">
              <a:buFontTx/>
              <a:buChar char="-"/>
            </a:pPr>
            <a:r>
              <a:rPr lang="en-US" baseline="0" dirty="0" smtClean="0"/>
              <a:t>Executives often ask the question of which issues should be negotiated first: the easy issues or the more difficult ones.</a:t>
            </a:r>
          </a:p>
          <a:p>
            <a:pPr marL="1085850" lvl="2" indent="-171450">
              <a:buFontTx/>
              <a:buChar char="-"/>
            </a:pPr>
            <a:r>
              <a:rPr lang="en-US" baseline="0" dirty="0" smtClean="0"/>
              <a:t>Rather than focus on one issue at a time, negotiators should consider multiple issues simultaneously.</a:t>
            </a:r>
          </a:p>
          <a:p>
            <a:pPr marL="1543050" lvl="3" indent="-171450">
              <a:buFontTx/>
              <a:buChar char="-"/>
            </a:pPr>
            <a:r>
              <a:rPr lang="en-US" baseline="0" dirty="0" smtClean="0"/>
              <a:t>When a party works hard to reach a favorable agreement on one issue, there may be little room to accommodate the other party’s interests on other issues. This may doom the negotiation and lead to an impasse.</a:t>
            </a:r>
          </a:p>
          <a:p>
            <a:pPr marL="1543050" lvl="3" indent="-171450">
              <a:buFontTx/>
              <a:buChar char="-"/>
            </a:pPr>
            <a:r>
              <a:rPr lang="en-US" baseline="0" dirty="0" smtClean="0"/>
              <a:t>To avoid this, negotiators should take the perspective that no single issue is settled until all issues have been settled. This means that while people may focus on one issue at a time, they shouldn’t arrive at a binding agreement on any single issue until all other issues have been resolved. Doing this requires focusing on packages of issues rather than each separately.</a:t>
            </a:r>
          </a:p>
          <a:p>
            <a:pPr marL="1085850" lvl="2" indent="-171450">
              <a:buFontTx/>
              <a:buChar char="-"/>
            </a:pPr>
            <a:r>
              <a:rPr lang="en-US" baseline="0" dirty="0" smtClean="0"/>
              <a:t>An effective way to indirectly acquire information about a counterpart’s interests is to make multiple offers at a given point in time.</a:t>
            </a:r>
          </a:p>
          <a:p>
            <a:pPr marL="1543050" lvl="3" indent="-171450">
              <a:buFontTx/>
              <a:buChar char="-"/>
            </a:pPr>
            <a:r>
              <a:rPr lang="en-US" baseline="0" dirty="0" smtClean="0"/>
              <a:t>All offers should be equally beneficial to you, but they should differ on the terms placed on each issue.</a:t>
            </a:r>
          </a:p>
          <a:p>
            <a:pPr marL="1543050" lvl="3" indent="-171450">
              <a:buFontTx/>
              <a:buChar char="-"/>
            </a:pPr>
            <a:r>
              <a:rPr lang="en-US" baseline="0" dirty="0" smtClean="0"/>
              <a:t>By making multiple offers simultaneously, you can learn something even if your counterpart rejects your offers.</a:t>
            </a:r>
          </a:p>
          <a:p>
            <a:pPr marL="2000250" lvl="4" indent="-171450">
              <a:buFontTx/>
              <a:buChar char="-"/>
            </a:pPr>
            <a:r>
              <a:rPr lang="en-US" baseline="0" dirty="0" smtClean="0"/>
              <a:t>If you ask the counterpart to reveal the offer that is most desirable, you can learn something about his or her preferences.</a:t>
            </a:r>
          </a:p>
          <a:p>
            <a:pPr marL="2000250" lvl="4" indent="-171450">
              <a:buFontTx/>
              <a:buChar char="-"/>
            </a:pPr>
            <a:r>
              <a:rPr lang="en-US" baseline="0" dirty="0" smtClean="0"/>
              <a:t>Armed with indirect information about your counterpart’s interests, you can make a counteroffer that is beneficial to yourself and likely to be accepted.</a:t>
            </a:r>
          </a:p>
          <a:p>
            <a:pPr marL="2000250" lvl="4" indent="-171450">
              <a:buFontTx/>
              <a:buChar char="-"/>
            </a:pPr>
            <a:r>
              <a:rPr lang="en-US" baseline="0" dirty="0" smtClean="0"/>
              <a:t>Providing multiple options also signals to your counterpart that you want to accommodate their interests.</a:t>
            </a:r>
          </a:p>
          <a:p>
            <a:pPr marL="1543050" lvl="3" indent="-171450">
              <a:buFontTx/>
              <a:buChar char="-"/>
            </a:pPr>
            <a:r>
              <a:rPr lang="en-US" baseline="0" dirty="0" smtClean="0"/>
              <a:t>A final thing you can do is engage in one final post-settlement negotiation.</a:t>
            </a:r>
          </a:p>
          <a:p>
            <a:pPr marL="2000250" lvl="4" indent="-171450">
              <a:buFontTx/>
              <a:buChar char="-"/>
            </a:pPr>
            <a:r>
              <a:rPr lang="en-US" baseline="0" dirty="0" smtClean="0"/>
              <a:t>The idea here is that once you have reached an agreement, you make it binding before searching for additional opportunities to create value.</a:t>
            </a:r>
          </a:p>
          <a:p>
            <a:pPr marL="2000250" lvl="4" indent="-171450">
              <a:buFontTx/>
              <a:buChar char="-"/>
            </a:pPr>
            <a:r>
              <a:rPr lang="en-US" baseline="0" dirty="0" smtClean="0"/>
              <a:t>It is rare for negotiators to reach an optimal agreement that maximizes both of their payoffs, so once an agreement has been reached, it may be a good idea to ask your counterpart whether he or she would be willing to spend some time exploring the possibility of alternative agreements that may be more beneficial for both parties.</a:t>
            </a:r>
          </a:p>
          <a:p>
            <a:pPr marL="2457450" lvl="5" indent="-171450">
              <a:buFontTx/>
              <a:buChar char="-"/>
            </a:pPr>
            <a:r>
              <a:rPr lang="en-US" baseline="0" dirty="0" smtClean="0"/>
              <a:t>Make sure that you emphasize that you will return to your original agreement if you can’t find any opportunities for improvement.</a:t>
            </a:r>
          </a:p>
          <a:p>
            <a:pPr marL="2457450" lvl="5" indent="-171450">
              <a:buFontTx/>
              <a:buChar char="-"/>
            </a:pPr>
            <a:r>
              <a:rPr lang="en-US" baseline="0" dirty="0" smtClean="0"/>
              <a:t>Don’t use this as an opportunity to squeeze more out of your counterpart, but as an opportunity to search for value-creating opportunities that the two of you missed before.</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It is not easy to obtain the information necessary to value creation from your counterpart if you do not prepare for a negotiation. Here are some questions that you should ask yourself before entering a negotiation so that you have a plan for creating value:</a:t>
            </a:r>
          </a:p>
          <a:p>
            <a:pPr marL="628650" lvl="1" indent="-171450">
              <a:buFontTx/>
              <a:buChar char="-"/>
            </a:pPr>
            <a:r>
              <a:rPr lang="en-US" baseline="0" dirty="0" smtClean="0"/>
              <a:t>What is your BATNA? This tells you what terms you should be willing to accept.</a:t>
            </a:r>
          </a:p>
          <a:p>
            <a:pPr marL="628650" lvl="1" indent="-171450">
              <a:buFontTx/>
              <a:buChar char="-"/>
            </a:pPr>
            <a:r>
              <a:rPr lang="en-US" baseline="0" dirty="0" smtClean="0"/>
              <a:t>What are the issues at play? </a:t>
            </a:r>
          </a:p>
          <a:p>
            <a:pPr marL="628650" lvl="1" indent="-171450">
              <a:buFontTx/>
              <a:buChar char="-"/>
            </a:pPr>
            <a:r>
              <a:rPr lang="en-US" baseline="0" dirty="0" smtClean="0"/>
              <a:t>How important is each issue to you? How important do you think each issue is to your counterpart?</a:t>
            </a:r>
          </a:p>
          <a:p>
            <a:pPr marL="628650" lvl="1" indent="-171450">
              <a:buFontTx/>
              <a:buChar char="-"/>
            </a:pPr>
            <a:r>
              <a:rPr lang="en-US" baseline="0" dirty="0" smtClean="0"/>
              <a:t>What do you think your counterpart’s BATNA is?</a:t>
            </a:r>
          </a:p>
          <a:p>
            <a:pPr marL="628650" lvl="1" indent="-171450">
              <a:buFontTx/>
              <a:buChar char="-"/>
            </a:pPr>
            <a:r>
              <a:rPr lang="en-US" baseline="0" dirty="0" smtClean="0"/>
              <a:t>Are there opportunities to create value by trading off with your counterpart on issues that you value differently?</a:t>
            </a:r>
          </a:p>
          <a:p>
            <a:pPr marL="628650" lvl="1" indent="-171450">
              <a:buFontTx/>
              <a:buChar char="-"/>
            </a:pPr>
            <a:r>
              <a:rPr lang="en-US" baseline="0" dirty="0" smtClean="0"/>
              <a:t>Is there a chance that you and your counterpart may disagree on future predictions that are crucial to reaching an agreement? If so, it may be in your best interest to propose a contingent contract.</a:t>
            </a:r>
          </a:p>
          <a:p>
            <a:pPr marL="628650" lvl="1" indent="-171450">
              <a:buFontTx/>
              <a:buChar char="-"/>
            </a:pPr>
            <a:r>
              <a:rPr lang="en-US" baseline="0" dirty="0" smtClean="0"/>
              <a:t>How will you obtain the information you need to understand your counterpart’s interests? Preparing questions and an action plan for building trust may be beneficial here.</a:t>
            </a:r>
          </a:p>
          <a:p>
            <a:pPr marL="171450" lvl="0" indent="-171450">
              <a:buFontTx/>
              <a:buChar char="-"/>
            </a:pPr>
            <a:r>
              <a:rPr lang="en-US" baseline="0" dirty="0" smtClean="0"/>
              <a:t>By keeping your own interests in mind, your counterpart’s interests in mind, and by preparing a plan prior to entering a negotiation, you can set yourself up for a successful negotiation that creates value for yourself and your counterpart.</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10</a:t>
            </a:r>
            <a:r>
              <a:rPr lang="en-US" sz="3000" dirty="0" smtClean="0"/>
              <a:t/>
            </a:r>
            <a:br>
              <a:rPr lang="en-US" sz="3000" dirty="0" smtClean="0"/>
            </a:br>
            <a:r>
              <a:rPr lang="en-US" sz="3200" dirty="0"/>
              <a:t>Making Rational Decisions in Negotiations</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4069709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Game Theoretic Approaches</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Provides precise prescriptive advice</a:t>
            </a:r>
          </a:p>
          <a:p>
            <a:r>
              <a:rPr lang="en-US" dirty="0" smtClean="0"/>
              <a:t>Relies on describing all outcomes</a:t>
            </a:r>
          </a:p>
          <a:p>
            <a:r>
              <a:rPr lang="en-US" dirty="0" smtClean="0"/>
              <a:t>Assumes all parties are rational</a:t>
            </a:r>
          </a:p>
          <a:p>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A Decision-Analytic Approach to Negotiation</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Describes the behavior of counterparts</a:t>
            </a:r>
          </a:p>
          <a:p>
            <a:r>
              <a:rPr lang="en-US" dirty="0" smtClean="0"/>
              <a:t>Prescribes advice from counterpart behavior</a:t>
            </a:r>
          </a:p>
          <a:p>
            <a:r>
              <a:rPr lang="en-US" dirty="0" smtClean="0"/>
              <a:t>Analytical framework</a:t>
            </a:r>
          </a:p>
          <a:p>
            <a:pPr lvl="1"/>
            <a:r>
              <a:rPr lang="en-US" dirty="0" smtClean="0"/>
              <a:t>Alternatives to negotiated agreement</a:t>
            </a:r>
          </a:p>
          <a:p>
            <a:pPr lvl="1"/>
            <a:r>
              <a:rPr lang="en-US" dirty="0" smtClean="0"/>
              <a:t>Each party’s set of interests</a:t>
            </a:r>
          </a:p>
          <a:p>
            <a:pPr lvl="1"/>
            <a:r>
              <a:rPr lang="en-US" dirty="0" smtClean="0"/>
              <a:t>Relative important of interests</a:t>
            </a:r>
          </a:p>
          <a:p>
            <a:pPr marL="0" indent="0">
              <a:buNone/>
            </a:pPr>
            <a:endParaRPr lang="en-US" dirty="0" smtClean="0"/>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Alternative to a Negotiated Agreement</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Best Alternative to Negotiated Agreement</a:t>
            </a:r>
          </a:p>
          <a:p>
            <a:r>
              <a:rPr lang="en-US" dirty="0" smtClean="0"/>
              <a:t>Reservation point</a:t>
            </a:r>
          </a:p>
          <a:p>
            <a:r>
              <a:rPr lang="en-US" dirty="0" smtClean="0"/>
              <a:t>Many accept offers below BATNA</a:t>
            </a:r>
          </a:p>
          <a:p>
            <a:pPr marL="0" indent="0">
              <a:buNone/>
            </a:pPr>
            <a:endParaRPr lang="en-US" dirty="0" smtClean="0"/>
          </a:p>
          <a:p>
            <a:endParaRPr lang="en-US" dirty="0" smtClean="0"/>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Interests of the Parties</a:t>
            </a:r>
            <a:endParaRPr lang="en-US" dirty="0"/>
          </a:p>
        </p:txBody>
      </p:sp>
      <p:sp>
        <p:nvSpPr>
          <p:cNvPr id="5" name="Content Placeholder 4"/>
          <p:cNvSpPr>
            <a:spLocks noGrp="1"/>
          </p:cNvSpPr>
          <p:nvPr>
            <p:ph idx="1"/>
          </p:nvPr>
        </p:nvSpPr>
        <p:spPr>
          <a:solidFill>
            <a:schemeClr val="accent1">
              <a:lumMod val="20000"/>
              <a:lumOff val="80000"/>
            </a:schemeClr>
          </a:solidFill>
        </p:spPr>
        <p:txBody>
          <a:bodyPr/>
          <a:lstStyle/>
          <a:p>
            <a:r>
              <a:rPr lang="en-US" dirty="0" smtClean="0"/>
              <a:t>Identifying counterpart interests is key</a:t>
            </a:r>
          </a:p>
          <a:p>
            <a:r>
              <a:rPr lang="en-US" dirty="0" smtClean="0"/>
              <a:t>Focusing on deeper interests</a:t>
            </a:r>
          </a:p>
          <a:p>
            <a:r>
              <a:rPr lang="en-US" dirty="0" smtClean="0"/>
              <a:t>Understanding the importance of issues</a:t>
            </a:r>
            <a:endParaRPr lang="en-US" dirty="0"/>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Claiming Value in Negotiation</a:t>
            </a:r>
            <a:endParaRPr lang="en-US" dirty="0"/>
          </a:p>
        </p:txBody>
      </p:sp>
      <p:sp>
        <p:nvSpPr>
          <p:cNvPr id="4" name="Content Placeholder 3"/>
          <p:cNvSpPr>
            <a:spLocks noGrp="1"/>
          </p:cNvSpPr>
          <p:nvPr>
            <p:ph idx="1"/>
          </p:nvPr>
        </p:nvSpPr>
        <p:spPr>
          <a:noFill/>
        </p:spPr>
        <p:txBody>
          <a:bodyPr>
            <a:normAutofit fontScale="92500" lnSpcReduction="20000"/>
          </a:bodyPr>
          <a:lstStyle/>
          <a:p>
            <a:pPr marL="0" indent="0">
              <a:buNone/>
            </a:pPr>
            <a:r>
              <a:rPr lang="en-US" dirty="0"/>
              <a:t>A new MBA is being recruited for a highly specialized position. The organization and the employee have agreed on all issues except salary. The organization has offered $90,000, and the employee has counteroffered $100,000. Both sides believe they have made fair offers, but they both would very much like to reach an agreement. The student, while not verbalizing this infor­mation, would be willing to take any offer over $93,000 rather than lose the offer. The organization, while not verbalizing this information, would be willing to pay up to $97,000 rather than lose the candidate. </a:t>
            </a:r>
          </a:p>
          <a:p>
            <a:pPr marL="0" indent="0">
              <a:buNone/>
            </a:pPr>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Creating Value in Negotiation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Many negotiations involve multiple issues</a:t>
            </a:r>
          </a:p>
          <a:p>
            <a:r>
              <a:rPr lang="en-US" dirty="0" smtClean="0"/>
              <a:t>Value creation</a:t>
            </a:r>
          </a:p>
          <a:p>
            <a:pPr lvl="1"/>
            <a:r>
              <a:rPr lang="en-US" dirty="0" smtClean="0"/>
              <a:t>1978 Camp David Accords</a:t>
            </a:r>
          </a:p>
          <a:p>
            <a:pPr lvl="1"/>
            <a:r>
              <a:rPr lang="en-US" dirty="0" smtClean="0"/>
              <a:t>Trading on issues to create value</a:t>
            </a:r>
          </a:p>
          <a:p>
            <a:pPr lvl="1"/>
            <a:r>
              <a:rPr lang="en-US" dirty="0" smtClean="0"/>
              <a:t>Creating value through bets</a:t>
            </a:r>
          </a:p>
          <a:p>
            <a:pPr lvl="2"/>
            <a:r>
              <a:rPr lang="en-US" dirty="0" smtClean="0"/>
              <a:t>Build on differences</a:t>
            </a:r>
          </a:p>
          <a:p>
            <a:pPr lvl="2"/>
            <a:r>
              <a:rPr lang="en-US" dirty="0" smtClean="0"/>
              <a:t>Mange biases</a:t>
            </a:r>
          </a:p>
          <a:p>
            <a:pPr lvl="2"/>
            <a:r>
              <a:rPr lang="en-US" dirty="0" smtClean="0"/>
              <a:t>Diagnose disingenuous parties</a:t>
            </a:r>
          </a:p>
          <a:p>
            <a:pPr lvl="2"/>
            <a:r>
              <a:rPr lang="en-US" dirty="0" smtClean="0"/>
              <a:t>Establish performance incentives</a:t>
            </a:r>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Tools of Value Creation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Build trust and share information</a:t>
            </a:r>
          </a:p>
          <a:p>
            <a:r>
              <a:rPr lang="en-US" dirty="0" smtClean="0"/>
              <a:t>Ask questions</a:t>
            </a:r>
          </a:p>
          <a:p>
            <a:r>
              <a:rPr lang="en-US" dirty="0" smtClean="0"/>
              <a:t>Strategically disclose information</a:t>
            </a:r>
          </a:p>
          <a:p>
            <a:r>
              <a:rPr lang="en-US" dirty="0" smtClean="0"/>
              <a:t>Negotiate multiple issues simultaneously</a:t>
            </a:r>
          </a:p>
          <a:p>
            <a:r>
              <a:rPr lang="en-US" dirty="0" smtClean="0"/>
              <a:t>Make multiple offers simultaneously</a:t>
            </a:r>
          </a:p>
          <a:p>
            <a:r>
              <a:rPr lang="en-US" dirty="0" smtClean="0"/>
              <a:t>Search for post-settlement settlements</a:t>
            </a:r>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Key Preparation Questions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What is your BATNA?</a:t>
            </a:r>
          </a:p>
          <a:p>
            <a:r>
              <a:rPr lang="en-US" dirty="0" smtClean="0"/>
              <a:t>What are the issues?</a:t>
            </a:r>
          </a:p>
          <a:p>
            <a:r>
              <a:rPr lang="en-US" dirty="0" smtClean="0"/>
              <a:t>How important is each issue?</a:t>
            </a:r>
          </a:p>
          <a:p>
            <a:r>
              <a:rPr lang="en-US" dirty="0" smtClean="0"/>
              <a:t>What is your counterpart’s BATNA?</a:t>
            </a:r>
          </a:p>
          <a:p>
            <a:r>
              <a:rPr lang="en-US" dirty="0" smtClean="0"/>
              <a:t>Are there value creation opportunities?</a:t>
            </a:r>
          </a:p>
          <a:p>
            <a:r>
              <a:rPr lang="en-US" dirty="0" smtClean="0"/>
              <a:t>Is there disagreement about predictions?</a:t>
            </a:r>
          </a:p>
          <a:p>
            <a:r>
              <a:rPr lang="en-US" dirty="0" smtClean="0"/>
              <a:t>How will you obtain information?</a:t>
            </a:r>
          </a:p>
        </p:txBody>
      </p:sp>
    </p:spTree>
    <p:extLst>
      <p:ext uri="{BB962C8B-B14F-4D97-AF65-F5344CB8AC3E}">
        <p14:creationId xmlns:p14="http://schemas.microsoft.com/office/powerpoint/2010/main" val="11394264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3005</Words>
  <Application>Microsoft Office PowerPoint</Application>
  <PresentationFormat>On-screen Show (4:3)</PresentationFormat>
  <Paragraphs>156</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Judgment in Managerial Decision Making 8e   Chapter 10 Making Rational Decisions in Negotiations</vt:lpstr>
      <vt:lpstr>Game Theoretic Approaches</vt:lpstr>
      <vt:lpstr>A Decision-Analytic Approach to Negotiation</vt:lpstr>
      <vt:lpstr>Alternative to a Negotiated Agreement</vt:lpstr>
      <vt:lpstr>The Interests of the Parties</vt:lpstr>
      <vt:lpstr>Claiming Value in Negotiation</vt:lpstr>
      <vt:lpstr>Creating Value in Negotiation</vt:lpstr>
      <vt:lpstr>The Tools of Value Creation</vt:lpstr>
      <vt:lpstr>Key Preparation Questions</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246</cp:revision>
  <dcterms:created xsi:type="dcterms:W3CDTF">2012-05-22T06:14:36Z</dcterms:created>
  <dcterms:modified xsi:type="dcterms:W3CDTF">2012-09-14T18:11:37Z</dcterms:modified>
</cp:coreProperties>
</file>