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326" r:id="rId2"/>
    <p:sldId id="257" r:id="rId3"/>
    <p:sldId id="304" r:id="rId4"/>
    <p:sldId id="313" r:id="rId5"/>
    <p:sldId id="305" r:id="rId6"/>
    <p:sldId id="314" r:id="rId7"/>
    <p:sldId id="323" r:id="rId8"/>
    <p:sldId id="277" r:id="rId9"/>
    <p:sldId id="324" r:id="rId10"/>
    <p:sldId id="325"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70" autoAdjust="0"/>
    <p:restoredTop sz="92086" autoAdjust="0"/>
  </p:normalViewPr>
  <p:slideViewPr>
    <p:cSldViewPr>
      <p:cViewPr>
        <p:scale>
          <a:sx n="80" d="100"/>
          <a:sy n="80" d="100"/>
        </p:scale>
        <p:origin x="-876" y="-52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C2E74D3-9160-4091-98C0-67BFFFCB3940}" type="datetimeFigureOut">
              <a:rPr lang="en-US" smtClean="0"/>
              <a:t>9/14/2012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6F6327F-5E96-4E8A-92E8-519210FFF994}" type="slidenum">
              <a:rPr lang="en-US" smtClean="0"/>
              <a:t>‹#›</a:t>
            </a:fld>
            <a:endParaRPr lang="en-US"/>
          </a:p>
        </p:txBody>
      </p:sp>
    </p:spTree>
    <p:extLst>
      <p:ext uri="{BB962C8B-B14F-4D97-AF65-F5344CB8AC3E}">
        <p14:creationId xmlns:p14="http://schemas.microsoft.com/office/powerpoint/2010/main" val="31846948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baseline="0" dirty="0" smtClean="0"/>
          </a:p>
        </p:txBody>
      </p:sp>
      <p:sp>
        <p:nvSpPr>
          <p:cNvPr id="4" name="Slide Number Placeholder 3"/>
          <p:cNvSpPr>
            <a:spLocks noGrp="1"/>
          </p:cNvSpPr>
          <p:nvPr>
            <p:ph type="sldNum" sz="quarter" idx="10"/>
          </p:nvPr>
        </p:nvSpPr>
        <p:spPr/>
        <p:txBody>
          <a:bodyPr/>
          <a:lstStyle/>
          <a:p>
            <a:fld id="{E6F6327F-5E96-4E8A-92E8-519210FFF994}" type="slidenum">
              <a:rPr lang="en-US" smtClean="0"/>
              <a:t>1</a:t>
            </a:fld>
            <a:endParaRPr lang="en-US"/>
          </a:p>
        </p:txBody>
      </p:sp>
    </p:spTree>
    <p:extLst>
      <p:ext uri="{BB962C8B-B14F-4D97-AF65-F5344CB8AC3E}">
        <p14:creationId xmlns:p14="http://schemas.microsoft.com/office/powerpoint/2010/main" val="13812013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As we have reviewed throughout this course, we are subject to a variety of biases that limit the effectiveness of our decisions.</a:t>
            </a:r>
          </a:p>
          <a:p>
            <a:pPr marL="171450" lvl="0" indent="-171450">
              <a:buFontTx/>
              <a:buChar char="-"/>
            </a:pPr>
            <a:r>
              <a:rPr lang="en-US" baseline="0" dirty="0" smtClean="0"/>
              <a:t>This has important implications for the outcomes of organizations.</a:t>
            </a:r>
          </a:p>
          <a:p>
            <a:pPr marL="628650" lvl="1" indent="-171450">
              <a:buFontTx/>
              <a:buChar char="-"/>
            </a:pPr>
            <a:r>
              <a:rPr lang="en-US" baseline="0" dirty="0" smtClean="0"/>
              <a:t>In the book </a:t>
            </a:r>
            <a:r>
              <a:rPr lang="en-US" baseline="0" dirty="0" err="1" smtClean="0"/>
              <a:t>Moneyball</a:t>
            </a:r>
            <a:r>
              <a:rPr lang="en-US" baseline="0" dirty="0" smtClean="0"/>
              <a:t>, the story of the Oakland Athletics success in the early 2000s is described.</a:t>
            </a:r>
          </a:p>
          <a:p>
            <a:pPr marL="1085850" lvl="2" indent="-171450">
              <a:buFontTx/>
              <a:buChar char="-"/>
            </a:pPr>
            <a:r>
              <a:rPr lang="en-US" baseline="0" dirty="0" smtClean="0"/>
              <a:t>Many general managers in baseball relied on the intuition of scouts to guide their decision-making. However, this intuition was often biased and led to inefficiencies.</a:t>
            </a:r>
          </a:p>
          <a:p>
            <a:pPr marL="1085850" lvl="2" indent="-171450">
              <a:buFontTx/>
              <a:buChar char="-"/>
            </a:pPr>
            <a:r>
              <a:rPr lang="en-US" baseline="0" dirty="0" smtClean="0"/>
              <a:t>Billy </a:t>
            </a:r>
            <a:r>
              <a:rPr lang="en-US" baseline="0" dirty="0" err="1" smtClean="0"/>
              <a:t>Beane</a:t>
            </a:r>
            <a:r>
              <a:rPr lang="en-US" baseline="0" dirty="0" smtClean="0"/>
              <a:t>, the general manager of the Oakland Athletics, brought in an economics graduate named Paul </a:t>
            </a:r>
            <a:r>
              <a:rPr lang="en-US" baseline="0" dirty="0" err="1" smtClean="0"/>
              <a:t>DePodesta</a:t>
            </a:r>
            <a:r>
              <a:rPr lang="en-US" baseline="0" dirty="0" smtClean="0"/>
              <a:t> to help him exploit these inefficiencies by approaching the valuation of players with a quantitative analysis of their performance.</a:t>
            </a:r>
          </a:p>
          <a:p>
            <a:pPr marL="628650" lvl="1" indent="-171450">
              <a:buFontTx/>
              <a:buChar char="-"/>
            </a:pPr>
            <a:r>
              <a:rPr lang="en-US" baseline="0" dirty="0" smtClean="0"/>
              <a:t>Many managers continue to rely on interviews as a diagnostic tool for predicting future performance despite the evidence that interviews are less effective than using diagnostic performance </a:t>
            </a:r>
            <a:r>
              <a:rPr lang="en-US" b="0" baseline="0" dirty="0" smtClean="0"/>
              <a:t>data.</a:t>
            </a:r>
          </a:p>
          <a:p>
            <a:pPr marL="171450" lvl="0" indent="-171450">
              <a:buFontTx/>
              <a:buChar char="-"/>
            </a:pPr>
            <a:r>
              <a:rPr lang="en-US" b="0" baseline="0" dirty="0" smtClean="0"/>
              <a:t>In order to prevent these mistakes, managers can use several strategies to improve their decision making:</a:t>
            </a:r>
          </a:p>
          <a:p>
            <a:pPr marL="628650" lvl="1" indent="-171450">
              <a:buFontTx/>
              <a:buChar char="-"/>
            </a:pPr>
            <a:r>
              <a:rPr lang="en-US" b="0" baseline="0" dirty="0" smtClean="0"/>
              <a:t>Use decision-analysis tools to help with quantifying decisions into expected value.</a:t>
            </a:r>
          </a:p>
          <a:p>
            <a:pPr marL="628650" lvl="1" indent="-171450">
              <a:buFontTx/>
              <a:buChar char="-"/>
            </a:pPr>
            <a:r>
              <a:rPr lang="en-US" b="0" baseline="0" dirty="0" smtClean="0"/>
              <a:t>Acquire expertise to improve decision-making strategies.</a:t>
            </a:r>
          </a:p>
          <a:p>
            <a:pPr marL="628650" lvl="1" indent="-171450">
              <a:buFontTx/>
              <a:buChar char="-"/>
            </a:pPr>
            <a:r>
              <a:rPr lang="en-US" b="0" baseline="0" dirty="0" err="1" smtClean="0"/>
              <a:t>Debias</a:t>
            </a:r>
            <a:r>
              <a:rPr lang="en-US" b="0" baseline="0" dirty="0" smtClean="0"/>
              <a:t> their judgment by using some helpful practices.</a:t>
            </a:r>
          </a:p>
          <a:p>
            <a:pPr marL="628650" lvl="1" indent="-171450">
              <a:buFontTx/>
              <a:buChar char="-"/>
            </a:pPr>
            <a:r>
              <a:rPr lang="en-US" baseline="0" dirty="0" smtClean="0"/>
              <a:t>Reason analogically to help see the relationship between different types of problems.</a:t>
            </a:r>
          </a:p>
          <a:p>
            <a:pPr marL="628650" lvl="1" indent="-171450">
              <a:buFontTx/>
              <a:buChar char="-"/>
            </a:pPr>
            <a:r>
              <a:rPr lang="en-US" baseline="0" dirty="0" smtClean="0"/>
              <a:t>Take an outsider’s perspective to help prevent optimistic biases.</a:t>
            </a:r>
          </a:p>
          <a:p>
            <a:pPr marL="628650" lvl="1" indent="-171450">
              <a:buFontTx/>
              <a:buChar char="-"/>
            </a:pPr>
            <a:r>
              <a:rPr lang="en-US" baseline="0" dirty="0" smtClean="0"/>
              <a:t>Understand others’ biases to determine when others may be prone to errors and adjust for these errors.</a:t>
            </a:r>
          </a:p>
          <a:p>
            <a:pPr marL="628650" lvl="1" indent="-171450">
              <a:buFontTx/>
              <a:buChar char="-"/>
            </a:pPr>
            <a:r>
              <a:rPr lang="en-US" baseline="0" dirty="0" smtClean="0"/>
              <a:t>Urge others in their organization to improve their decisions by understanding how they may be biased.</a:t>
            </a:r>
          </a:p>
        </p:txBody>
      </p:sp>
      <p:sp>
        <p:nvSpPr>
          <p:cNvPr id="4" name="Slide Number Placeholder 3"/>
          <p:cNvSpPr>
            <a:spLocks noGrp="1"/>
          </p:cNvSpPr>
          <p:nvPr>
            <p:ph type="sldNum" sz="quarter" idx="10"/>
          </p:nvPr>
        </p:nvSpPr>
        <p:spPr/>
        <p:txBody>
          <a:bodyPr/>
          <a:lstStyle/>
          <a:p>
            <a:fld id="{E6F6327F-5E96-4E8A-92E8-519210FFF994}" type="slidenum">
              <a:rPr lang="en-US" smtClean="0"/>
              <a:t>2</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Tx/>
              <a:buChar char="-"/>
            </a:pPr>
            <a:r>
              <a:rPr lang="en-US" baseline="0" dirty="0" smtClean="0"/>
              <a:t>One way to improve decision-making is to use decision-analysis tools.</a:t>
            </a:r>
          </a:p>
          <a:p>
            <a:pPr marL="171450" lvl="0" indent="-171450">
              <a:buFontTx/>
              <a:buChar char="-"/>
            </a:pPr>
            <a:r>
              <a:rPr lang="en-US" baseline="0" dirty="0" smtClean="0"/>
              <a:t>These tools allow people to guide their decision-making process by converting qualitative preferences into </a:t>
            </a:r>
            <a:r>
              <a:rPr lang="en-US" baseline="0" dirty="0" smtClean="0"/>
              <a:t>quantitative </a:t>
            </a:r>
            <a:r>
              <a:rPr lang="en-US" baseline="0" dirty="0" smtClean="0"/>
              <a:t>data that can be converted into expected values and then compared. They typically consider the following:</a:t>
            </a:r>
          </a:p>
          <a:p>
            <a:pPr marL="628650" lvl="1" indent="-171450">
              <a:buFontTx/>
              <a:buChar char="-"/>
            </a:pPr>
            <a:r>
              <a:rPr lang="en-US" baseline="0" dirty="0" smtClean="0"/>
              <a:t>Weights placed on the importance of different attributes.</a:t>
            </a:r>
          </a:p>
          <a:p>
            <a:pPr marL="628650" lvl="1" indent="-171450">
              <a:buFontTx/>
              <a:buChar char="-"/>
            </a:pPr>
            <a:r>
              <a:rPr lang="en-US" baseline="0" dirty="0" smtClean="0"/>
              <a:t>The value of each attribute.</a:t>
            </a:r>
          </a:p>
          <a:p>
            <a:pPr marL="628650" lvl="1" indent="-171450">
              <a:buFontTx/>
              <a:buChar char="-"/>
            </a:pPr>
            <a:r>
              <a:rPr lang="en-US" baseline="0" dirty="0" smtClean="0"/>
              <a:t>The probability of uncertain events occurring.</a:t>
            </a:r>
          </a:p>
          <a:p>
            <a:pPr marL="628650" lvl="1" indent="-171450">
              <a:buFontTx/>
              <a:buChar char="-"/>
            </a:pPr>
            <a:r>
              <a:rPr lang="en-US" baseline="0" dirty="0" smtClean="0"/>
              <a:t>The objective costs associated with each option.</a:t>
            </a:r>
          </a:p>
          <a:p>
            <a:pPr marL="171450" lvl="0" indent="-171450">
              <a:buFontTx/>
              <a:buChar char="-"/>
            </a:pPr>
            <a:r>
              <a:rPr lang="en-US" baseline="0" dirty="0" smtClean="0"/>
              <a:t>Linear models facilitate the process of performing a quantitative decisions analysis when there is uncertainty.</a:t>
            </a:r>
          </a:p>
          <a:p>
            <a:pPr marL="628650" lvl="1" indent="-171450">
              <a:buFontTx/>
              <a:buChar char="-"/>
            </a:pPr>
            <a:r>
              <a:rPr lang="en-US" baseline="0" dirty="0" smtClean="0"/>
              <a:t>These models account for relevant variables that predict future outcomes and combine them in a linear fashion to provide estimates of future outcomes.</a:t>
            </a:r>
          </a:p>
          <a:p>
            <a:pPr marL="628650" lvl="1" indent="-171450">
              <a:buFontTx/>
              <a:buChar char="-"/>
            </a:pPr>
            <a:r>
              <a:rPr lang="en-US" baseline="0" dirty="0" smtClean="0"/>
              <a:t>They can be used to predict a wide range of things such as:</a:t>
            </a:r>
          </a:p>
          <a:p>
            <a:pPr marL="1085850" lvl="2" indent="-171450">
              <a:buFontTx/>
              <a:buChar char="-"/>
            </a:pPr>
            <a:r>
              <a:rPr lang="en-US" baseline="0" dirty="0" smtClean="0"/>
              <a:t>A child’s adult height given the height of his or her parents and his or her gender.</a:t>
            </a:r>
          </a:p>
          <a:p>
            <a:pPr marL="1085850" lvl="2" indent="-171450">
              <a:buFontTx/>
              <a:buChar char="-"/>
            </a:pPr>
            <a:r>
              <a:rPr lang="en-US" baseline="0" dirty="0" smtClean="0"/>
              <a:t>A baseball player’s future performance given his past performance, age, height, and weight.</a:t>
            </a:r>
          </a:p>
          <a:p>
            <a:pPr marL="1085850" lvl="2" indent="-171450">
              <a:buFontTx/>
              <a:buChar char="-"/>
            </a:pPr>
            <a:r>
              <a:rPr lang="en-US" baseline="0" dirty="0" smtClean="0"/>
              <a:t>A movie studio predicting the potential revenue that will be generated by a movie.</a:t>
            </a:r>
          </a:p>
          <a:p>
            <a:pPr marL="628650" lvl="1" indent="-171450">
              <a:buFontTx/>
              <a:buChar char="-"/>
            </a:pPr>
            <a:r>
              <a:rPr lang="en-US" baseline="0" dirty="0" smtClean="0"/>
              <a:t>Linear models are effective at improving decisions.</a:t>
            </a:r>
          </a:p>
          <a:p>
            <a:pPr marL="1085850" lvl="2" indent="-171450">
              <a:buFontTx/>
              <a:buChar char="-"/>
            </a:pPr>
            <a:r>
              <a:rPr lang="en-US" baseline="0" dirty="0" smtClean="0"/>
              <a:t>Research in a variety of domains has demonstrated that they make better predictions than “experts”.</a:t>
            </a:r>
          </a:p>
          <a:p>
            <a:pPr marL="1085850" lvl="2" indent="-171450">
              <a:buFontTx/>
              <a:buChar char="-"/>
            </a:pPr>
            <a:r>
              <a:rPr lang="en-US" baseline="0" dirty="0" smtClean="0"/>
              <a:t>More complex models provide limited improvement to simple linear models.</a:t>
            </a:r>
          </a:p>
          <a:p>
            <a:pPr marL="1085850" lvl="2" indent="-171450">
              <a:buFontTx/>
              <a:buChar char="-"/>
            </a:pPr>
            <a:r>
              <a:rPr lang="en-US" baseline="0" dirty="0" smtClean="0"/>
              <a:t>We have inconsistent preferences that are prone to bias while models are consistent and unbiased.</a:t>
            </a:r>
          </a:p>
          <a:p>
            <a:pPr marL="1085850" lvl="2" indent="-171450">
              <a:buFontTx/>
              <a:buChar char="-"/>
            </a:pPr>
            <a:r>
              <a:rPr lang="en-US" baseline="0" dirty="0" smtClean="0"/>
              <a:t>They also are effective at allowing people to gauge the effectiveness of various practices, which helps them learn and fine-tune their managerial strategies.</a:t>
            </a:r>
          </a:p>
          <a:p>
            <a:pPr marL="628650" lvl="1" indent="-171450">
              <a:buFontTx/>
              <a:buChar char="-"/>
            </a:pPr>
            <a:r>
              <a:rPr lang="en-US" baseline="0" dirty="0" smtClean="0"/>
              <a:t>Despite the demonstrated effectiveness of linear models, people frequently object to their use.</a:t>
            </a:r>
          </a:p>
          <a:p>
            <a:pPr marL="1085850" lvl="2" indent="-171450">
              <a:buFontTx/>
              <a:buChar char="-"/>
            </a:pPr>
            <a:r>
              <a:rPr lang="en-US" baseline="0" dirty="0" smtClean="0"/>
              <a:t>People still believe that brief interviews are more effective at predicting performance than a long history of prior performance and aptitude tests to draw from. Neither of these factors truly give people a sense of an individual’s unique characteristics and the latter requires little effort and provides a lot of unbiased data.</a:t>
            </a:r>
          </a:p>
          <a:p>
            <a:pPr marL="1085850" lvl="2" indent="-171450">
              <a:buFontTx/>
              <a:buChar char="-"/>
            </a:pPr>
            <a:r>
              <a:rPr lang="en-US" baseline="0" dirty="0" smtClean="0"/>
              <a:t>People also believe that it is impossible to model the qualitative preferences and tastes of individuals, but research has demonstrated that linear models are reasonably effective at capturing such qualitative preferences.</a:t>
            </a:r>
          </a:p>
          <a:p>
            <a:pPr marL="171450" lvl="0" indent="-171450">
              <a:buFontTx/>
              <a:buChar char="-"/>
            </a:pPr>
            <a:r>
              <a:rPr lang="en-US" baseline="0" dirty="0" smtClean="0"/>
              <a:t>One domain in which linear models could improve the decision-making process is admissions decisions.</a:t>
            </a:r>
          </a:p>
          <a:p>
            <a:pPr marL="628650" lvl="1" indent="-171450">
              <a:buFontTx/>
              <a:buChar char="-"/>
            </a:pPr>
            <a:r>
              <a:rPr lang="en-US" baseline="0" dirty="0" smtClean="0"/>
              <a:t>In a manifestation of what is known as the correspondence bias, graduate school admissions tend to be biased in favor of individuals with high GPAs from lenient institutions because they fail to sufficiently discount the role of lenient grading.</a:t>
            </a:r>
          </a:p>
          <a:p>
            <a:pPr marL="628650" lvl="1" indent="-171450">
              <a:buFontTx/>
              <a:buChar char="-"/>
            </a:pPr>
            <a:r>
              <a:rPr lang="en-US" baseline="0" dirty="0" smtClean="0"/>
              <a:t>One researcher developed a linear model to make graduate admissions decisions and compared it to the decisions of an admissions committee.</a:t>
            </a:r>
          </a:p>
          <a:p>
            <a:pPr marL="1085850" lvl="2" indent="-171450">
              <a:buFontTx/>
              <a:buChar char="-"/>
            </a:pPr>
            <a:r>
              <a:rPr lang="en-US" baseline="0" dirty="0" smtClean="0"/>
              <a:t>The model was capable of ruling out 55% of applicants who the committee also rejected.</a:t>
            </a:r>
          </a:p>
          <a:p>
            <a:pPr marL="1085850" lvl="2" indent="-171450">
              <a:buFontTx/>
              <a:buChar char="-"/>
            </a:pPr>
            <a:r>
              <a:rPr lang="en-US" baseline="0" dirty="0" smtClean="0"/>
              <a:t>The model also proved more effective at predicting the future ratings of applicants than the committee.</a:t>
            </a:r>
          </a:p>
          <a:p>
            <a:pPr marL="1085850" lvl="2" indent="-171450">
              <a:buFontTx/>
              <a:buChar char="-"/>
            </a:pPr>
            <a:r>
              <a:rPr lang="en-US" baseline="0" dirty="0" smtClean="0"/>
              <a:t>Overall, the effectiveness of this simple model suggests that the implementation of simple models using decision rules to make quick admissions decision can save universities hundreds of millions of dollars in time and resources saved from not having committees review applications.</a:t>
            </a:r>
          </a:p>
          <a:p>
            <a:pPr marL="628650" lvl="1" indent="-171450">
              <a:buFontTx/>
              <a:buChar char="-"/>
            </a:pPr>
            <a:r>
              <a:rPr lang="en-US" baseline="0" dirty="0" smtClean="0"/>
              <a:t>Decision-analysis tools can also be of assistance in making hiring decisions.</a:t>
            </a:r>
          </a:p>
          <a:p>
            <a:pPr marL="1085850" lvl="2" indent="-171450">
              <a:buFontTx/>
              <a:buChar char="-"/>
            </a:pPr>
            <a:r>
              <a:rPr lang="en-US" baseline="0" dirty="0" smtClean="0"/>
              <a:t>Job interviews predict only 14% of the variability in employee performance. However, people continue to believe in them as an effective diagnostic tool.</a:t>
            </a:r>
          </a:p>
          <a:p>
            <a:pPr marL="1543050" lvl="3" indent="-171450">
              <a:buFontTx/>
              <a:buChar char="-"/>
            </a:pPr>
            <a:r>
              <a:rPr lang="en-US" baseline="0" dirty="0" smtClean="0"/>
              <a:t>Interviewers are biased by the availability of subjective qualities that they associate with effective performance when interviewing potential applicants.</a:t>
            </a:r>
          </a:p>
          <a:p>
            <a:pPr marL="1543050" lvl="3" indent="-171450">
              <a:buFontTx/>
              <a:buChar char="-"/>
            </a:pPr>
            <a:r>
              <a:rPr lang="en-US" baseline="0" dirty="0" smtClean="0"/>
              <a:t>Interviewer affect is influenced by superficial cues associated with a candidate and this influences their perceptions of the candidate.</a:t>
            </a:r>
          </a:p>
          <a:p>
            <a:pPr marL="1543050" lvl="3" indent="-171450">
              <a:buFontTx/>
              <a:buChar char="-"/>
            </a:pPr>
            <a:r>
              <a:rPr lang="en-US" baseline="0" dirty="0" smtClean="0"/>
              <a:t>Individuals who are extroverted, sociable, tall, attractive, and ingratiating are often considered as ones that represent the qualities of effective leaders even though they are far less predictive of performance than less observable traits such as conscientiousness and intelligence.</a:t>
            </a:r>
          </a:p>
          <a:p>
            <a:pPr marL="1543050" lvl="3" indent="-171450">
              <a:buFontTx/>
              <a:buChar char="-"/>
            </a:pPr>
            <a:r>
              <a:rPr lang="en-US" baseline="0" dirty="0" smtClean="0"/>
              <a:t>Managers tend to seek information that confirms the quality of their decision after hiring an applicant, which prevents them from learning. In addition, they never have a sample of performance from those who were interviewed but not hired to use as a comparison group.</a:t>
            </a:r>
          </a:p>
          <a:p>
            <a:pPr marL="1085850" lvl="2" indent="-171450">
              <a:buFontTx/>
              <a:buChar char="-"/>
            </a:pPr>
            <a:r>
              <a:rPr lang="en-US" baseline="0" dirty="0" smtClean="0"/>
              <a:t>Interviews may be difficult to justify based on the time that goes into them and the little predictive validity they have, but if the ratings of </a:t>
            </a:r>
            <a:r>
              <a:rPr lang="en-US" baseline="0" dirty="0" smtClean="0"/>
              <a:t>interviewers </a:t>
            </a:r>
            <a:r>
              <a:rPr lang="en-US" baseline="0" dirty="0" smtClean="0"/>
              <a:t>are combined into a linear model with measures of aptitude and past performance, hiring decisions could be improved.</a:t>
            </a:r>
          </a:p>
        </p:txBody>
      </p:sp>
      <p:sp>
        <p:nvSpPr>
          <p:cNvPr id="4" name="Slide Number Placeholder 3"/>
          <p:cNvSpPr>
            <a:spLocks noGrp="1"/>
          </p:cNvSpPr>
          <p:nvPr>
            <p:ph type="sldNum" sz="quarter" idx="10"/>
          </p:nvPr>
        </p:nvSpPr>
        <p:spPr/>
        <p:txBody>
          <a:bodyPr/>
          <a:lstStyle/>
          <a:p>
            <a:fld id="{E6F6327F-5E96-4E8A-92E8-519210FFF994}" type="slidenum">
              <a:rPr lang="en-US" smtClean="0"/>
              <a:t>3</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One issue with much of what we have covered throughout this course is that much of the evidence supporting it was derived from experiments conducted on undergraduate students with little to no experience in the tasks that they were being asked to conduct.</a:t>
            </a:r>
          </a:p>
          <a:p>
            <a:pPr marL="171450" indent="-171450">
              <a:buFontTx/>
              <a:buChar char="-"/>
            </a:pPr>
            <a:r>
              <a:rPr lang="en-US" baseline="0" dirty="0" smtClean="0"/>
              <a:t>Presumably, experience should allow people to overcome biases, as it allows them to learn from feedback.</a:t>
            </a:r>
          </a:p>
          <a:p>
            <a:pPr marL="171450" lvl="0" indent="-171450">
              <a:buFontTx/>
              <a:buChar char="-"/>
            </a:pPr>
            <a:r>
              <a:rPr lang="en-US" baseline="0" dirty="0" smtClean="0"/>
              <a:t>Though this seems like a reasonable assumption, there is a great deal of evidence that people experience difficulty in learning from past experience.</a:t>
            </a:r>
          </a:p>
          <a:p>
            <a:pPr marL="628650" lvl="1" indent="-171450">
              <a:buFontTx/>
              <a:buChar char="-"/>
            </a:pPr>
            <a:r>
              <a:rPr lang="en-US" baseline="0" dirty="0" smtClean="0"/>
              <a:t>People who play the “Acquire a Company” problem that we discussed earlier (the one where a rational decision-maker would realize that because a hypothetical target company will have more information about the outcome of an oil exploration project than the acquiring company, the acquiring company should not make an offer to acquire the target company) exhibited no learning after playing the game 20 times and receiving outcome feedback immediately after each game. They continued to make bids in the range of $50-$75 even though not making a bid is the optimal decision.</a:t>
            </a:r>
          </a:p>
          <a:p>
            <a:pPr marL="628650" lvl="1" indent="-171450">
              <a:buFontTx/>
              <a:buChar char="-"/>
            </a:pPr>
            <a:r>
              <a:rPr lang="en-US" baseline="0" dirty="0" smtClean="0"/>
              <a:t>Negotiators reduce the tendency to overestimate the size of the bargaining zone in their negotiations, but there is no evidence that experience reduces other </a:t>
            </a:r>
            <a:r>
              <a:rPr lang="en-US" baseline="0" dirty="0" smtClean="0"/>
              <a:t>errors </a:t>
            </a:r>
            <a:r>
              <a:rPr lang="en-US" baseline="0" dirty="0" smtClean="0"/>
              <a:t>or leads to improved performance.</a:t>
            </a:r>
          </a:p>
          <a:p>
            <a:pPr marL="628650" lvl="1" indent="-171450">
              <a:buFontTx/>
              <a:buChar char="-"/>
            </a:pPr>
            <a:r>
              <a:rPr lang="en-US" baseline="0" dirty="0" smtClean="0"/>
              <a:t>There are several reasons that are responsible for these difficulties in learning through experience:</a:t>
            </a:r>
          </a:p>
          <a:p>
            <a:pPr marL="1085850" lvl="2" indent="-171450">
              <a:buFontTx/>
              <a:buChar char="-"/>
            </a:pPr>
            <a:r>
              <a:rPr lang="en-US" baseline="0" dirty="0" smtClean="0"/>
              <a:t>Feedback is rarely accurate, immediate, and unambiguous.</a:t>
            </a:r>
          </a:p>
          <a:p>
            <a:pPr marL="1085850" lvl="2" indent="-171450">
              <a:buFontTx/>
              <a:buChar char="-"/>
            </a:pPr>
            <a:r>
              <a:rPr lang="en-US" baseline="0" dirty="0" smtClean="0"/>
              <a:t>Even when feedback does meet these criteria, evidence suggests that people misremember their forecasts because they anchor to current states of the world and fail to accurately recall their prior predictions. This prevents the process of learning to make more accurate forecasts, as people fail to underestimate the extent to which they erred in the first place.</a:t>
            </a:r>
          </a:p>
          <a:p>
            <a:pPr marL="171450" lvl="0" indent="-171450">
              <a:buFontTx/>
              <a:buChar char="-"/>
            </a:pPr>
            <a:r>
              <a:rPr lang="en-US" baseline="0" dirty="0" smtClean="0"/>
              <a:t>Given that experience alone does not necessarily improve the quality of one’s future decisions, people should focus on acquiring “expertise” rather than experience. </a:t>
            </a:r>
          </a:p>
          <a:p>
            <a:pPr marL="628650" lvl="1" indent="-171450">
              <a:buFontTx/>
              <a:buChar char="-"/>
            </a:pPr>
            <a:r>
              <a:rPr lang="en-US" baseline="0" dirty="0" smtClean="0"/>
              <a:t>Expertise involves the development of a strategic concept for what constitutes rational decision making in a given situation and for learning to overcome the potential biases that may arise in the situation.</a:t>
            </a:r>
          </a:p>
          <a:p>
            <a:pPr marL="628650" lvl="1" indent="-171450">
              <a:buFontTx/>
              <a:buChar char="-"/>
            </a:pPr>
            <a:r>
              <a:rPr lang="en-US" baseline="0" dirty="0" smtClean="0"/>
              <a:t>It involves constant monitoring of our decision-making processes.</a:t>
            </a:r>
          </a:p>
          <a:p>
            <a:pPr marL="628650" lvl="1" indent="-171450">
              <a:buFontTx/>
              <a:buChar char="-"/>
            </a:pPr>
            <a:r>
              <a:rPr lang="en-US" baseline="0" dirty="0" smtClean="0"/>
              <a:t>It also can be taught to others, unlike experience.</a:t>
            </a:r>
          </a:p>
        </p:txBody>
      </p:sp>
      <p:sp>
        <p:nvSpPr>
          <p:cNvPr id="4" name="Slide Number Placeholder 3"/>
          <p:cNvSpPr>
            <a:spLocks noGrp="1"/>
          </p:cNvSpPr>
          <p:nvPr>
            <p:ph type="sldNum" sz="quarter" idx="10"/>
          </p:nvPr>
        </p:nvSpPr>
        <p:spPr/>
        <p:txBody>
          <a:bodyPr/>
          <a:lstStyle/>
          <a:p>
            <a:fld id="{E6F6327F-5E96-4E8A-92E8-519210FFF994}" type="slidenum">
              <a:rPr lang="en-US" smtClean="0"/>
              <a:t>4</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Tx/>
              <a:buChar char="-"/>
            </a:pPr>
            <a:r>
              <a:rPr lang="en-US" baseline="0" dirty="0" smtClean="0"/>
              <a:t>In order to eliminate their cognitive biases, people ideally should be warned about the possibility of bias, understand the direction of the bias, be provided with feedback about their biased decisions, and undergo an extensive training program oriented at eliminating the bias.</a:t>
            </a:r>
          </a:p>
          <a:p>
            <a:pPr marL="628650" lvl="1" indent="-171450">
              <a:buFontTx/>
              <a:buChar char="-"/>
            </a:pPr>
            <a:r>
              <a:rPr lang="en-US" baseline="0" dirty="0" smtClean="0"/>
              <a:t>Though this seems like a reasonable plan, it is often difficult to implement an effective training program.</a:t>
            </a:r>
          </a:p>
          <a:p>
            <a:pPr marL="628650" lvl="1" indent="-171450">
              <a:buFontTx/>
              <a:buChar char="-"/>
            </a:pPr>
            <a:r>
              <a:rPr lang="en-US" baseline="0" dirty="0" smtClean="0"/>
              <a:t>Research also suggests that training and testing must be closely linked and in close temporal proximity for effective learning to occur. In reality, people typically have to make conceptually similar decisions in different domains and feedback is often distant and ambiguous. This makes learning through training difficult.</a:t>
            </a:r>
          </a:p>
          <a:p>
            <a:pPr marL="171450" lvl="0" indent="-171450">
              <a:buFontTx/>
              <a:buChar char="-"/>
            </a:pPr>
            <a:r>
              <a:rPr lang="en-US" baseline="0" dirty="0" smtClean="0"/>
              <a:t>Some strategies that reduce bias are:</a:t>
            </a:r>
          </a:p>
          <a:p>
            <a:pPr marL="628650" lvl="1" indent="-171450">
              <a:buFontTx/>
              <a:buChar char="-"/>
            </a:pPr>
            <a:r>
              <a:rPr lang="en-US" baseline="0" dirty="0" smtClean="0"/>
              <a:t>Considering the opposite of what you are thinking of deciding at a given moment. This has been demonstrated to reduce overconfidence, hindsight bias, and anchoring effects.</a:t>
            </a:r>
          </a:p>
          <a:p>
            <a:pPr marL="628650" lvl="1" indent="-171450">
              <a:buFontTx/>
              <a:buChar char="-"/>
            </a:pPr>
            <a:r>
              <a:rPr lang="en-US" baseline="0" dirty="0" smtClean="0"/>
              <a:t>Make decisions in groups.</a:t>
            </a:r>
          </a:p>
          <a:p>
            <a:pPr marL="628650" lvl="1" indent="-171450">
              <a:buFontTx/>
              <a:buChar char="-"/>
            </a:pPr>
            <a:r>
              <a:rPr lang="en-US" baseline="0" dirty="0" smtClean="0"/>
              <a:t>Train in statistical reasoning so you are less subject to errors in probability perception.</a:t>
            </a:r>
          </a:p>
          <a:p>
            <a:pPr marL="628650" lvl="1" indent="-171450">
              <a:buFontTx/>
              <a:buChar char="-"/>
            </a:pPr>
            <a:r>
              <a:rPr lang="en-US" baseline="0" dirty="0" smtClean="0"/>
              <a:t>Making people accountable for their decisions also tends to eliminate certain biases.</a:t>
            </a:r>
          </a:p>
          <a:p>
            <a:pPr marL="171450" lvl="0" indent="-171450">
              <a:buFontTx/>
              <a:buChar char="-"/>
            </a:pPr>
            <a:r>
              <a:rPr lang="en-US" baseline="0" dirty="0" smtClean="0"/>
              <a:t>In order to eliminate biases, people must first “unfreeze” their biased behaviors that they have learned over time. This is a difficult task because:</a:t>
            </a:r>
          </a:p>
          <a:p>
            <a:pPr marL="628650" lvl="1" indent="-171450">
              <a:buFontTx/>
              <a:buChar char="-"/>
            </a:pPr>
            <a:r>
              <a:rPr lang="en-US" baseline="0" dirty="0" smtClean="0"/>
              <a:t>Admitting that a strategy you have been using for years is flawed can be disconcerting.</a:t>
            </a:r>
          </a:p>
          <a:p>
            <a:pPr marL="628650" lvl="1" indent="-171450">
              <a:buFontTx/>
              <a:buChar char="-"/>
            </a:pPr>
            <a:r>
              <a:rPr lang="en-US" baseline="0" dirty="0" smtClean="0"/>
              <a:t>People who have been successful have likely received positive feedback for using particular decision-making strategies that may actually be flawed. This makes them resistant to negative feedback about their decision-making strategies.</a:t>
            </a:r>
          </a:p>
          <a:p>
            <a:pPr marL="628650" lvl="1" indent="-171450">
              <a:buFontTx/>
              <a:buChar char="-"/>
            </a:pPr>
            <a:r>
              <a:rPr lang="en-US" baseline="0" dirty="0" smtClean="0"/>
              <a:t>Successful individuals often believe that they are effective decision-makers. Receiving feedback that they are not clashes with their self-concept and may lead to them rejecting the notion that their decision-making is flawed.</a:t>
            </a:r>
          </a:p>
          <a:p>
            <a:pPr marL="628650" lvl="1" indent="-171450">
              <a:buFontTx/>
              <a:buChar char="-"/>
            </a:pPr>
            <a:r>
              <a:rPr lang="en-US" baseline="0" dirty="0" smtClean="0"/>
              <a:t>The goal of presenting you with problems and examples of real-world behavior throughout this course was to provide you with unambiguous feedback about your own biases. Hopefully this made you more likely to reconsider your decision-making strategies and to become receptive to alternative ways of thinking.</a:t>
            </a:r>
          </a:p>
          <a:p>
            <a:pPr marL="171450" lvl="0" indent="-171450">
              <a:buFontTx/>
              <a:buChar char="-"/>
            </a:pPr>
            <a:r>
              <a:rPr lang="en-US" baseline="0" dirty="0" smtClean="0"/>
              <a:t>Once you have unfrozen your past strategies, you must change them.</a:t>
            </a:r>
          </a:p>
          <a:p>
            <a:pPr marL="628650" lvl="1" indent="-171450">
              <a:buFontTx/>
              <a:buChar char="-"/>
            </a:pPr>
            <a:r>
              <a:rPr lang="en-US" baseline="0" dirty="0" smtClean="0"/>
              <a:t>First, you should abstract from examples to adopt a more conceptual view of these biases that is not limited to specific contexts. Your decisions are rarely within the same specific context and without a strong concrete representation of the general pattern of cognitive biases, it will be difficult for you to recognize when you should adopt certain decision-making strategies.</a:t>
            </a:r>
          </a:p>
          <a:p>
            <a:pPr marL="628650" lvl="1" indent="-171450">
              <a:buFontTx/>
              <a:buChar char="-"/>
            </a:pPr>
            <a:r>
              <a:rPr lang="en-US" baseline="0" dirty="0" smtClean="0"/>
              <a:t>If you can successfully abstract from situational examples of bias, you can better understand the root causes of various judgmental biases.</a:t>
            </a:r>
          </a:p>
          <a:p>
            <a:pPr marL="628650" lvl="1" indent="-171450">
              <a:buFontTx/>
              <a:buChar char="-"/>
            </a:pPr>
            <a:r>
              <a:rPr lang="en-US" baseline="0" dirty="0" smtClean="0"/>
              <a:t>A final crucial step to change is recognizing that everybody is subject to biases. This should help you from being threatened by the possibility that you are biased. Once you are willing to change, the following procedures can help you successfully implement changes into your decision-making strategies:</a:t>
            </a:r>
          </a:p>
          <a:p>
            <a:pPr marL="1085850" lvl="2" indent="-171450">
              <a:buFontTx/>
              <a:buChar char="-"/>
            </a:pPr>
            <a:r>
              <a:rPr lang="en-US" baseline="0" dirty="0" smtClean="0"/>
              <a:t>Play Devil’s advocate with yourself and consider how your decisions may be flawed. This can help you notice any potential biases that are influencing your decisions. It also can </a:t>
            </a:r>
            <a:r>
              <a:rPr lang="en-US" baseline="0" dirty="0" err="1" smtClean="0"/>
              <a:t>debias</a:t>
            </a:r>
            <a:r>
              <a:rPr lang="en-US" baseline="0" dirty="0" smtClean="0"/>
              <a:t> your information processing.</a:t>
            </a:r>
          </a:p>
          <a:p>
            <a:pPr marL="1085850" lvl="2" indent="-171450">
              <a:buFontTx/>
              <a:buChar char="-"/>
            </a:pPr>
            <a:r>
              <a:rPr lang="en-US" baseline="0" dirty="0" smtClean="0"/>
              <a:t>Think of ways to test whether alternative viewpoints may be more valid than your own. For example, if you are thinking of investing in a startup that looks like a sure success, the fact that nobody else has invested in the firm yet may be a signal that something you cannot observe is flawed about the company.</a:t>
            </a:r>
          </a:p>
          <a:p>
            <a:pPr marL="171450" lvl="0" indent="-171450">
              <a:buFontTx/>
              <a:buChar char="-"/>
            </a:pPr>
            <a:r>
              <a:rPr lang="en-US" baseline="0" dirty="0" smtClean="0"/>
              <a:t>Once you have successfully abandoned your current decision-making strategies in favor of ones that are unbiased, you then must make sure that this change persists and that you don’t revert to your old strategies that are flawed.</a:t>
            </a:r>
          </a:p>
          <a:p>
            <a:pPr marL="628650" lvl="1" indent="-171450">
              <a:buFontTx/>
              <a:buChar char="-"/>
            </a:pPr>
            <a:r>
              <a:rPr lang="en-US" baseline="0" dirty="0" smtClean="0"/>
              <a:t>Continuous practice in implementing new strategies will help make them second-nature.</a:t>
            </a:r>
          </a:p>
          <a:p>
            <a:pPr marL="628650" lvl="1" indent="-171450">
              <a:buFontTx/>
              <a:buChar char="-"/>
            </a:pPr>
            <a:r>
              <a:rPr lang="en-US" baseline="0" dirty="0" smtClean="0"/>
              <a:t>Reexamining your decision-making at various points in time can also help you make sure that you have not relapsed to your old habits.</a:t>
            </a:r>
          </a:p>
        </p:txBody>
      </p:sp>
      <p:sp>
        <p:nvSpPr>
          <p:cNvPr id="4" name="Slide Number Placeholder 3"/>
          <p:cNvSpPr>
            <a:spLocks noGrp="1"/>
          </p:cNvSpPr>
          <p:nvPr>
            <p:ph type="sldNum" sz="quarter" idx="10"/>
          </p:nvPr>
        </p:nvSpPr>
        <p:spPr/>
        <p:txBody>
          <a:bodyPr/>
          <a:lstStyle/>
          <a:p>
            <a:fld id="{E6F6327F-5E96-4E8A-92E8-519210FFF994}" type="slidenum">
              <a:rPr lang="en-US" smtClean="0"/>
              <a:t>5</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Tx/>
              <a:buChar char="-"/>
            </a:pPr>
            <a:r>
              <a:rPr lang="en-US" baseline="0" dirty="0" smtClean="0"/>
              <a:t>Analogical reasoning can also help people learn to </a:t>
            </a:r>
            <a:r>
              <a:rPr lang="en-US" baseline="0" dirty="0" err="1" smtClean="0"/>
              <a:t>debias</a:t>
            </a:r>
            <a:r>
              <a:rPr lang="en-US" baseline="0" dirty="0" smtClean="0"/>
              <a:t> their judgment.</a:t>
            </a:r>
          </a:p>
          <a:p>
            <a:pPr marL="171450" lvl="0" indent="-171450">
              <a:buFontTx/>
              <a:buChar char="-"/>
            </a:pPr>
            <a:r>
              <a:rPr lang="en-US" baseline="0" dirty="0" smtClean="0"/>
              <a:t>The process of thinking analogically involves abstracting from two different situations to notice their commonalities and why these commonalities allowed a particular strategy to work rather than some other flawed strategy.</a:t>
            </a:r>
          </a:p>
          <a:p>
            <a:pPr marL="628650" lvl="1" indent="-171450">
              <a:buFontTx/>
              <a:buChar char="-"/>
            </a:pPr>
            <a:r>
              <a:rPr lang="en-US" baseline="0" dirty="0" smtClean="0"/>
              <a:t>In the context of learning from negotiations, research has demonstrated that people learn better when they conduct two negotiations teaching an identical lesson and then explain how the two different negotiations were related than when they engaged in the same two negotiations and explained the lesson of each one.</a:t>
            </a:r>
          </a:p>
          <a:p>
            <a:pPr marL="628650" lvl="1" indent="-171450">
              <a:buFontTx/>
              <a:buChar char="-"/>
            </a:pPr>
            <a:r>
              <a:rPr lang="en-US" baseline="0" dirty="0" smtClean="0"/>
              <a:t>This happens because when people focus on a specific situation, they notice the superficial characteristics of the situation as opposed to the abstract concepts that they should be drawing from the situation. Focusing on similarities between different problems allows people to identify the common structure underlying the two problems.</a:t>
            </a:r>
          </a:p>
          <a:p>
            <a:pPr marL="171450" lvl="0" indent="-171450">
              <a:buFontTx/>
              <a:buChar char="-"/>
            </a:pPr>
            <a:r>
              <a:rPr lang="en-US" baseline="0" dirty="0" smtClean="0"/>
              <a:t>In addition to drawing from similarities, drawing from differences between two situations is also a helpful tool for learning to </a:t>
            </a:r>
            <a:r>
              <a:rPr lang="en-US" baseline="0" dirty="0" err="1" smtClean="0"/>
              <a:t>debias</a:t>
            </a:r>
            <a:r>
              <a:rPr lang="en-US" baseline="0" dirty="0" smtClean="0"/>
              <a:t> one’s judgment.</a:t>
            </a:r>
          </a:p>
          <a:p>
            <a:pPr marL="628650" lvl="1" indent="-171450">
              <a:buFontTx/>
              <a:buChar char="-"/>
            </a:pPr>
            <a:r>
              <a:rPr lang="en-US" baseline="0" dirty="0" smtClean="0"/>
              <a:t>One study asked research participants to sole both versions of the Monty Hall problem (the one we did in class where you are asked whether you would like to keep your decision to go with a particular box or to switch to the other remaining box after one of the boxes has been removed on the basis of either an algorithm that always removes a non-winner or one that is geared towards removing the box that minimizes your chances of winning the game) and the Dividing a Pie problem (the one where you can make an ultimatum by allocating a sum of money between yourself and a group of people in a situation where the allocation is accepted in a situation where either the highest or the lowest single willingness to agree to the allocation is used to determine whether you receive your proposed allocation or nothing).</a:t>
            </a:r>
          </a:p>
          <a:p>
            <a:pPr marL="628650" lvl="1" indent="-171450">
              <a:buFontTx/>
              <a:buChar char="-"/>
            </a:pPr>
            <a:r>
              <a:rPr lang="en-US" baseline="0" dirty="0" smtClean="0"/>
              <a:t>Participants who reviewed both of these problems were more capable of seeing that it is important to think through the decisions of others. This enabled them to improve their decision-making on the Acquiring-a-Company problem where you must think through the decision process of a potential target company for acquisition.</a:t>
            </a:r>
          </a:p>
          <a:p>
            <a:pPr marL="171450" lvl="0" indent="-171450">
              <a:buFontTx/>
              <a:buChar char="-"/>
            </a:pPr>
            <a:r>
              <a:rPr lang="en-US" baseline="0" dirty="0" smtClean="0"/>
              <a:t>It is crucial to learn to understand the abstract properties of problems in order to effectively </a:t>
            </a:r>
            <a:r>
              <a:rPr lang="en-US" baseline="0" dirty="0" err="1" smtClean="0"/>
              <a:t>debias</a:t>
            </a:r>
            <a:r>
              <a:rPr lang="en-US" baseline="0" dirty="0" smtClean="0"/>
              <a:t> your judgment. Diverse training can help accomplish this.</a:t>
            </a:r>
          </a:p>
          <a:p>
            <a:pPr marL="628650" lvl="1" indent="-171450">
              <a:buFontTx/>
              <a:buChar char="-"/>
            </a:pPr>
            <a:r>
              <a:rPr lang="en-US" baseline="0" dirty="0" smtClean="0"/>
              <a:t>Diverse training allows people to consider to learn general concepts by using two different strategies to accomplish the same goal.</a:t>
            </a:r>
          </a:p>
          <a:p>
            <a:pPr marL="1085850" lvl="2" indent="-171450">
              <a:buFontTx/>
              <a:buChar char="-"/>
            </a:pPr>
            <a:r>
              <a:rPr lang="en-US" baseline="0" dirty="0" smtClean="0"/>
              <a:t>For example, people learn the importance of creating value in negotiations better when they compare cases using two different strategies for creating value as opposed to two different cases that use the same strategy.</a:t>
            </a:r>
          </a:p>
          <a:p>
            <a:pPr marL="1085850" lvl="2" indent="-171450">
              <a:buFontTx/>
              <a:buChar char="-"/>
            </a:pPr>
            <a:r>
              <a:rPr lang="en-US" baseline="0" dirty="0" smtClean="0"/>
              <a:t>When people learn from two different strategies, they are better able to understand the importance of creating value in a completely distinct situation.</a:t>
            </a:r>
          </a:p>
          <a:p>
            <a:pPr marL="1085850" lvl="2" indent="-171450">
              <a:buFontTx/>
              <a:buChar char="-"/>
            </a:pPr>
            <a:r>
              <a:rPr lang="en-US" baseline="0" dirty="0" smtClean="0"/>
              <a:t>However, people must be careful, as using too much diversity in training may make it difficult for people to uncover the applicability of the message behind the training.</a:t>
            </a:r>
          </a:p>
        </p:txBody>
      </p:sp>
      <p:sp>
        <p:nvSpPr>
          <p:cNvPr id="4" name="Slide Number Placeholder 3"/>
          <p:cNvSpPr>
            <a:spLocks noGrp="1"/>
          </p:cNvSpPr>
          <p:nvPr>
            <p:ph type="sldNum" sz="quarter" idx="10"/>
          </p:nvPr>
        </p:nvSpPr>
        <p:spPr/>
        <p:txBody>
          <a:bodyPr/>
          <a:lstStyle/>
          <a:p>
            <a:fld id="{E6F6327F-5E96-4E8A-92E8-519210FFF994}" type="slidenum">
              <a:rPr lang="en-US" smtClean="0"/>
              <a:t>6</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Tx/>
              <a:buChar char="-"/>
            </a:pPr>
            <a:r>
              <a:rPr lang="en-US" baseline="0" dirty="0" smtClean="0"/>
              <a:t>Another effective </a:t>
            </a:r>
            <a:r>
              <a:rPr lang="en-US" baseline="0" dirty="0" err="1" smtClean="0"/>
              <a:t>debiasing</a:t>
            </a:r>
            <a:r>
              <a:rPr lang="en-US" baseline="0" dirty="0" smtClean="0"/>
              <a:t> strategy is adopting an outsider’s perspective.</a:t>
            </a:r>
          </a:p>
          <a:p>
            <a:pPr marL="171450" lvl="0" indent="-171450">
              <a:buFontTx/>
              <a:buChar char="-"/>
            </a:pPr>
            <a:r>
              <a:rPr lang="en-US" baseline="0" dirty="0" smtClean="0"/>
              <a:t>In general, we have two perspectives on decision-making: an insider view and an outsider view.</a:t>
            </a:r>
          </a:p>
          <a:p>
            <a:pPr marL="628650" lvl="1" indent="-171450">
              <a:buFontTx/>
              <a:buChar char="-"/>
            </a:pPr>
            <a:r>
              <a:rPr lang="en-US" baseline="0" dirty="0" smtClean="0"/>
              <a:t>The insider is biased and sees each new situation as unique.</a:t>
            </a:r>
          </a:p>
          <a:p>
            <a:pPr marL="628650" lvl="1" indent="-171450">
              <a:buFontTx/>
              <a:buChar char="-"/>
            </a:pPr>
            <a:r>
              <a:rPr lang="en-US" baseline="0" dirty="0" smtClean="0"/>
              <a:t>The outsider is more capable of generalizing across situations and identifying the similarities between them.</a:t>
            </a:r>
          </a:p>
          <a:p>
            <a:pPr marL="628650" lvl="1" indent="-171450">
              <a:buFontTx/>
              <a:buChar char="-"/>
            </a:pPr>
            <a:r>
              <a:rPr lang="en-US" baseline="0" dirty="0" smtClean="0"/>
              <a:t>There are several documented examples of how our insider view differs from our outsider view</a:t>
            </a:r>
          </a:p>
          <a:p>
            <a:pPr marL="1085850" lvl="2" indent="-171450">
              <a:buFontTx/>
              <a:buChar char="-"/>
            </a:pPr>
            <a:r>
              <a:rPr lang="en-US" baseline="0" dirty="0" smtClean="0"/>
              <a:t>Earlier in the course, you were asked to estimate the value of ten different quantities and to give your 98% confidence interval for these estimates.</a:t>
            </a:r>
          </a:p>
          <a:p>
            <a:pPr marL="1085850" lvl="2" indent="-171450">
              <a:buFontTx/>
              <a:buChar char="-"/>
            </a:pPr>
            <a:r>
              <a:rPr lang="en-US" baseline="0" dirty="0" smtClean="0"/>
              <a:t>Though people are </a:t>
            </a:r>
            <a:r>
              <a:rPr lang="en-US" baseline="0" dirty="0" err="1" smtClean="0"/>
              <a:t>overprecise</a:t>
            </a:r>
            <a:r>
              <a:rPr lang="en-US" baseline="0" dirty="0" smtClean="0"/>
              <a:t> in estimating these quantities, they seem to understand that a small number of their estimates will fall within their intervals when asked to estimate how many intervals they “hit” on.</a:t>
            </a:r>
          </a:p>
          <a:p>
            <a:pPr marL="1085850" lvl="2" indent="-171450">
              <a:buFontTx/>
              <a:buChar char="-"/>
            </a:pPr>
            <a:r>
              <a:rPr lang="en-US" baseline="0" dirty="0" smtClean="0"/>
              <a:t>People correctly anticipate that construction projects are likely to go past their deadlines, but when they are directly involved with the project, they tend to assume that deadlines will be met.</a:t>
            </a:r>
          </a:p>
          <a:p>
            <a:pPr marL="1085850" lvl="2" indent="-171450">
              <a:buFontTx/>
              <a:buChar char="-"/>
            </a:pPr>
            <a:r>
              <a:rPr lang="en-US" baseline="0" dirty="0" smtClean="0"/>
              <a:t>Entrepreneurs correctly estimate that a large number of startups fail, but they estimate the chances of their own startup succeeding to be much higher than reality suggests.</a:t>
            </a:r>
          </a:p>
          <a:p>
            <a:pPr marL="171450" lvl="0" indent="-171450">
              <a:buFontTx/>
              <a:buChar char="-"/>
            </a:pPr>
            <a:r>
              <a:rPr lang="en-US" baseline="0" dirty="0" smtClean="0"/>
              <a:t>Overall, the evidence suggests that outsiders make better decisions than insiders because insiders are overly optimistic.</a:t>
            </a:r>
          </a:p>
          <a:p>
            <a:pPr marL="171450" lvl="0" indent="-171450">
              <a:buFontTx/>
              <a:buChar char="-"/>
            </a:pPr>
            <a:r>
              <a:rPr lang="en-US" baseline="0" dirty="0" smtClean="0"/>
              <a:t>This suggests a key strategy for reducing bias: ask outsiders for their opinion. Often, people cannot recognize that they are overoptimistic, but if they as a friend who they are likely to listen to, they are likely to receive unbiased opinions that can allow them to adjust their optimistic expectations.</a:t>
            </a:r>
          </a:p>
        </p:txBody>
      </p:sp>
      <p:sp>
        <p:nvSpPr>
          <p:cNvPr id="4" name="Slide Number Placeholder 3"/>
          <p:cNvSpPr>
            <a:spLocks noGrp="1"/>
          </p:cNvSpPr>
          <p:nvPr>
            <p:ph type="sldNum" sz="quarter" idx="10"/>
          </p:nvPr>
        </p:nvSpPr>
        <p:spPr/>
        <p:txBody>
          <a:bodyPr/>
          <a:lstStyle/>
          <a:p>
            <a:fld id="{E6F6327F-5E96-4E8A-92E8-519210FFF994}" type="slidenum">
              <a:rPr lang="en-US" smtClean="0"/>
              <a:t>7</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Tx/>
              <a:buChar char="-"/>
            </a:pPr>
            <a:r>
              <a:rPr lang="en-US" baseline="0" dirty="0" smtClean="0"/>
              <a:t>As managers, we often have to make decisions on the basis of recommendations or analyses conducted by others.</a:t>
            </a:r>
          </a:p>
          <a:p>
            <a:pPr marL="171450" lvl="0" indent="-171450">
              <a:buFontTx/>
              <a:buChar char="-"/>
            </a:pPr>
            <a:r>
              <a:rPr lang="en-US" baseline="0" dirty="0" smtClean="0"/>
              <a:t>In many cases, these recommendations or analyses can be biased and we must be capable of accounting for potential biases when making decisions on the basis of these recommendations. </a:t>
            </a:r>
          </a:p>
          <a:p>
            <a:pPr marL="171450" lvl="0" indent="-171450">
              <a:buFontTx/>
              <a:buChar char="-"/>
            </a:pPr>
            <a:r>
              <a:rPr lang="en-US" baseline="0" dirty="0" smtClean="0"/>
              <a:t>However, others are not accurate all of the time, but their advice usually provides value. If you have data on the correlation between an advisor’s judgment and actual outcomes, you can appropriately adjust from the advisor’s estimate in the direction of the average expected outcome as a means of accounting for regression to the mean. In determining how to appropriately adjust for an advisor’s judgment, the following steps can be utilized:</a:t>
            </a:r>
          </a:p>
          <a:p>
            <a:pPr marL="628650" lvl="1" indent="-171450">
              <a:buFontTx/>
              <a:buChar char="-"/>
            </a:pPr>
            <a:r>
              <a:rPr lang="en-US" baseline="0" dirty="0" smtClean="0"/>
              <a:t>Select a comparison group of past observations to compare the current decision or forecast to.</a:t>
            </a:r>
          </a:p>
          <a:p>
            <a:pPr marL="1085850" lvl="2" indent="-171450">
              <a:buFontTx/>
              <a:buChar char="-"/>
            </a:pPr>
            <a:r>
              <a:rPr lang="en-US" baseline="0" dirty="0" smtClean="0"/>
              <a:t>When doing this, you face a tradeoff between having a large and reliable sample and comparability to a specific situation.</a:t>
            </a:r>
          </a:p>
          <a:p>
            <a:pPr marL="1085850" lvl="2" indent="-171450">
              <a:buFontTx/>
              <a:buChar char="-"/>
            </a:pPr>
            <a:r>
              <a:rPr lang="en-US" baseline="0" dirty="0" smtClean="0"/>
              <a:t>For example, if you are considering whether to approve the opening of a new store and you have received a forecast of the store’s expected sales revenue from an analyst, you may be capable of adjusting the analyst’s forecast towards either the mean sales of the population of all stores that your company has opened (an inclusive but large sample with a reliable estimate) or the population of stores opened within the last three years (a less inclusive forecast with more applicability to a new store, but a smaller sample that yields a less reliable estimate). It is important to consider these tradeoffs when selecting the appropriate comparison group.</a:t>
            </a:r>
          </a:p>
          <a:p>
            <a:pPr marL="628650" lvl="1" indent="-171450">
              <a:buFontTx/>
              <a:buChar char="-"/>
            </a:pPr>
            <a:r>
              <a:rPr lang="en-US" baseline="0" dirty="0" smtClean="0"/>
              <a:t>In addition to estimating the mean of whichever comparison group we choose to use, we may also be well-advised to estimate the range and variance of the distribution so that we can better understand its shape around the mean.</a:t>
            </a:r>
          </a:p>
          <a:p>
            <a:pPr marL="628650" lvl="1" indent="-171450">
              <a:buFontTx/>
              <a:buChar char="-"/>
            </a:pPr>
            <a:r>
              <a:rPr lang="en-US" baseline="0" dirty="0" smtClean="0"/>
              <a:t>Once we have selected an appropriate comparison group and we understand its distribution, we can incorporate the estimate of an analyst to improve our forecast.</a:t>
            </a:r>
          </a:p>
          <a:p>
            <a:pPr marL="628650" lvl="1" indent="-171450">
              <a:buFontTx/>
              <a:buChar char="-"/>
            </a:pPr>
            <a:r>
              <a:rPr lang="en-US" baseline="0" dirty="0" smtClean="0"/>
              <a:t>When incorporating the estimate of an analyst, we must incorporate it into the information obtained from our comparison group by determining the correlation between the analyst’s forecasts and actual outcomes and using this to weight the analyst’s forecast. Analysts are never correct 100% of the time, so it is almost inevitable that we must adjust away from the analyst’s forecast towards the estimate obtained from our population mean. If we don’t have information about this correlation, we may have to place a subjective weight on the analyst’s forecast.</a:t>
            </a:r>
          </a:p>
          <a:p>
            <a:pPr marL="628650" lvl="1" indent="-171450">
              <a:buFontTx/>
              <a:buChar char="-"/>
            </a:pPr>
            <a:r>
              <a:rPr lang="en-US" baseline="0" dirty="0" smtClean="0"/>
              <a:t>If we know the correlation between the analyst’s forecasts and actual outcomes, we can adjust the forecast towards the mean by multiplying the difference between the analyst’s forecast and the mean of the comparison group by the correlation between the analyst’s forecast and actual outcomes. We then can add this total to the mean of the comparison group to arrive at a more realistic and less biased forecast.</a:t>
            </a:r>
          </a:p>
          <a:p>
            <a:pPr marL="171450" lvl="0" indent="-171450">
              <a:buFontTx/>
              <a:buChar char="-"/>
            </a:pPr>
            <a:r>
              <a:rPr lang="en-US" baseline="0" dirty="0" smtClean="0"/>
              <a:t>In addition to understanding the biases of others when heeding their advice, it is also important to understand the biases of others in competitive contexts. When we can identify situations in which a competitor is likely to be biased, we can take advantage of this information and improve our own outcomes.</a:t>
            </a:r>
          </a:p>
        </p:txBody>
      </p:sp>
      <p:sp>
        <p:nvSpPr>
          <p:cNvPr id="4" name="Slide Number Placeholder 3"/>
          <p:cNvSpPr>
            <a:spLocks noGrp="1"/>
          </p:cNvSpPr>
          <p:nvPr>
            <p:ph type="sldNum" sz="quarter" idx="10"/>
          </p:nvPr>
        </p:nvSpPr>
        <p:spPr/>
        <p:txBody>
          <a:bodyPr/>
          <a:lstStyle/>
          <a:p>
            <a:fld id="{E6F6327F-5E96-4E8A-92E8-519210FFF994}" type="slidenum">
              <a:rPr lang="en-US" smtClean="0"/>
              <a:t>8</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Tx/>
              <a:buChar char="-"/>
            </a:pPr>
            <a:r>
              <a:rPr lang="en-US" baseline="0" dirty="0" smtClean="0"/>
              <a:t>In addition to </a:t>
            </a:r>
            <a:r>
              <a:rPr lang="en-US" baseline="0" dirty="0" err="1" smtClean="0"/>
              <a:t>debiasing</a:t>
            </a:r>
            <a:r>
              <a:rPr lang="en-US" baseline="0" dirty="0" smtClean="0"/>
              <a:t> our own judgments from being influenced by the biases of others, it is also important for us to nudge those within our organizations to make better decisions. This not only helps our organizations perform better, but helps society as a whole.</a:t>
            </a:r>
          </a:p>
          <a:p>
            <a:pPr marL="171450" lvl="0" indent="-171450">
              <a:buFontTx/>
              <a:buChar char="-"/>
            </a:pPr>
            <a:r>
              <a:rPr lang="en-US" baseline="0" dirty="0" smtClean="0"/>
              <a:t>In the context of organ donations, we know that most people are fine with donating organs, but when an opt-in program is in play, they are unlikely to do so. This has resulted in a shortage of organs being available to those in need unlike in many European countries where consent for organ donation is implied unless an individual opts-out.</a:t>
            </a:r>
          </a:p>
          <a:p>
            <a:pPr marL="171450" lvl="0" indent="-171450">
              <a:buFontTx/>
              <a:buChar char="-"/>
            </a:pPr>
            <a:r>
              <a:rPr lang="en-US" baseline="0" dirty="0" smtClean="0"/>
              <a:t>We also know that people fail to adequately save for retirement. One intervention nudged people towards making more effective savings decisions by pre-committing them to increase their retirement savings once they receive a raise.</a:t>
            </a:r>
          </a:p>
          <a:p>
            <a:pPr marL="628650" lvl="1" indent="-171450">
              <a:buFontTx/>
              <a:buChar char="-"/>
            </a:pPr>
            <a:r>
              <a:rPr lang="en-US" baseline="0" dirty="0" smtClean="0"/>
              <a:t>This program was based on an understanding of discounting, procrastination, and loss aversion.</a:t>
            </a:r>
          </a:p>
          <a:p>
            <a:pPr marL="628650" lvl="1" indent="-171450">
              <a:buFontTx/>
              <a:buChar char="-"/>
            </a:pPr>
            <a:r>
              <a:rPr lang="en-US" baseline="0" dirty="0" smtClean="0"/>
              <a:t>By getting people to commit to what they should do in the future, the program is more successful than ones that allow people to succumb to their hyperbolic discounting in the short-term.</a:t>
            </a:r>
          </a:p>
          <a:p>
            <a:pPr marL="628650" lvl="1" indent="-171450">
              <a:buFontTx/>
              <a:buChar char="-"/>
            </a:pPr>
            <a:r>
              <a:rPr lang="en-US" baseline="0" dirty="0" smtClean="0"/>
              <a:t>Relatedly, we already know from prior research we have discussed that plans to automatically enroll employees into 401(k) plans increases their ability to save compared to opt-in programs, where not nearly as many people enroll. </a:t>
            </a:r>
          </a:p>
          <a:p>
            <a:pPr marL="1085850" lvl="2" indent="-171450">
              <a:buFontTx/>
              <a:buChar char="-"/>
            </a:pPr>
            <a:r>
              <a:rPr lang="en-US" baseline="0" dirty="0" smtClean="0"/>
              <a:t>39% of companies have adopted automatic enrollment plans where retirement contributions increase with raises.</a:t>
            </a:r>
          </a:p>
          <a:p>
            <a:pPr marL="1085850" lvl="2" indent="-171450">
              <a:buFontTx/>
              <a:buChar char="-"/>
            </a:pPr>
            <a:r>
              <a:rPr lang="en-US" baseline="0" dirty="0" smtClean="0"/>
              <a:t>One opt-in enrollment plan used by the </a:t>
            </a:r>
            <a:r>
              <a:rPr lang="en-US" baseline="0" dirty="0" err="1" smtClean="0"/>
              <a:t>Safelite</a:t>
            </a:r>
            <a:r>
              <a:rPr lang="en-US" baseline="0" dirty="0" smtClean="0"/>
              <a:t> group only resulted in 6% of people automatically enrolled in the program to opt-out the following year.</a:t>
            </a:r>
          </a:p>
          <a:p>
            <a:pPr marL="171450" lvl="0" indent="-171450">
              <a:buFontTx/>
              <a:buChar char="-"/>
            </a:pPr>
            <a:r>
              <a:rPr lang="en-US" baseline="0" dirty="0" smtClean="0"/>
              <a:t>Another domain in which nudges are helpful is in the domain of employee evaluations. </a:t>
            </a:r>
          </a:p>
          <a:p>
            <a:pPr marL="628650" lvl="1" indent="-171450">
              <a:buFontTx/>
              <a:buChar char="-"/>
            </a:pPr>
            <a:r>
              <a:rPr lang="en-US" baseline="0" dirty="0" smtClean="0"/>
              <a:t>Stereotypes often result in men being selected for jobs involving mathematical tasks and women being selected for jobs involving verbal tasks.</a:t>
            </a:r>
          </a:p>
          <a:p>
            <a:pPr marL="628650" lvl="1" indent="-171450">
              <a:buFontTx/>
              <a:buChar char="-"/>
            </a:pPr>
            <a:r>
              <a:rPr lang="en-US" baseline="0" dirty="0" smtClean="0"/>
              <a:t>One study adjusted the hiring system such that potential employees were evaluated jointly rather than separately. This resulted in a reduction of stereotype-consistent hiring decisions and better organizational performance.</a:t>
            </a:r>
          </a:p>
        </p:txBody>
      </p:sp>
      <p:sp>
        <p:nvSpPr>
          <p:cNvPr id="4" name="Slide Number Placeholder 3"/>
          <p:cNvSpPr>
            <a:spLocks noGrp="1"/>
          </p:cNvSpPr>
          <p:nvPr>
            <p:ph type="sldNum" sz="quarter" idx="10"/>
          </p:nvPr>
        </p:nvSpPr>
        <p:spPr/>
        <p:txBody>
          <a:bodyPr/>
          <a:lstStyle/>
          <a:p>
            <a:fld id="{E6F6327F-5E96-4E8A-92E8-519210FFF994}" type="slidenum">
              <a:rPr lang="en-US" smtClean="0"/>
              <a:t>9</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Tx/>
              <a:buChar char="-"/>
            </a:pPr>
            <a:r>
              <a:rPr lang="en-US" baseline="0" dirty="0" smtClean="0"/>
              <a:t>Throughout this course, you have learned a lot about cognitive biases and how they may adversely impact your ability to effectively make decisions and/or manage an organization.</a:t>
            </a:r>
          </a:p>
          <a:p>
            <a:pPr marL="171450" lvl="0" indent="-171450">
              <a:buFontTx/>
              <a:buChar char="-"/>
            </a:pPr>
            <a:r>
              <a:rPr lang="en-US" baseline="0" dirty="0" smtClean="0"/>
              <a:t>However, it did not provide you a recipe to make better decisions overnight.</a:t>
            </a:r>
          </a:p>
          <a:p>
            <a:pPr marL="628650" lvl="1" indent="-171450">
              <a:buFontTx/>
              <a:buChar char="-"/>
            </a:pPr>
            <a:r>
              <a:rPr lang="en-US" baseline="0" dirty="0" smtClean="0"/>
              <a:t>Hopefully, by answering problems presented throughout this course, you have come to recognize your own biases. This should have unfrozen your prior, flawed strategies for making decisions.</a:t>
            </a:r>
          </a:p>
          <a:p>
            <a:pPr marL="628650" lvl="1" indent="-171450">
              <a:buFontTx/>
              <a:buChar char="-"/>
            </a:pPr>
            <a:r>
              <a:rPr lang="en-US" baseline="0" dirty="0" smtClean="0"/>
              <a:t>Hopefully you have also heeded some of the advice presented throughout this course to help you change your flawed decision-making strategies so that they can improve and become unbiased.</a:t>
            </a:r>
          </a:p>
          <a:p>
            <a:pPr marL="628650" lvl="1" indent="-171450">
              <a:buFontTx/>
              <a:buChar char="-"/>
            </a:pPr>
            <a:r>
              <a:rPr lang="en-US" baseline="0" dirty="0" smtClean="0"/>
              <a:t>However, refreezing your new decision-making strategies is up to you alone. </a:t>
            </a:r>
          </a:p>
          <a:p>
            <a:pPr marL="1085850" lvl="2" indent="-171450">
              <a:buFontTx/>
              <a:buChar char="-"/>
            </a:pPr>
            <a:r>
              <a:rPr lang="en-US" baseline="0" dirty="0" smtClean="0"/>
              <a:t>It is easy to fall back on your prior decision-making strategies. </a:t>
            </a:r>
          </a:p>
          <a:p>
            <a:pPr marL="1085850" lvl="2" indent="-171450">
              <a:buFontTx/>
              <a:buChar char="-"/>
            </a:pPr>
            <a:r>
              <a:rPr lang="en-US" baseline="0" dirty="0" smtClean="0"/>
              <a:t>Without abstracting the lessons taught in this course, using these lessons to work on improving one’s own decisions, and monitoring the quality of one’s future decisions, you will never be able to refreeze your decision-making strategies. This may lead to you quickly reverting to your old biased ways of making decisions. Please take the time to refreeze your decision-making strategies so that you can get the most out of this course.</a:t>
            </a:r>
          </a:p>
          <a:p>
            <a:pPr marL="171450" lvl="0" indent="-171450">
              <a:buFontTx/>
              <a:buChar char="-"/>
            </a:pPr>
            <a:r>
              <a:rPr lang="en-US" baseline="0" dirty="0" smtClean="0"/>
              <a:t>This course has also taught you to better understand the decisions of others. </a:t>
            </a:r>
          </a:p>
          <a:p>
            <a:pPr marL="628650" lvl="1" indent="-171450">
              <a:buFontTx/>
              <a:buChar char="-"/>
            </a:pPr>
            <a:r>
              <a:rPr lang="en-US" baseline="0" dirty="0" smtClean="0"/>
              <a:t>You can better understand the situations in which others are likely to be biased. This can provide you with a competitive advantage.</a:t>
            </a:r>
          </a:p>
          <a:p>
            <a:pPr marL="628650" lvl="1" indent="-171450">
              <a:buFontTx/>
              <a:buChar char="-"/>
            </a:pPr>
            <a:r>
              <a:rPr lang="en-US" baseline="0" dirty="0" smtClean="0"/>
              <a:t>As a manager, you can better correct for the biases of advisors and help </a:t>
            </a:r>
            <a:r>
              <a:rPr lang="en-US" baseline="0" dirty="0" err="1" smtClean="0"/>
              <a:t>debias</a:t>
            </a:r>
            <a:r>
              <a:rPr lang="en-US" baseline="0" dirty="0" smtClean="0"/>
              <a:t> the judgments of your employees.</a:t>
            </a:r>
          </a:p>
          <a:p>
            <a:pPr marL="628650" lvl="1" indent="-171450">
              <a:buFontTx/>
              <a:buChar char="-"/>
            </a:pPr>
            <a:r>
              <a:rPr lang="en-US" baseline="0" dirty="0" smtClean="0"/>
              <a:t>You also should have learned about the value of taking the perspective of others in competitive contexts, which is crucial for identifying traps and utilizing more effective strategies.</a:t>
            </a:r>
          </a:p>
          <a:p>
            <a:pPr marL="171450" lvl="0" indent="-171450">
              <a:buFontTx/>
              <a:buChar char="-"/>
            </a:pPr>
            <a:r>
              <a:rPr lang="en-US" baseline="0" dirty="0" smtClean="0"/>
              <a:t>Finally, given that many of our judgmental biases result from false perceptions of chance, you should have learned to analyze the process used to make decisions as opposed to merely looking at results.</a:t>
            </a:r>
          </a:p>
          <a:p>
            <a:pPr marL="628650" lvl="1" indent="-171450">
              <a:buFontTx/>
              <a:buChar char="-"/>
            </a:pPr>
            <a:r>
              <a:rPr lang="en-US" baseline="0" dirty="0" smtClean="0"/>
              <a:t>Results are subject to randomness and it is easy to overweight the value of a small sample of results.</a:t>
            </a:r>
          </a:p>
          <a:p>
            <a:pPr marL="628650" lvl="1" indent="-171450">
              <a:buFontTx/>
              <a:buChar char="-"/>
            </a:pPr>
            <a:r>
              <a:rPr lang="en-US" baseline="0" dirty="0" smtClean="0"/>
              <a:t>Instead, you should learn to reward employees for adopting sound decision-making strategies and to reward the use of these strategies regardless of the results that come from them.</a:t>
            </a:r>
          </a:p>
          <a:p>
            <a:pPr marL="628650" lvl="1" indent="-171450">
              <a:buFontTx/>
              <a:buChar char="-"/>
            </a:pPr>
            <a:r>
              <a:rPr lang="en-US" baseline="0" dirty="0" smtClean="0"/>
              <a:t>This should prevent you from rewarding practices that may not continue into the future.</a:t>
            </a:r>
          </a:p>
        </p:txBody>
      </p:sp>
      <p:sp>
        <p:nvSpPr>
          <p:cNvPr id="4" name="Slide Number Placeholder 3"/>
          <p:cNvSpPr>
            <a:spLocks noGrp="1"/>
          </p:cNvSpPr>
          <p:nvPr>
            <p:ph type="sldNum" sz="quarter" idx="10"/>
          </p:nvPr>
        </p:nvSpPr>
        <p:spPr/>
        <p:txBody>
          <a:bodyPr/>
          <a:lstStyle/>
          <a:p>
            <a:fld id="{E6F6327F-5E96-4E8A-92E8-519210FFF994}" type="slidenum">
              <a:rPr lang="en-US" smtClean="0"/>
              <a:t>10</a:t>
            </a:fld>
            <a:endParaRPr lang="en-US"/>
          </a:p>
        </p:txBody>
      </p:sp>
    </p:spTree>
    <p:extLst>
      <p:ext uri="{BB962C8B-B14F-4D97-AF65-F5344CB8AC3E}">
        <p14:creationId xmlns:p14="http://schemas.microsoft.com/office/powerpoint/2010/main" val="22156792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5CB5A40-FF90-48DD-A5C3-2C1ED3F2C67F}" type="datetimeFigureOut">
              <a:rPr lang="en-US" smtClean="0"/>
              <a:t>9/14/2012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4108485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CB5A40-FF90-48DD-A5C3-2C1ED3F2C67F}" type="datetimeFigureOut">
              <a:rPr lang="en-US" smtClean="0"/>
              <a:t>9/14/2012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28803494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5CB5A40-FF90-48DD-A5C3-2C1ED3F2C67F}" type="datetimeFigureOut">
              <a:rPr lang="en-US" smtClean="0"/>
              <a:t>9/14/2012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9662684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5CB5A40-FF90-48DD-A5C3-2C1ED3F2C67F}" type="datetimeFigureOut">
              <a:rPr lang="en-US" smtClean="0"/>
              <a:t>9/14/2012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266121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5CB5A40-FF90-48DD-A5C3-2C1ED3F2C67F}" type="datetimeFigureOut">
              <a:rPr lang="en-US" smtClean="0"/>
              <a:t>9/14/2012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35820991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5CB5A40-FF90-48DD-A5C3-2C1ED3F2C67F}" type="datetimeFigureOut">
              <a:rPr lang="en-US" smtClean="0"/>
              <a:t>9/14/2012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649335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CB5A40-FF90-48DD-A5C3-2C1ED3F2C67F}" type="datetimeFigureOut">
              <a:rPr lang="en-US" smtClean="0"/>
              <a:t>9/14/2012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8521902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CB5A40-FF90-48DD-A5C3-2C1ED3F2C67F}" type="datetimeFigureOut">
              <a:rPr lang="en-US" smtClean="0"/>
              <a:t>9/14/2012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2924309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CB5A40-FF90-48DD-A5C3-2C1ED3F2C67F}" type="datetimeFigureOut">
              <a:rPr lang="en-US" smtClean="0"/>
              <a:t>9/14/2012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26914051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CB5A40-FF90-48DD-A5C3-2C1ED3F2C67F}" type="datetimeFigureOut">
              <a:rPr lang="en-US" smtClean="0"/>
              <a:t>9/14/2012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14682484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CB5A40-FF90-48DD-A5C3-2C1ED3F2C67F}" type="datetimeFigureOut">
              <a:rPr lang="en-US" smtClean="0"/>
              <a:t>9/14/2012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4036677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CB5A40-FF90-48DD-A5C3-2C1ED3F2C67F}" type="datetimeFigureOut">
              <a:rPr lang="en-US" smtClean="0"/>
              <a:t>9/14/2012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C4D931-527D-4C51-927A-69A47157AB0A}" type="slidenum">
              <a:rPr lang="en-US" smtClean="0"/>
              <a:t>‹#›</a:t>
            </a:fld>
            <a:endParaRPr lang="en-US"/>
          </a:p>
        </p:txBody>
      </p:sp>
    </p:spTree>
    <p:extLst>
      <p:ext uri="{BB962C8B-B14F-4D97-AF65-F5344CB8AC3E}">
        <p14:creationId xmlns:p14="http://schemas.microsoft.com/office/powerpoint/2010/main" val="38457602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75709" y="762000"/>
            <a:ext cx="6059055" cy="4648200"/>
          </a:xfrm>
          <a:solidFill>
            <a:schemeClr val="accent1">
              <a:lumMod val="20000"/>
              <a:lumOff val="80000"/>
            </a:schemeClr>
          </a:solidFill>
        </p:spPr>
        <p:txBody>
          <a:bodyPr>
            <a:normAutofit/>
          </a:bodyPr>
          <a:lstStyle/>
          <a:p>
            <a:r>
              <a:rPr lang="en-US" sz="3000" dirty="0" smtClean="0"/>
              <a:t>Judgment in Managerial Decision Making 8e</a:t>
            </a:r>
            <a:br>
              <a:rPr lang="en-US" sz="3000" dirty="0" smtClean="0"/>
            </a:br>
            <a:r>
              <a:rPr lang="en-US" sz="3000" dirty="0" smtClean="0"/>
              <a:t/>
            </a:r>
            <a:br>
              <a:rPr lang="en-US" sz="3000" dirty="0" smtClean="0"/>
            </a:br>
            <a:r>
              <a:rPr lang="en-US" sz="3000" dirty="0"/>
              <a:t/>
            </a:r>
            <a:br>
              <a:rPr lang="en-US" sz="3000" dirty="0"/>
            </a:br>
            <a:r>
              <a:rPr lang="en-US" sz="3000" dirty="0" smtClean="0"/>
              <a:t>Chapter </a:t>
            </a:r>
            <a:r>
              <a:rPr lang="en-US" sz="3000" dirty="0" smtClean="0"/>
              <a:t>12</a:t>
            </a:r>
            <a:r>
              <a:rPr lang="en-US" sz="3000" dirty="0" smtClean="0"/>
              <a:t/>
            </a:r>
            <a:br>
              <a:rPr lang="en-US" sz="3000" dirty="0" smtClean="0"/>
            </a:br>
            <a:r>
              <a:rPr lang="en-US" sz="3200" dirty="0"/>
              <a:t>Improving Decision Making</a:t>
            </a:r>
            <a:endParaRPr lang="en-US" sz="3000" dirty="0"/>
          </a:p>
        </p:txBody>
      </p:sp>
      <p:pic>
        <p:nvPicPr>
          <p:cNvPr id="1027" name="Picture 3" descr="C:\Users\brbaker\AppData\Local\Microsoft\Windows\Temporary Internet Files\Content.Outlook\7AIUUS0U\120627_Judgment in Managerial Decision Making 8th Edition_R2Final_H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927"/>
            <a:ext cx="2895600" cy="43434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6477000" y="6324599"/>
            <a:ext cx="2667000" cy="519545"/>
          </a:xfrm>
          <a:prstGeom prst="rect">
            <a:avLst/>
          </a:prstGeom>
          <a:solidFill>
            <a:schemeClr val="accent1">
              <a:lumMod val="20000"/>
              <a:lumOff val="8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1300" dirty="0" smtClean="0"/>
              <a:t>Copyright 2013 John Wiley &amp; Sons</a:t>
            </a:r>
            <a:endParaRPr lang="en-US" sz="1300" dirty="0"/>
          </a:p>
        </p:txBody>
      </p:sp>
    </p:spTree>
    <p:extLst>
      <p:ext uri="{BB962C8B-B14F-4D97-AF65-F5344CB8AC3E}">
        <p14:creationId xmlns:p14="http://schemas.microsoft.com/office/powerpoint/2010/main" val="28663504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a:bodyPr>
          <a:lstStyle/>
          <a:p>
            <a:r>
              <a:rPr lang="en-US" dirty="0" smtClean="0"/>
              <a:t>Strategies for Better Decisions</a:t>
            </a:r>
            <a:endParaRPr lang="en-US" dirty="0"/>
          </a:p>
        </p:txBody>
      </p:sp>
      <p:sp>
        <p:nvSpPr>
          <p:cNvPr id="2" name="Content Placeholder 1"/>
          <p:cNvSpPr>
            <a:spLocks noGrp="1"/>
          </p:cNvSpPr>
          <p:nvPr>
            <p:ph idx="1"/>
          </p:nvPr>
        </p:nvSpPr>
        <p:spPr>
          <a:solidFill>
            <a:schemeClr val="accent1">
              <a:lumMod val="20000"/>
              <a:lumOff val="80000"/>
            </a:schemeClr>
          </a:solidFill>
        </p:spPr>
        <p:txBody>
          <a:bodyPr>
            <a:normAutofit/>
          </a:bodyPr>
          <a:lstStyle/>
          <a:p>
            <a:r>
              <a:rPr lang="en-US" dirty="0" smtClean="0"/>
              <a:t>Use decision-analysis tools</a:t>
            </a:r>
          </a:p>
          <a:p>
            <a:r>
              <a:rPr lang="en-US" dirty="0" smtClean="0"/>
              <a:t>Acquire expertise</a:t>
            </a:r>
          </a:p>
          <a:p>
            <a:r>
              <a:rPr lang="en-US" dirty="0" err="1" smtClean="0"/>
              <a:t>Debias</a:t>
            </a:r>
            <a:r>
              <a:rPr lang="en-US" dirty="0" smtClean="0"/>
              <a:t> your judgment</a:t>
            </a:r>
          </a:p>
          <a:p>
            <a:r>
              <a:rPr lang="en-US" dirty="0" smtClean="0"/>
              <a:t>Reason analogically</a:t>
            </a:r>
          </a:p>
          <a:p>
            <a:r>
              <a:rPr lang="en-US" dirty="0" smtClean="0"/>
              <a:t>Take an outsider’s view</a:t>
            </a:r>
          </a:p>
          <a:p>
            <a:r>
              <a:rPr lang="en-US" dirty="0" smtClean="0"/>
              <a:t>Understand others’ biases</a:t>
            </a:r>
          </a:p>
          <a:p>
            <a:r>
              <a:rPr lang="en-US" dirty="0" smtClean="0"/>
              <a:t>Urge others to improve decisions</a:t>
            </a:r>
            <a:endParaRPr lang="en-US" dirty="0"/>
          </a:p>
        </p:txBody>
      </p:sp>
    </p:spTree>
    <p:extLst>
      <p:ext uri="{BB962C8B-B14F-4D97-AF65-F5344CB8AC3E}">
        <p14:creationId xmlns:p14="http://schemas.microsoft.com/office/powerpoint/2010/main" val="13759614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a:bodyPr>
          <a:lstStyle/>
          <a:p>
            <a:r>
              <a:rPr lang="en-US" dirty="0" smtClean="0"/>
              <a:t>Use Decision-Analysis Tools</a:t>
            </a:r>
            <a:endParaRPr lang="en-US" dirty="0"/>
          </a:p>
        </p:txBody>
      </p:sp>
      <p:sp>
        <p:nvSpPr>
          <p:cNvPr id="2" name="Content Placeholder 1"/>
          <p:cNvSpPr>
            <a:spLocks noGrp="1"/>
          </p:cNvSpPr>
          <p:nvPr>
            <p:ph idx="1"/>
          </p:nvPr>
        </p:nvSpPr>
        <p:spPr>
          <a:solidFill>
            <a:schemeClr val="accent1">
              <a:lumMod val="20000"/>
              <a:lumOff val="80000"/>
            </a:schemeClr>
          </a:solidFill>
        </p:spPr>
        <p:txBody>
          <a:bodyPr>
            <a:normAutofit/>
          </a:bodyPr>
          <a:lstStyle/>
          <a:p>
            <a:r>
              <a:rPr lang="en-US" dirty="0" smtClean="0"/>
              <a:t>Linear models</a:t>
            </a:r>
            <a:endParaRPr lang="en-US" dirty="0"/>
          </a:p>
          <a:p>
            <a:pPr lvl="1"/>
            <a:r>
              <a:rPr lang="en-US" dirty="0" smtClean="0"/>
              <a:t>What are they?</a:t>
            </a:r>
          </a:p>
          <a:p>
            <a:pPr lvl="1"/>
            <a:r>
              <a:rPr lang="en-US" dirty="0" smtClean="0"/>
              <a:t>Why they help decisions</a:t>
            </a:r>
          </a:p>
          <a:p>
            <a:pPr lvl="1"/>
            <a:r>
              <a:rPr lang="en-US" dirty="0" smtClean="0"/>
              <a:t>Why we resist them</a:t>
            </a:r>
          </a:p>
          <a:p>
            <a:r>
              <a:rPr lang="en-US" dirty="0" smtClean="0"/>
              <a:t>Improving admissions decisions</a:t>
            </a:r>
          </a:p>
          <a:p>
            <a:r>
              <a:rPr lang="en-US" dirty="0" smtClean="0"/>
              <a:t>Improving hiring decisions</a:t>
            </a:r>
          </a:p>
        </p:txBody>
      </p:sp>
    </p:spTree>
    <p:extLst>
      <p:ext uri="{BB962C8B-B14F-4D97-AF65-F5344CB8AC3E}">
        <p14:creationId xmlns:p14="http://schemas.microsoft.com/office/powerpoint/2010/main" val="9462974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a:bodyPr>
          <a:lstStyle/>
          <a:p>
            <a:r>
              <a:rPr lang="en-US" dirty="0" smtClean="0"/>
              <a:t>Acquire Expertise</a:t>
            </a:r>
            <a:endParaRPr lang="en-US" dirty="0"/>
          </a:p>
        </p:txBody>
      </p:sp>
      <p:sp>
        <p:nvSpPr>
          <p:cNvPr id="4" name="Content Placeholder 3"/>
          <p:cNvSpPr>
            <a:spLocks noGrp="1"/>
          </p:cNvSpPr>
          <p:nvPr>
            <p:ph idx="1"/>
          </p:nvPr>
        </p:nvSpPr>
        <p:spPr>
          <a:solidFill>
            <a:schemeClr val="accent1">
              <a:lumMod val="20000"/>
              <a:lumOff val="80000"/>
            </a:schemeClr>
          </a:solidFill>
        </p:spPr>
        <p:txBody>
          <a:bodyPr>
            <a:normAutofit/>
          </a:bodyPr>
          <a:lstStyle/>
          <a:p>
            <a:r>
              <a:rPr lang="en-US" dirty="0" smtClean="0"/>
              <a:t>Most studies use inexperienced undergraduates</a:t>
            </a:r>
          </a:p>
          <a:p>
            <a:r>
              <a:rPr lang="en-US" dirty="0" smtClean="0"/>
              <a:t>Experience allows for feedback</a:t>
            </a:r>
          </a:p>
          <a:p>
            <a:r>
              <a:rPr lang="en-US" dirty="0" smtClean="0"/>
              <a:t>Difficulties in learning from feedback</a:t>
            </a:r>
          </a:p>
          <a:p>
            <a:pPr lvl="1"/>
            <a:r>
              <a:rPr lang="en-US" dirty="0" smtClean="0"/>
              <a:t>Accurate and immediate feedback rare</a:t>
            </a:r>
          </a:p>
          <a:p>
            <a:pPr lvl="1"/>
            <a:r>
              <a:rPr lang="en-US" dirty="0" smtClean="0"/>
              <a:t>Misremembering of forecasts</a:t>
            </a:r>
          </a:p>
          <a:p>
            <a:r>
              <a:rPr lang="en-US" dirty="0" smtClean="0"/>
              <a:t>Acquiring expertise</a:t>
            </a:r>
          </a:p>
        </p:txBody>
      </p:sp>
    </p:spTree>
    <p:extLst>
      <p:ext uri="{BB962C8B-B14F-4D97-AF65-F5344CB8AC3E}">
        <p14:creationId xmlns:p14="http://schemas.microsoft.com/office/powerpoint/2010/main" val="39814676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a:bodyPr>
          <a:lstStyle/>
          <a:p>
            <a:r>
              <a:rPr lang="en-US" dirty="0" err="1" smtClean="0"/>
              <a:t>Debias</a:t>
            </a:r>
            <a:r>
              <a:rPr lang="en-US" dirty="0" smtClean="0"/>
              <a:t> Your Judgment</a:t>
            </a:r>
            <a:endParaRPr lang="en-US" dirty="0"/>
          </a:p>
        </p:txBody>
      </p:sp>
      <p:sp>
        <p:nvSpPr>
          <p:cNvPr id="5" name="Content Placeholder 4"/>
          <p:cNvSpPr>
            <a:spLocks noGrp="1"/>
          </p:cNvSpPr>
          <p:nvPr>
            <p:ph idx="1"/>
          </p:nvPr>
        </p:nvSpPr>
        <p:spPr>
          <a:solidFill>
            <a:schemeClr val="accent1">
              <a:lumMod val="20000"/>
              <a:lumOff val="80000"/>
            </a:schemeClr>
          </a:solidFill>
        </p:spPr>
        <p:txBody>
          <a:bodyPr/>
          <a:lstStyle/>
          <a:p>
            <a:r>
              <a:rPr lang="en-US" dirty="0" smtClean="0"/>
              <a:t>Strategies for reducing bias</a:t>
            </a:r>
          </a:p>
          <a:p>
            <a:pPr lvl="1"/>
            <a:r>
              <a:rPr lang="en-US" dirty="0" smtClean="0"/>
              <a:t>Consider the opposite</a:t>
            </a:r>
          </a:p>
          <a:p>
            <a:pPr lvl="1"/>
            <a:r>
              <a:rPr lang="en-US" dirty="0" smtClean="0"/>
              <a:t>Make decisions in groups</a:t>
            </a:r>
          </a:p>
          <a:p>
            <a:pPr lvl="1"/>
            <a:r>
              <a:rPr lang="en-US" dirty="0" smtClean="0"/>
              <a:t>Training in statistical reasoning</a:t>
            </a:r>
          </a:p>
          <a:p>
            <a:pPr lvl="1"/>
            <a:r>
              <a:rPr lang="en-US" dirty="0" smtClean="0"/>
              <a:t>Make people accountable</a:t>
            </a:r>
          </a:p>
          <a:p>
            <a:r>
              <a:rPr lang="en-US" dirty="0" smtClean="0"/>
              <a:t>Unfreezing</a:t>
            </a:r>
          </a:p>
          <a:p>
            <a:r>
              <a:rPr lang="en-US" dirty="0" smtClean="0"/>
              <a:t>Change</a:t>
            </a:r>
          </a:p>
          <a:p>
            <a:r>
              <a:rPr lang="en-US" dirty="0" smtClean="0"/>
              <a:t>Refreezing</a:t>
            </a:r>
          </a:p>
        </p:txBody>
      </p:sp>
    </p:spTree>
    <p:extLst>
      <p:ext uri="{BB962C8B-B14F-4D97-AF65-F5344CB8AC3E}">
        <p14:creationId xmlns:p14="http://schemas.microsoft.com/office/powerpoint/2010/main" val="3630074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a:bodyPr>
          <a:lstStyle/>
          <a:p>
            <a:r>
              <a:rPr lang="en-US" dirty="0" smtClean="0"/>
              <a:t>Reason Analogically</a:t>
            </a:r>
            <a:endParaRPr lang="en-US" dirty="0"/>
          </a:p>
        </p:txBody>
      </p:sp>
      <p:sp>
        <p:nvSpPr>
          <p:cNvPr id="4" name="Content Placeholder 3"/>
          <p:cNvSpPr>
            <a:spLocks noGrp="1"/>
          </p:cNvSpPr>
          <p:nvPr>
            <p:ph idx="1"/>
          </p:nvPr>
        </p:nvSpPr>
        <p:spPr>
          <a:solidFill>
            <a:schemeClr val="accent1">
              <a:lumMod val="20000"/>
              <a:lumOff val="80000"/>
            </a:schemeClr>
          </a:solidFill>
        </p:spPr>
        <p:txBody>
          <a:bodyPr>
            <a:normAutofit/>
          </a:bodyPr>
          <a:lstStyle/>
          <a:p>
            <a:r>
              <a:rPr lang="en-US" dirty="0" smtClean="0"/>
              <a:t>Abstract commonalities from situations</a:t>
            </a:r>
          </a:p>
          <a:p>
            <a:r>
              <a:rPr lang="en-US" dirty="0" smtClean="0"/>
              <a:t>Understand key situational differences</a:t>
            </a:r>
          </a:p>
          <a:p>
            <a:r>
              <a:rPr lang="en-US" dirty="0" smtClean="0"/>
              <a:t>Learn concepts with diverse training</a:t>
            </a:r>
            <a:endParaRPr lang="en-US" dirty="0"/>
          </a:p>
        </p:txBody>
      </p:sp>
    </p:spTree>
    <p:extLst>
      <p:ext uri="{BB962C8B-B14F-4D97-AF65-F5344CB8AC3E}">
        <p14:creationId xmlns:p14="http://schemas.microsoft.com/office/powerpoint/2010/main" val="7550600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a:bodyPr>
          <a:lstStyle/>
          <a:p>
            <a:r>
              <a:rPr lang="en-US" dirty="0" smtClean="0"/>
              <a:t>Take an Outsider’s View</a:t>
            </a:r>
            <a:endParaRPr lang="en-US" dirty="0"/>
          </a:p>
        </p:txBody>
      </p:sp>
      <p:sp>
        <p:nvSpPr>
          <p:cNvPr id="4" name="Content Placeholder 3"/>
          <p:cNvSpPr>
            <a:spLocks noGrp="1"/>
          </p:cNvSpPr>
          <p:nvPr>
            <p:ph idx="1"/>
          </p:nvPr>
        </p:nvSpPr>
        <p:spPr>
          <a:solidFill>
            <a:schemeClr val="accent1">
              <a:lumMod val="20000"/>
              <a:lumOff val="80000"/>
            </a:schemeClr>
          </a:solidFill>
        </p:spPr>
        <p:txBody>
          <a:bodyPr>
            <a:normAutofit/>
          </a:bodyPr>
          <a:lstStyle/>
          <a:p>
            <a:r>
              <a:rPr lang="en-US" dirty="0" smtClean="0"/>
              <a:t>Insider view versus outsider view</a:t>
            </a:r>
          </a:p>
          <a:p>
            <a:pPr lvl="1"/>
            <a:r>
              <a:rPr lang="en-US" dirty="0" err="1" smtClean="0"/>
              <a:t>Overprecision</a:t>
            </a:r>
            <a:endParaRPr lang="en-US" dirty="0" smtClean="0"/>
          </a:p>
          <a:p>
            <a:pPr lvl="1"/>
            <a:r>
              <a:rPr lang="en-US" dirty="0" smtClean="0"/>
              <a:t>Optimistic estimates of project completion</a:t>
            </a:r>
          </a:p>
          <a:p>
            <a:pPr lvl="1"/>
            <a:r>
              <a:rPr lang="en-US" dirty="0" smtClean="0"/>
              <a:t>Entrepreneurs overestimating probability of success</a:t>
            </a:r>
          </a:p>
          <a:p>
            <a:r>
              <a:rPr lang="en-US" dirty="0" smtClean="0"/>
              <a:t>Outsiders make better decisions</a:t>
            </a:r>
          </a:p>
          <a:p>
            <a:r>
              <a:rPr lang="en-US" dirty="0" smtClean="0"/>
              <a:t>Ask for outsider advice</a:t>
            </a:r>
          </a:p>
          <a:p>
            <a:endParaRPr lang="en-US" dirty="0" smtClean="0"/>
          </a:p>
        </p:txBody>
      </p:sp>
    </p:spTree>
    <p:extLst>
      <p:ext uri="{BB962C8B-B14F-4D97-AF65-F5344CB8AC3E}">
        <p14:creationId xmlns:p14="http://schemas.microsoft.com/office/powerpoint/2010/main" val="156860328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a:bodyPr>
          <a:lstStyle/>
          <a:p>
            <a:r>
              <a:rPr lang="en-US" dirty="0" smtClean="0"/>
              <a:t>Understand Biases in Others</a:t>
            </a:r>
            <a:endParaRPr lang="en-US" dirty="0"/>
          </a:p>
        </p:txBody>
      </p:sp>
      <p:sp>
        <p:nvSpPr>
          <p:cNvPr id="4" name="Content Placeholder 3"/>
          <p:cNvSpPr>
            <a:spLocks noGrp="1"/>
          </p:cNvSpPr>
          <p:nvPr>
            <p:ph idx="1"/>
          </p:nvPr>
        </p:nvSpPr>
        <p:spPr>
          <a:solidFill>
            <a:schemeClr val="accent1">
              <a:lumMod val="20000"/>
              <a:lumOff val="80000"/>
            </a:schemeClr>
          </a:solidFill>
        </p:spPr>
        <p:txBody>
          <a:bodyPr>
            <a:normAutofit/>
          </a:bodyPr>
          <a:lstStyle/>
          <a:p>
            <a:r>
              <a:rPr lang="en-US" dirty="0" smtClean="0"/>
              <a:t>Select a comparison group</a:t>
            </a:r>
            <a:endParaRPr lang="en-US" dirty="0"/>
          </a:p>
          <a:p>
            <a:r>
              <a:rPr lang="en-US" dirty="0" smtClean="0"/>
              <a:t>Assess the comparison group’s distribution</a:t>
            </a:r>
          </a:p>
          <a:p>
            <a:r>
              <a:rPr lang="en-US" dirty="0" smtClean="0"/>
              <a:t>Incorporate intuitive estimation</a:t>
            </a:r>
          </a:p>
          <a:p>
            <a:r>
              <a:rPr lang="en-US" dirty="0" smtClean="0"/>
              <a:t>Assess the decision’s predictions</a:t>
            </a:r>
          </a:p>
          <a:p>
            <a:r>
              <a:rPr lang="en-US" dirty="0" smtClean="0"/>
              <a:t>Adjust the intuitive estimate</a:t>
            </a:r>
          </a:p>
          <a:p>
            <a:pPr marL="0" indent="0">
              <a:buNone/>
            </a:pPr>
            <a:r>
              <a:rPr lang="en-US" i="1" dirty="0" smtClean="0"/>
              <a:t>adjusted estimate = group mean + </a:t>
            </a:r>
          </a:p>
          <a:p>
            <a:pPr marL="0" indent="0">
              <a:buNone/>
            </a:pPr>
            <a:r>
              <a:rPr lang="en-US" i="1" dirty="0"/>
              <a:t>c</a:t>
            </a:r>
            <a:r>
              <a:rPr lang="en-US" i="1" dirty="0" smtClean="0"/>
              <a:t>orrelation (initial estimate – group mean)</a:t>
            </a:r>
          </a:p>
        </p:txBody>
      </p:sp>
    </p:spTree>
    <p:extLst>
      <p:ext uri="{BB962C8B-B14F-4D97-AF65-F5344CB8AC3E}">
        <p14:creationId xmlns:p14="http://schemas.microsoft.com/office/powerpoint/2010/main" val="24047197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a:bodyPr>
          <a:lstStyle/>
          <a:p>
            <a:r>
              <a:rPr lang="en-US" dirty="0" smtClean="0"/>
              <a:t>Nudge Wider Decisions</a:t>
            </a:r>
            <a:endParaRPr lang="en-US" dirty="0"/>
          </a:p>
        </p:txBody>
      </p:sp>
      <p:sp>
        <p:nvSpPr>
          <p:cNvPr id="4" name="Content Placeholder 3"/>
          <p:cNvSpPr>
            <a:spLocks noGrp="1"/>
          </p:cNvSpPr>
          <p:nvPr>
            <p:ph idx="1"/>
          </p:nvPr>
        </p:nvSpPr>
        <p:spPr>
          <a:solidFill>
            <a:schemeClr val="accent1">
              <a:lumMod val="20000"/>
              <a:lumOff val="80000"/>
            </a:schemeClr>
          </a:solidFill>
        </p:spPr>
        <p:txBody>
          <a:bodyPr>
            <a:normAutofit/>
          </a:bodyPr>
          <a:lstStyle/>
          <a:p>
            <a:r>
              <a:rPr lang="en-US" dirty="0" smtClean="0"/>
              <a:t>Organ donations</a:t>
            </a:r>
          </a:p>
          <a:p>
            <a:r>
              <a:rPr lang="en-US" dirty="0" smtClean="0"/>
              <a:t>Increasing contributions to 401(k) plans</a:t>
            </a:r>
          </a:p>
          <a:p>
            <a:r>
              <a:rPr lang="en-US" dirty="0" smtClean="0"/>
              <a:t>Jointly evaluating employees</a:t>
            </a:r>
          </a:p>
          <a:p>
            <a:endParaRPr lang="en-US" dirty="0" smtClean="0"/>
          </a:p>
          <a:p>
            <a:endParaRPr lang="en-US" dirty="0" smtClean="0"/>
          </a:p>
        </p:txBody>
      </p:sp>
    </p:spTree>
    <p:extLst>
      <p:ext uri="{BB962C8B-B14F-4D97-AF65-F5344CB8AC3E}">
        <p14:creationId xmlns:p14="http://schemas.microsoft.com/office/powerpoint/2010/main" val="11394264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a:bodyPr>
          <a:lstStyle/>
          <a:p>
            <a:r>
              <a:rPr lang="en-US" dirty="0" smtClean="0"/>
              <a:t>Conclusion</a:t>
            </a:r>
            <a:endParaRPr lang="en-US" dirty="0"/>
          </a:p>
        </p:txBody>
      </p:sp>
      <p:sp>
        <p:nvSpPr>
          <p:cNvPr id="4" name="Content Placeholder 3"/>
          <p:cNvSpPr>
            <a:spLocks noGrp="1"/>
          </p:cNvSpPr>
          <p:nvPr>
            <p:ph idx="1"/>
          </p:nvPr>
        </p:nvSpPr>
        <p:spPr>
          <a:solidFill>
            <a:schemeClr val="accent1">
              <a:lumMod val="20000"/>
              <a:lumOff val="80000"/>
            </a:schemeClr>
          </a:solidFill>
        </p:spPr>
        <p:txBody>
          <a:bodyPr>
            <a:normAutofit/>
          </a:bodyPr>
          <a:lstStyle/>
          <a:p>
            <a:r>
              <a:rPr lang="en-US" dirty="0" smtClean="0"/>
              <a:t>Refreeze your new decision-making strategies</a:t>
            </a:r>
          </a:p>
          <a:p>
            <a:r>
              <a:rPr lang="en-US" dirty="0" smtClean="0"/>
              <a:t>Understand the decisions of others</a:t>
            </a:r>
          </a:p>
          <a:p>
            <a:r>
              <a:rPr lang="en-US" dirty="0" smtClean="0"/>
              <a:t>Reward good decisions, not results</a:t>
            </a:r>
          </a:p>
          <a:p>
            <a:endParaRPr lang="en-US" dirty="0" smtClean="0"/>
          </a:p>
          <a:p>
            <a:endParaRPr lang="en-US" dirty="0" smtClean="0"/>
          </a:p>
        </p:txBody>
      </p:sp>
    </p:spTree>
    <p:extLst>
      <p:ext uri="{BB962C8B-B14F-4D97-AF65-F5344CB8AC3E}">
        <p14:creationId xmlns:p14="http://schemas.microsoft.com/office/powerpoint/2010/main" val="401333552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4386</Words>
  <Application>Microsoft Office PowerPoint</Application>
  <PresentationFormat>On-screen Show (4:3)</PresentationFormat>
  <Paragraphs>211</Paragraphs>
  <Slides>10</Slides>
  <Notes>10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Judgment in Managerial Decision Making 8e   Chapter 12 Improving Decision Making</vt:lpstr>
      <vt:lpstr>Strategies for Better Decisions</vt:lpstr>
      <vt:lpstr>Use Decision-Analysis Tools</vt:lpstr>
      <vt:lpstr>Acquire Expertise</vt:lpstr>
      <vt:lpstr>Debias Your Judgment</vt:lpstr>
      <vt:lpstr>Reason Analogically</vt:lpstr>
      <vt:lpstr>Take an Outsider’s View</vt:lpstr>
      <vt:lpstr>Understand Biases in Others</vt:lpstr>
      <vt:lpstr>Nudge Wider Decisions</vt:lpstr>
      <vt:lpstr>Conclusion</vt:lpstr>
    </vt:vector>
  </TitlesOfParts>
  <Company>Haas Computing Services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Managerial Decision Making</dc:title>
  <dc:creator>techie</dc:creator>
  <cp:lastModifiedBy>WileyService</cp:lastModifiedBy>
  <cp:revision>289</cp:revision>
  <dcterms:created xsi:type="dcterms:W3CDTF">2012-05-22T06:14:36Z</dcterms:created>
  <dcterms:modified xsi:type="dcterms:W3CDTF">2012-09-14T18:16:36Z</dcterms:modified>
</cp:coreProperties>
</file>