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256" r:id="rId2"/>
    <p:sldId id="257" r:id="rId3"/>
    <p:sldId id="287" r:id="rId4"/>
    <p:sldId id="288" r:id="rId5"/>
    <p:sldId id="258" r:id="rId6"/>
    <p:sldId id="259" r:id="rId7"/>
    <p:sldId id="275" r:id="rId8"/>
    <p:sldId id="276" r:id="rId9"/>
    <p:sldId id="277" r:id="rId10"/>
    <p:sldId id="280" r:id="rId11"/>
    <p:sldId id="278" r:id="rId12"/>
    <p:sldId id="279" r:id="rId13"/>
    <p:sldId id="266" r:id="rId14"/>
    <p:sldId id="260" r:id="rId15"/>
    <p:sldId id="281" r:id="rId16"/>
    <p:sldId id="261" r:id="rId17"/>
    <p:sldId id="262" r:id="rId18"/>
    <p:sldId id="282" r:id="rId19"/>
    <p:sldId id="264" r:id="rId20"/>
    <p:sldId id="265" r:id="rId21"/>
    <p:sldId id="283" r:id="rId22"/>
    <p:sldId id="284" r:id="rId23"/>
    <p:sldId id="270" r:id="rId24"/>
    <p:sldId id="285" r:id="rId25"/>
    <p:sldId id="286" r:id="rId26"/>
    <p:sldId id="274" r:id="rId27"/>
    <p:sldId id="272" r:id="rId28"/>
    <p:sldId id="268" r:id="rId29"/>
    <p:sldId id="269" r:id="rId30"/>
    <p:sldId id="271"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4599F94E-CEE6-441E-89CC-EB005ECD8F06}">
      <a14:m xmlns:a14="http://schemas.microsoft.com/office/drawing/2010/main">
        <m:mathPr xmlns:m="http://schemas.openxmlformats.org/officeDocument/2006/math">
          <m:brkBin m:val="before"/>
          <m:brkBinSub m:val="--"/>
        </m:mathPr>
      </a14:m>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796" autoAdjust="0"/>
  </p:normalViewPr>
  <p:slideViewPr>
    <p:cSldViewPr>
      <p:cViewPr varScale="1">
        <p:scale>
          <a:sx n="43" d="100"/>
          <a:sy n="43" d="100"/>
        </p:scale>
        <p:origin x="2166" y="4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3F499C-2B60-4830-BD5E-5F13CC8C6586}" type="datetimeFigureOut">
              <a:rPr lang="en-US" smtClean="0"/>
              <a:t>2/5/2019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39405D-1763-4367-B545-947239EC8BA4}" type="slidenum">
              <a:rPr lang="en-US" smtClean="0"/>
              <a:t>‹#›</a:t>
            </a:fld>
            <a:endParaRPr lang="en-US" dirty="0"/>
          </a:p>
        </p:txBody>
      </p:sp>
    </p:spTree>
    <p:extLst>
      <p:ext uri="{BB962C8B-B14F-4D97-AF65-F5344CB8AC3E}">
        <p14:creationId xmlns:p14="http://schemas.microsoft.com/office/powerpoint/2010/main" val="239646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39405D-1763-4367-B545-947239EC8BA4}" type="slidenum">
              <a:rPr lang="en-US" smtClean="0"/>
              <a:t>1</a:t>
            </a:fld>
            <a:endParaRPr lang="en-US" dirty="0"/>
          </a:p>
        </p:txBody>
      </p:sp>
    </p:spTree>
    <p:extLst>
      <p:ext uri="{BB962C8B-B14F-4D97-AF65-F5344CB8AC3E}">
        <p14:creationId xmlns:p14="http://schemas.microsoft.com/office/powerpoint/2010/main" val="1867813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chapter introduces the concept of measurement in epidemiology. </a:t>
            </a:r>
          </a:p>
          <a:p>
            <a:endParaRPr lang="en-US" baseline="0" dirty="0" smtClean="0"/>
          </a:p>
          <a:p>
            <a:r>
              <a:rPr lang="en-US" baseline="0" dirty="0" smtClean="0"/>
              <a:t>The learning objectives for this class are followed  </a:t>
            </a:r>
          </a:p>
          <a:p>
            <a:r>
              <a:rPr lang="en-US" baseline="0" dirty="0" smtClean="0"/>
              <a:t>   </a:t>
            </a:r>
          </a:p>
          <a:p>
            <a:pPr marL="228600" indent="-228600">
              <a:buFont typeface="+mj-lt"/>
              <a:buAutoNum type="arabicPeriod"/>
            </a:pPr>
            <a:r>
              <a:rPr lang="en-US" b="1" u="sng" baseline="0" dirty="0" smtClean="0"/>
              <a:t>Learn how the epidemiologic data presented</a:t>
            </a:r>
            <a:r>
              <a:rPr lang="en-US" u="sng" baseline="0" dirty="0" smtClean="0"/>
              <a:t>. </a:t>
            </a:r>
            <a:r>
              <a:rPr lang="en-US" u="none" baseline="0" dirty="0" smtClean="0"/>
              <a:t> What does the epidemiologic data look like? How are they going to be summarized and shown?</a:t>
            </a:r>
            <a:endParaRPr lang="en-US" u="sng" baseline="0" dirty="0" smtClean="0"/>
          </a:p>
          <a:p>
            <a:endParaRPr lang="en-US"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altLang="en-US" b="1" u="sng" dirty="0" smtClean="0">
                <a:solidFill>
                  <a:srgbClr val="000000"/>
                </a:solidFill>
              </a:rPr>
              <a:t>Learn to apply </a:t>
            </a:r>
            <a:r>
              <a:rPr lang="en-US" altLang="en-US" b="1" u="sng" dirty="0" smtClean="0">
                <a:solidFill>
                  <a:srgbClr val="C00000"/>
                </a:solidFill>
              </a:rPr>
              <a:t>mathematical terms </a:t>
            </a:r>
            <a:r>
              <a:rPr lang="en-US" altLang="en-US" b="1" u="sng" dirty="0" smtClean="0">
                <a:solidFill>
                  <a:srgbClr val="000000"/>
                </a:solidFill>
              </a:rPr>
              <a:t>in epidemiology setting</a:t>
            </a:r>
          </a:p>
          <a:p>
            <a:pPr marL="0" indent="0">
              <a:buFont typeface="+mj-lt"/>
              <a:buNone/>
            </a:pPr>
            <a:r>
              <a:rPr lang="en-US" baseline="0" dirty="0" smtClean="0"/>
              <a:t>      The chapter introduced  </a:t>
            </a:r>
            <a:r>
              <a:rPr lang="en-US" b="0" u="none" baseline="0" dirty="0" smtClean="0"/>
              <a:t>four key mathematical terms :  ratio, proportion, percentage, rate to describe or summarize epidemiologic data. </a:t>
            </a:r>
          </a:p>
          <a:p>
            <a:pPr marL="0" indent="0">
              <a:buFont typeface="+mj-lt"/>
              <a:buNone/>
            </a:pPr>
            <a:r>
              <a:rPr lang="en-US" b="0" u="none" baseline="0" dirty="0" smtClean="0"/>
              <a:t>      You are required to be able to apply these math term in epidemiology constructs. </a:t>
            </a:r>
          </a:p>
          <a:p>
            <a:pPr marL="0" indent="0">
              <a:buFont typeface="+mj-lt"/>
              <a:buNone/>
            </a:pPr>
            <a:endParaRPr lang="en-US" b="0" u="none" baseline="0" dirty="0" smtClean="0"/>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altLang="en-US" b="1" u="sng" dirty="0" smtClean="0">
                <a:solidFill>
                  <a:srgbClr val="000000"/>
                </a:solidFill>
              </a:rPr>
              <a:t>Define, differentiate, and interpret incidence and prevalence; Learn to calculate incidence and prevalence</a:t>
            </a:r>
          </a:p>
          <a:p>
            <a:pPr marL="0" indent="0">
              <a:buFont typeface="Arial" panose="020B0604020202020204" pitchFamily="34" charset="0"/>
              <a:buNone/>
            </a:pPr>
            <a:r>
              <a:rPr lang="en-US" b="0" u="none" baseline="0" dirty="0" smtClean="0"/>
              <a:t>     The chapter also relates to above mathematical terms to basic epidemiologic measures  for disease and exposure: Incidence and Prevalence </a:t>
            </a:r>
          </a:p>
          <a:p>
            <a:pPr marL="0" indent="0">
              <a:buFont typeface="+mj-lt"/>
              <a:buNone/>
            </a:pPr>
            <a:r>
              <a:rPr lang="en-US" b="0" u="none" baseline="0" dirty="0" smtClean="0"/>
              <a:t>     Define incidence and prevalence and interpret each term, and Make sure you know how to calculate incidence and prevalence in the exam.</a:t>
            </a:r>
          </a:p>
          <a:p>
            <a:pPr marL="0" indent="0">
              <a:buFont typeface="+mj-lt"/>
              <a:buNone/>
            </a:pPr>
            <a:endParaRPr lang="en-US" b="0" u="none" baseline="0" dirty="0" smtClean="0"/>
          </a:p>
          <a:p>
            <a:pPr marL="0" indent="0">
              <a:buFont typeface="+mj-lt"/>
              <a:buNone/>
            </a:pPr>
            <a:r>
              <a:rPr lang="en-US" b="0" u="none" baseline="0" dirty="0" smtClean="0"/>
              <a:t> </a:t>
            </a:r>
          </a:p>
        </p:txBody>
      </p:sp>
      <p:sp>
        <p:nvSpPr>
          <p:cNvPr id="4" name="Slide Number Placeholder 3"/>
          <p:cNvSpPr>
            <a:spLocks noGrp="1"/>
          </p:cNvSpPr>
          <p:nvPr>
            <p:ph type="sldNum" sz="quarter" idx="10"/>
          </p:nvPr>
        </p:nvSpPr>
        <p:spPr/>
        <p:txBody>
          <a:bodyPr/>
          <a:lstStyle/>
          <a:p>
            <a:fld id="{9739405D-1763-4367-B545-947239EC8BA4}" type="slidenum">
              <a:rPr lang="en-US" smtClean="0"/>
              <a:t>2</a:t>
            </a:fld>
            <a:endParaRPr lang="en-US" dirty="0"/>
          </a:p>
        </p:txBody>
      </p:sp>
    </p:spTree>
    <p:extLst>
      <p:ext uri="{BB962C8B-B14F-4D97-AF65-F5344CB8AC3E}">
        <p14:creationId xmlns:p14="http://schemas.microsoft.com/office/powerpoint/2010/main" val="2439638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one of characteristics of epidemiology is population. </a:t>
            </a:r>
          </a:p>
          <a:p>
            <a:endParaRPr lang="en-US" baseline="0" dirty="0" smtClean="0"/>
          </a:p>
          <a:p>
            <a:r>
              <a:rPr lang="en-US" baseline="0" dirty="0" smtClean="0"/>
              <a:t>Each epidemiologic study has target population, which mean who do you most care?</a:t>
            </a:r>
          </a:p>
          <a:p>
            <a:r>
              <a:rPr lang="en-US" baseline="0" dirty="0" smtClean="0"/>
              <a:t>Like if I want to study lung cancer in Kentucky. </a:t>
            </a:r>
          </a:p>
          <a:p>
            <a:endParaRPr lang="en-US" baseline="0" dirty="0" smtClean="0"/>
          </a:p>
          <a:p>
            <a:r>
              <a:rPr lang="en-US" baseline="0" dirty="0" smtClean="0"/>
              <a:t>The target population will be all of the people in Kentucky. </a:t>
            </a:r>
          </a:p>
          <a:p>
            <a:endParaRPr lang="en-US" baseline="0" dirty="0" smtClean="0"/>
          </a:p>
          <a:p>
            <a:r>
              <a:rPr lang="en-US" baseline="0" dirty="0" smtClean="0"/>
              <a:t>If we can want to how many people have lung cancer in Kentucky. Easy to say, we need to check disease status of everyone in Kentucky.</a:t>
            </a:r>
          </a:p>
          <a:p>
            <a:endParaRPr lang="en-US" baseline="0" dirty="0" smtClean="0"/>
          </a:p>
          <a:p>
            <a:r>
              <a:rPr lang="en-US" baseline="0" dirty="0" smtClean="0"/>
              <a:t>Will it possible? Even possible, how long takes, how about the cost? </a:t>
            </a:r>
          </a:p>
          <a:p>
            <a:endParaRPr lang="en-US" baseline="0" dirty="0" smtClean="0"/>
          </a:p>
          <a:p>
            <a:r>
              <a:rPr lang="en-US" baseline="0" dirty="0" smtClean="0"/>
              <a:t>So ideally, if we do the population  may not be realistic , also it is not affordable. </a:t>
            </a:r>
          </a:p>
          <a:p>
            <a:endParaRPr lang="en-US" baseline="0" dirty="0" smtClean="0"/>
          </a:p>
          <a:p>
            <a:r>
              <a:rPr lang="en-US" baseline="0" dirty="0" smtClean="0"/>
              <a:t>So we are going to find a sample , which is part of population, to represent the whole population , and estimate how many people with disease. </a:t>
            </a:r>
          </a:p>
          <a:p>
            <a:endParaRPr lang="en-US" baseline="0" dirty="0" smtClean="0"/>
          </a:p>
          <a:p>
            <a:endParaRPr lang="en-US" baseline="0" dirty="0"/>
          </a:p>
          <a:p>
            <a:endParaRPr lang="en-US" baseline="0" dirty="0" smtClean="0"/>
          </a:p>
        </p:txBody>
      </p:sp>
      <p:sp>
        <p:nvSpPr>
          <p:cNvPr id="4" name="Slide Number Placeholder 3"/>
          <p:cNvSpPr>
            <a:spLocks noGrp="1"/>
          </p:cNvSpPr>
          <p:nvPr>
            <p:ph type="sldNum" sz="quarter" idx="10"/>
          </p:nvPr>
        </p:nvSpPr>
        <p:spPr/>
        <p:txBody>
          <a:bodyPr/>
          <a:lstStyle/>
          <a:p>
            <a:fld id="{CBB0E12A-71A0-480C-BBDF-CE87A2B45DAE}" type="slidenum">
              <a:rPr lang="en-US" smtClean="0"/>
              <a:t>3</a:t>
            </a:fld>
            <a:endParaRPr lang="en-US"/>
          </a:p>
        </p:txBody>
      </p:sp>
    </p:spTree>
    <p:extLst>
      <p:ext uri="{BB962C8B-B14F-4D97-AF65-F5344CB8AC3E}">
        <p14:creationId xmlns:p14="http://schemas.microsoft.com/office/powerpoint/2010/main" val="270181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in epidemiology , we use a sample of target of population to describe</a:t>
            </a:r>
            <a:r>
              <a:rPr lang="en-US" baseline="0" dirty="0" smtClean="0"/>
              <a:t> or estimate or guess what happened in the target population. </a:t>
            </a:r>
          </a:p>
          <a:p>
            <a:endParaRPr lang="en-US" baseline="0" dirty="0" smtClean="0"/>
          </a:p>
          <a:p>
            <a:r>
              <a:rPr lang="en-US" baseline="0" dirty="0" smtClean="0"/>
              <a:t>To reflect the truth, and make the reflection close to the truth,  the sample is required to represent the whole target population. </a:t>
            </a:r>
          </a:p>
          <a:p>
            <a:endParaRPr lang="en-US" baseline="0" dirty="0" smtClean="0"/>
          </a:p>
          <a:p>
            <a:r>
              <a:rPr lang="en-US" baseline="0" dirty="0" smtClean="0"/>
              <a:t>So selecting sample (</a:t>
            </a:r>
            <a:r>
              <a:rPr lang="en-US" b="1" baseline="0" dirty="0" smtClean="0"/>
              <a:t>sampling</a:t>
            </a:r>
            <a:r>
              <a:rPr lang="en-US" baseline="0" dirty="0" smtClean="0"/>
              <a:t> ), which can be a  representative the whole population,  is really important. </a:t>
            </a:r>
          </a:p>
          <a:p>
            <a:endParaRPr lang="en-US" baseline="0" dirty="0" smtClean="0"/>
          </a:p>
          <a:p>
            <a:r>
              <a:rPr lang="en-US" baseline="0" dirty="0" smtClean="0"/>
              <a:t>Two major sampling methods :  random, and non-random.</a:t>
            </a:r>
          </a:p>
          <a:p>
            <a:endParaRPr lang="en-US" baseline="0" dirty="0" smtClean="0"/>
          </a:p>
          <a:p>
            <a:r>
              <a:rPr lang="en-US" baseline="0" dirty="0" smtClean="0"/>
              <a:t>Ideally, we want to select random sample.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BB0E12A-71A0-480C-BBDF-CE87A2B45DAE}" type="slidenum">
              <a:rPr lang="en-US" smtClean="0"/>
              <a:t>4</a:t>
            </a:fld>
            <a:endParaRPr lang="en-US"/>
          </a:p>
        </p:txBody>
      </p:sp>
    </p:spTree>
    <p:extLst>
      <p:ext uri="{BB962C8B-B14F-4D97-AF65-F5344CB8AC3E}">
        <p14:creationId xmlns:p14="http://schemas.microsoft.com/office/powerpoint/2010/main" val="2365464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study epidemiology , which mean to study distribution and determinants of disease in population, researchers may conduct a survey to collect  information(data) from population (many people). For example, the table 2-2 your textbook (page 26) which presents the information(data) from 20 patients with hepatitis C virus infection(population) </a:t>
            </a:r>
          </a:p>
          <a:p>
            <a:endParaRPr lang="en-US" baseline="0" dirty="0" smtClean="0"/>
          </a:p>
          <a:p>
            <a:r>
              <a:rPr lang="en-US" baseline="0" dirty="0" smtClean="0"/>
              <a:t>Then the dataset is ready.</a:t>
            </a:r>
          </a:p>
          <a:p>
            <a:endParaRPr lang="en-US" baseline="0" dirty="0" smtClean="0"/>
          </a:p>
          <a:p>
            <a:r>
              <a:rPr lang="en-US" b="1" u="sng" baseline="0" dirty="0" smtClean="0"/>
              <a:t>Counting and tabulating cases</a:t>
            </a:r>
            <a:r>
              <a:rPr lang="en-US" baseline="0" dirty="0" smtClean="0"/>
              <a:t>: First step to present(summarize/describe) the data</a:t>
            </a:r>
          </a:p>
          <a:p>
            <a:r>
              <a:rPr lang="en-US" baseline="0" dirty="0" smtClean="0"/>
              <a:t>For example: if you take the column “sex” in table 2-2, and count the number of “Female” patients in the data, there are 6, and “Male” as 14. The result after counting was recorded in the table 2-3. You many check yourself if it is correct, such as “race” . </a:t>
            </a:r>
          </a:p>
          <a:p>
            <a:endParaRPr lang="en-US" baseline="0" dirty="0" smtClean="0"/>
          </a:p>
          <a:p>
            <a:r>
              <a:rPr lang="en-US" dirty="0" smtClean="0"/>
              <a:t>Then</a:t>
            </a:r>
          </a:p>
          <a:p>
            <a:endParaRPr lang="en-US" dirty="0" smtClean="0"/>
          </a:p>
          <a:p>
            <a:r>
              <a:rPr lang="en-US" b="1" u="sng" dirty="0" smtClean="0"/>
              <a:t>Graphical</a:t>
            </a:r>
            <a:r>
              <a:rPr lang="en-US" b="1" u="sng" baseline="0" dirty="0" smtClean="0"/>
              <a:t> Presentations: </a:t>
            </a:r>
            <a:r>
              <a:rPr lang="en-US" b="0" u="none" baseline="0" dirty="0" smtClean="0"/>
              <a:t>Researchers may plot the data graphically as a bar chart, line graph, or pie chart</a:t>
            </a:r>
          </a:p>
          <a:p>
            <a:endParaRPr lang="en-US" b="0" u="none" baseline="0" dirty="0" smtClean="0"/>
          </a:p>
          <a:p>
            <a:r>
              <a:rPr lang="en-US" b="0" u="none" baseline="0" dirty="0" smtClean="0"/>
              <a:t>Categorical variable: </a:t>
            </a:r>
            <a:r>
              <a:rPr lang="en-US" dirty="0" smtClean="0"/>
              <a:t>a </a:t>
            </a:r>
            <a:r>
              <a:rPr lang="en-US" b="0" dirty="0" smtClean="0"/>
              <a:t>variable</a:t>
            </a:r>
            <a:r>
              <a:rPr lang="en-US" dirty="0" smtClean="0"/>
              <a:t> that can take on one of a limited, and usually fixed, number of possible values. </a:t>
            </a:r>
          </a:p>
          <a:p>
            <a:r>
              <a:rPr lang="en-US" b="0" u="none" baseline="0" dirty="0" smtClean="0"/>
              <a:t>          For example, Gender : Male vs. Female.  Race: White, Black, Asia, Native American. </a:t>
            </a:r>
          </a:p>
          <a:p>
            <a:r>
              <a:rPr lang="en-US" b="0" u="none" baseline="0" dirty="0" smtClean="0"/>
              <a:t>Continuous variable: </a:t>
            </a:r>
            <a:r>
              <a:rPr lang="en-US" dirty="0" smtClean="0"/>
              <a:t>a </a:t>
            </a:r>
            <a:r>
              <a:rPr lang="en-US" b="0" dirty="0" smtClean="0"/>
              <a:t>variable</a:t>
            </a:r>
            <a:r>
              <a:rPr lang="en-US" dirty="0" smtClean="0"/>
              <a:t> that has an infinite number of possible values. In other words, any value is possible for the </a:t>
            </a:r>
            <a:r>
              <a:rPr lang="en-US" b="0" dirty="0" smtClean="0"/>
              <a:t>variable</a:t>
            </a:r>
            <a:r>
              <a:rPr lang="en-US" dirty="0" smtClean="0"/>
              <a:t>.</a:t>
            </a:r>
            <a:endParaRPr lang="en-US" b="0" u="none" baseline="0" dirty="0" smtClean="0"/>
          </a:p>
          <a:p>
            <a:r>
              <a:rPr lang="en-US" b="0" u="none" baseline="0" dirty="0" smtClean="0"/>
              <a:t>          For example, Height can be infinite numbers. </a:t>
            </a:r>
          </a:p>
          <a:p>
            <a:endParaRPr lang="en-US" b="0" u="none" baseline="0" dirty="0" smtClean="0"/>
          </a:p>
          <a:p>
            <a:r>
              <a:rPr lang="en-US" b="0" u="none" baseline="0" dirty="0" smtClean="0"/>
              <a:t>Bar chart: A type of graph that shows the frequency of cases by categories(levels) of a categorical(discrete) variable. </a:t>
            </a:r>
          </a:p>
          <a:p>
            <a:r>
              <a:rPr lang="en-US" b="0" u="none" baseline="0" dirty="0" smtClean="0"/>
              <a:t>         For example : Figure 2-1(page 27), but this is a mistake in the figure(anyone ?) </a:t>
            </a:r>
          </a:p>
          <a:p>
            <a:endParaRPr lang="en-US" b="0" u="none" baseline="0" dirty="0" smtClean="0"/>
          </a:p>
          <a:p>
            <a:r>
              <a:rPr lang="en-US" b="0" u="none" baseline="0" dirty="0" smtClean="0"/>
              <a:t>Line graph: single point represents the frequency of cases for each category of a variable</a:t>
            </a:r>
          </a:p>
          <a:p>
            <a:r>
              <a:rPr lang="en-US" b="0" u="none" baseline="0" dirty="0" smtClean="0"/>
              <a:t>         The line chart can show the trends in the data, such as time trend</a:t>
            </a:r>
          </a:p>
          <a:p>
            <a:r>
              <a:rPr lang="en-US" b="0" u="none" baseline="0" dirty="0" smtClean="0"/>
              <a:t>         For example : Figure 2-3(page 28)</a:t>
            </a:r>
          </a:p>
          <a:p>
            <a:endParaRPr lang="en-US" b="0" u="none" baseline="0" dirty="0" smtClean="0"/>
          </a:p>
          <a:p>
            <a:r>
              <a:rPr lang="en-US" b="0" u="none" baseline="0" dirty="0" smtClean="0"/>
              <a:t>Pie Chart : A circle shows the proportion of cases according to serval categories</a:t>
            </a:r>
          </a:p>
          <a:p>
            <a:r>
              <a:rPr lang="en-US" b="0" u="none" baseline="0" dirty="0" smtClean="0"/>
              <a:t>        The pie chart demonstrates the relative importance of each subcategory. </a:t>
            </a:r>
          </a:p>
          <a:p>
            <a:r>
              <a:rPr lang="en-US" b="0" u="none" baseline="0" dirty="0" smtClean="0"/>
              <a:t>         For example : Figure 2-4(page 29)</a:t>
            </a:r>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baseline="0" dirty="0" smtClean="0"/>
          </a:p>
          <a:p>
            <a:endParaRPr lang="en-US" b="0" u="none" dirty="0"/>
          </a:p>
        </p:txBody>
      </p:sp>
      <p:sp>
        <p:nvSpPr>
          <p:cNvPr id="4" name="Slide Number Placeholder 3"/>
          <p:cNvSpPr>
            <a:spLocks noGrp="1"/>
          </p:cNvSpPr>
          <p:nvPr>
            <p:ph type="sldNum" sz="quarter" idx="10"/>
          </p:nvPr>
        </p:nvSpPr>
        <p:spPr/>
        <p:txBody>
          <a:bodyPr/>
          <a:lstStyle/>
          <a:p>
            <a:fld id="{9739405D-1763-4367-B545-947239EC8BA4}" type="slidenum">
              <a:rPr lang="en-US" smtClean="0"/>
              <a:t>5</a:t>
            </a:fld>
            <a:endParaRPr lang="en-US" dirty="0"/>
          </a:p>
        </p:txBody>
      </p:sp>
    </p:spTree>
    <p:extLst>
      <p:ext uri="{BB962C8B-B14F-4D97-AF65-F5344CB8AC3E}">
        <p14:creationId xmlns:p14="http://schemas.microsoft.com/office/powerpoint/2010/main" val="3375557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lecture covers ratio, proportion and percentage. You are required to know how to use these term in epidemiologic setting.</a:t>
            </a:r>
          </a:p>
          <a:p>
            <a:endParaRPr lang="en-US" baseline="0" dirty="0" smtClean="0"/>
          </a:p>
          <a:p>
            <a:r>
              <a:rPr lang="en-US" b="1" u="sng" baseline="0" dirty="0" smtClean="0"/>
              <a:t>Ratio</a:t>
            </a:r>
            <a:r>
              <a:rPr lang="en-US" u="sng" baseline="0" dirty="0" smtClean="0"/>
              <a:t> </a:t>
            </a:r>
            <a:r>
              <a:rPr lang="en-US" baseline="0" dirty="0" smtClean="0"/>
              <a:t>:  the value obtained by dividing one quantity by another </a:t>
            </a:r>
          </a:p>
          <a:p>
            <a:pPr marL="822960" indent="-171450">
              <a:lnSpc>
                <a:spcPct val="150000"/>
              </a:lnSpc>
              <a:spcAft>
                <a:spcPts val="1200"/>
              </a:spcAft>
              <a:buFont typeface="Arial" panose="020B0604020202020204" pitchFamily="34" charset="0"/>
              <a:buChar char="•"/>
            </a:pPr>
            <a:r>
              <a:rPr lang="en-US" baseline="0" dirty="0" smtClean="0"/>
              <a:t>ratio = x/y</a:t>
            </a:r>
          </a:p>
          <a:p>
            <a:pPr marL="822960" indent="-171450">
              <a:lnSpc>
                <a:spcPct val="150000"/>
              </a:lnSpc>
              <a:spcAft>
                <a:spcPts val="1200"/>
              </a:spcAft>
              <a:buFont typeface="Arial" panose="020B0604020202020204" pitchFamily="34" charset="0"/>
              <a:buChar char="•"/>
            </a:pPr>
            <a:r>
              <a:rPr lang="en-US" baseline="0" dirty="0" smtClean="0"/>
              <a:t>Example 1 : In the study  with 20 patients with hepatitis virus infection(shown in table 2-3) , 14 out of  20 patients are male, 6 out of 20 patients are female. The ratio of male vas. Female in the study is 14/6 = 2.5</a:t>
            </a:r>
          </a:p>
          <a:p>
            <a:pPr marL="822960" indent="-171450">
              <a:lnSpc>
                <a:spcPct val="150000"/>
              </a:lnSpc>
              <a:spcAft>
                <a:spcPts val="1200"/>
              </a:spcAft>
              <a:buFont typeface="Arial" panose="020B0604020202020204" pitchFamily="34" charset="0"/>
              <a:buChar char="•"/>
            </a:pPr>
            <a:r>
              <a:rPr lang="en-US" baseline="0" dirty="0" smtClean="0"/>
              <a:t>Example 2 :  In the same study, patients interviewed are 11,  patients without interviewed are 9, the ratio of interviewed vs. without </a:t>
            </a:r>
            <a:br>
              <a:rPr lang="en-US" baseline="0" dirty="0" smtClean="0"/>
            </a:br>
            <a:r>
              <a:rPr lang="en-US" baseline="0" dirty="0" smtClean="0"/>
              <a:t>interviewed   = 11/9 = 1/2</a:t>
            </a:r>
          </a:p>
          <a:p>
            <a:r>
              <a:rPr lang="en-US" baseline="0" dirty="0" smtClean="0"/>
              <a:t>         </a:t>
            </a:r>
          </a:p>
          <a:p>
            <a:r>
              <a:rPr lang="en-US" b="1" u="sng" baseline="0" dirty="0" smtClean="0"/>
              <a:t>Proportion: </a:t>
            </a:r>
            <a:r>
              <a:rPr lang="en-US" b="0" u="none" baseline="0" dirty="0" smtClean="0"/>
              <a:t>A type of ratio in which the numerator is part of the denominator</a:t>
            </a:r>
          </a:p>
          <a:p>
            <a:pPr marL="822960" indent="-171450">
              <a:buFont typeface="Arial" panose="020B0604020202020204" pitchFamily="34" charset="0"/>
              <a:buChar char="•"/>
            </a:pPr>
            <a:r>
              <a:rPr lang="en-US" b="0" u="none" baseline="0" dirty="0" smtClean="0"/>
              <a:t>Percentage  = A/(A+B)</a:t>
            </a:r>
          </a:p>
          <a:p>
            <a:pPr marL="82296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Example 1 :  In the study  with 20 patients with hepatitis virus infection(shown in table 2-3) , 14 out of  20 patients are male, 6 out of 20 patients are female.  There are total 20(14 + 6 ) patients in the study.  The proportion of male  in the study is </a:t>
            </a:r>
            <a:r>
              <a:rPr lang="en-US" b="0" u="none" baseline="0" dirty="0" smtClean="0"/>
              <a:t>A/(A+B) =</a:t>
            </a:r>
            <a:r>
              <a:rPr lang="en-US" baseline="0" dirty="0" smtClean="0"/>
              <a:t>14/20 = 0.7</a:t>
            </a:r>
          </a:p>
          <a:p>
            <a:pPr marL="82296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Example 2 :  In the same study, patients interviewed are 11,  patients without interviewed are 9.  The proportion of patients interviewed = </a:t>
            </a:r>
            <a:r>
              <a:rPr lang="en-US" b="0" u="none" baseline="0" dirty="0" smtClean="0"/>
              <a:t>A/(A+B) =</a:t>
            </a:r>
            <a:r>
              <a:rPr lang="en-US" baseline="0" dirty="0" smtClean="0"/>
              <a:t>11/20 = 0.55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u="sng"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sng" baseline="0" dirty="0" smtClean="0"/>
              <a:t>Percentage: </a:t>
            </a:r>
            <a:r>
              <a:rPr lang="en-US" b="0" u="none" baseline="0" dirty="0" smtClean="0"/>
              <a:t>A proportion that has been multiplied by 100 </a:t>
            </a:r>
          </a:p>
          <a:p>
            <a:pPr marL="82296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baseline="0" dirty="0" smtClean="0"/>
              <a:t>Proportion  = (A/(A+B)) X 100</a:t>
            </a:r>
          </a:p>
          <a:p>
            <a:pPr marL="82296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baseline="0" dirty="0" smtClean="0"/>
              <a:t> </a:t>
            </a:r>
            <a:r>
              <a:rPr lang="en-US" baseline="0" dirty="0" smtClean="0"/>
              <a:t>Example 1 :  In the study  with 20 patients with hepatitis virus infection(shown in table 2-3) , 14 out of  20 patients are male, 6 out of 20 patients are female.  There are total 20(14 + 6 ) patients in the study.  The percentage of male  in the study is </a:t>
            </a:r>
            <a:r>
              <a:rPr lang="en-US" b="0" u="none" baseline="0" dirty="0" smtClean="0"/>
              <a:t>(A/(A+B)) X 100 =</a:t>
            </a:r>
            <a:r>
              <a:rPr lang="en-US" baseline="0" dirty="0" smtClean="0"/>
              <a:t>(14/20) X 100 = 70%</a:t>
            </a:r>
          </a:p>
          <a:p>
            <a:pPr marL="82296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Example 2 :  In the same study, patients interviewed are 11,  patients without interviewed are 9.  The proportion of patients interviewed = </a:t>
            </a:r>
            <a:r>
              <a:rPr lang="en-US" b="0" u="none" baseline="0" dirty="0" smtClean="0"/>
              <a:t>(A/(A+B)) X 100  = </a:t>
            </a:r>
            <a:r>
              <a:rPr lang="en-US" baseline="0" dirty="0" smtClean="0"/>
              <a:t>(11/20) X 100 = 55%</a:t>
            </a:r>
            <a:r>
              <a:rPr lang="en-US" b="0" u="none" baseline="0" dirty="0" smtClean="0"/>
              <a:t>                            </a:t>
            </a:r>
          </a:p>
          <a:p>
            <a:endParaRPr lang="en-US" baseline="0" dirty="0" smtClean="0"/>
          </a:p>
          <a:p>
            <a:r>
              <a:rPr lang="en-US" b="1" u="sng" baseline="0" dirty="0" smtClean="0"/>
              <a:t>Rate: </a:t>
            </a:r>
          </a:p>
          <a:p>
            <a:pPr marL="822960" indent="-171450">
              <a:buFont typeface="Arial" panose="020B0604020202020204" pitchFamily="34" charset="0"/>
              <a:buChar char="•"/>
            </a:pPr>
            <a:r>
              <a:rPr lang="en-US" b="0" u="none" baseline="0" dirty="0" smtClean="0"/>
              <a:t>In Epidemiology, rates are used to measure risks associated with exposures  and speed of development of a disease. </a:t>
            </a:r>
          </a:p>
          <a:p>
            <a:pPr marL="822960" indent="-171450">
              <a:buFont typeface="Arial" panose="020B0604020202020204" pitchFamily="34" charset="0"/>
              <a:buChar char="•"/>
            </a:pPr>
            <a:r>
              <a:rPr lang="en-US" b="0" u="none" baseline="0" dirty="0" smtClean="0"/>
              <a:t>Rates can be used to make comparisons among populations</a:t>
            </a:r>
          </a:p>
          <a:p>
            <a:pPr marL="822960" indent="-171450">
              <a:buFont typeface="Arial" panose="020B0604020202020204" pitchFamily="34" charset="0"/>
              <a:buChar char="•"/>
            </a:pPr>
            <a:endParaRPr lang="en-US" b="0" u="none" baseline="0" dirty="0" smtClean="0"/>
          </a:p>
          <a:p>
            <a:endParaRPr lang="en-US" b="1" baseline="0" dirty="0" smtClean="0"/>
          </a:p>
          <a:p>
            <a:r>
              <a:rPr lang="en-US" b="1" baseline="0" dirty="0" smtClean="0"/>
              <a:t>Rate, proportion and percentage are types of ratios.</a:t>
            </a:r>
          </a:p>
          <a:p>
            <a:endParaRPr lang="en-US" b="1" baseline="0" dirty="0" smtClean="0"/>
          </a:p>
          <a:p>
            <a:endParaRPr lang="en-US" b="1" baseline="0" dirty="0" smtClean="0"/>
          </a:p>
          <a:p>
            <a:endParaRPr lang="en-US" b="1" baseline="0" dirty="0" smtClean="0"/>
          </a:p>
          <a:p>
            <a:endParaRPr lang="en-US" b="1"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9739405D-1763-4367-B545-947239EC8BA4}" type="slidenum">
              <a:rPr lang="en-US" smtClean="0"/>
              <a:t>6</a:t>
            </a:fld>
            <a:endParaRPr lang="en-US" dirty="0"/>
          </a:p>
        </p:txBody>
      </p:sp>
    </p:spTree>
    <p:extLst>
      <p:ext uri="{BB962C8B-B14F-4D97-AF65-F5344CB8AC3E}">
        <p14:creationId xmlns:p14="http://schemas.microsoft.com/office/powerpoint/2010/main" val="1912600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EDFECDC-92FC-4078-A737-11291CCA0336}" type="slidenum">
              <a:rPr lang="en-US" altLang="en-US" sz="1200"/>
              <a:pPr eaLnBrk="1" hangingPunct="1"/>
              <a:t>7</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solidFill>
                  <a:schemeClr val="folHlink"/>
                </a:solidFill>
              </a:rPr>
              <a:t>One</a:t>
            </a:r>
            <a:r>
              <a:rPr lang="en-US" altLang="en-US" baseline="0" dirty="0" smtClean="0">
                <a:solidFill>
                  <a:schemeClr val="folHlink"/>
                </a:solidFill>
              </a:rPr>
              <a:t> of the main reasons we use r</a:t>
            </a:r>
            <a:r>
              <a:rPr lang="en-US" altLang="en-US" dirty="0" smtClean="0">
                <a:solidFill>
                  <a:schemeClr val="folHlink"/>
                </a:solidFill>
              </a:rPr>
              <a:t>atios and proportions is that simply reporting raw numbers</a:t>
            </a:r>
            <a:r>
              <a:rPr lang="en-US" altLang="en-US" baseline="0" dirty="0" smtClean="0">
                <a:solidFill>
                  <a:schemeClr val="folHlink"/>
                </a:solidFill>
              </a:rPr>
              <a:t> </a:t>
            </a:r>
            <a:r>
              <a:rPr lang="en-US" altLang="en-US" dirty="0" smtClean="0">
                <a:solidFill>
                  <a:schemeClr val="folHlink"/>
                </a:solidFill>
              </a:rPr>
              <a:t>can be misleading. </a:t>
            </a:r>
          </a:p>
          <a:p>
            <a:pPr eaLnBrk="1" hangingPunct="1"/>
            <a:endParaRPr lang="en-US" altLang="en-US" dirty="0" smtClean="0">
              <a:solidFill>
                <a:schemeClr val="folHlink"/>
              </a:solidFill>
            </a:endParaRPr>
          </a:p>
          <a:p>
            <a:pPr eaLnBrk="1" hangingPunct="1"/>
            <a:r>
              <a:rPr lang="en-US" altLang="en-US" dirty="0" smtClean="0">
                <a:solidFill>
                  <a:schemeClr val="folHlink"/>
                </a:solidFill>
              </a:rPr>
              <a:t>For example, let’s say there are 10 confirmed cases of hepatitis in one of WKU’s dorms.</a:t>
            </a:r>
            <a:r>
              <a:rPr lang="en-US" altLang="en-US" baseline="0" dirty="0" smtClean="0">
                <a:solidFill>
                  <a:schemeClr val="folHlink"/>
                </a:solidFill>
              </a:rPr>
              <a:t>  This may or may not be a big problem depending on the number of students living in the dorms (the referent).  Let’s look at two scenarios:  Dorm 1 has 20 residents and Dorm 2 has 500 residents.</a:t>
            </a:r>
            <a:endParaRPr lang="en-US" altLang="en-US" dirty="0" smtClean="0">
              <a:solidFill>
                <a:schemeClr val="folHlink"/>
              </a:solidFill>
            </a:endParaRPr>
          </a:p>
          <a:p>
            <a:pPr eaLnBrk="1" hangingPunct="1"/>
            <a:endParaRPr lang="en-US" altLang="en-US" dirty="0" smtClean="0">
              <a:solidFill>
                <a:schemeClr val="folHlink"/>
              </a:solidFill>
            </a:endParaRPr>
          </a:p>
          <a:p>
            <a:pPr eaLnBrk="1" hangingPunct="1"/>
            <a:r>
              <a:rPr lang="en-US" altLang="en-US" dirty="0" smtClean="0">
                <a:solidFill>
                  <a:schemeClr val="folHlink"/>
                </a:solidFill>
              </a:rPr>
              <a:t>Dorm</a:t>
            </a:r>
            <a:r>
              <a:rPr lang="en-US" altLang="en-US" baseline="0" dirty="0" smtClean="0">
                <a:solidFill>
                  <a:schemeClr val="folHlink"/>
                </a:solidFill>
              </a:rPr>
              <a:t> 1 -- </a:t>
            </a:r>
            <a:r>
              <a:rPr lang="en-US" altLang="en-US" dirty="0" smtClean="0">
                <a:solidFill>
                  <a:schemeClr val="folHlink"/>
                </a:solidFill>
              </a:rPr>
              <a:t>10 cases / 20 residents = 0.50 or 50%</a:t>
            </a:r>
          </a:p>
          <a:p>
            <a:pPr eaLnBrk="1" hangingPunct="1"/>
            <a:r>
              <a:rPr lang="en-US" altLang="en-US" dirty="0" smtClean="0">
                <a:solidFill>
                  <a:schemeClr val="folHlink"/>
                </a:solidFill>
              </a:rPr>
              <a:t>Dorm 2 -- 10 cases / 500 residents = 0.02 or 2%</a:t>
            </a:r>
          </a:p>
          <a:p>
            <a:pPr eaLnBrk="1" hangingPunct="1"/>
            <a:endParaRPr lang="en-US" altLang="en-US" dirty="0" smtClean="0">
              <a:solidFill>
                <a:schemeClr val="folHlink"/>
              </a:solidFill>
            </a:endParaRPr>
          </a:p>
          <a:p>
            <a:pPr eaLnBrk="1" hangingPunct="1"/>
            <a:r>
              <a:rPr lang="en-US" altLang="en-US" dirty="0" smtClean="0">
                <a:solidFill>
                  <a:schemeClr val="folHlink"/>
                </a:solidFill>
              </a:rPr>
              <a:t>BIG difference, right?</a:t>
            </a: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33006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846056F-C304-400C-9E8B-7C325CCDF281}" type="slidenum">
              <a:rPr lang="en-US" altLang="en-US" sz="1200"/>
              <a:pPr eaLnBrk="1" hangingPunct="1"/>
              <a:t>8</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solidFill>
                  <a:srgbClr val="000000"/>
                </a:solidFill>
                <a:cs typeface="Arial" charset="0"/>
              </a:rPr>
              <a:t>Ratios are the most basic measure of disease frequency. </a:t>
            </a:r>
            <a:r>
              <a:rPr lang="en-US" dirty="0" smtClean="0"/>
              <a:t>A </a:t>
            </a:r>
            <a:r>
              <a:rPr lang="en-US" b="1" dirty="0" smtClean="0"/>
              <a:t>ratio</a:t>
            </a:r>
            <a:r>
              <a:rPr lang="en-US" dirty="0" smtClean="0"/>
              <a:t> </a:t>
            </a:r>
            <a:r>
              <a:rPr lang="en-US" u="sng" dirty="0" smtClean="0"/>
              <a:t>does not </a:t>
            </a:r>
            <a:r>
              <a:rPr lang="en-US" dirty="0" smtClean="0"/>
              <a:t>have a unit (such as years…).  </a:t>
            </a:r>
            <a:r>
              <a:rPr lang="en-US" b="1" dirty="0" smtClean="0"/>
              <a:t>It  denotes an amount or</a:t>
            </a:r>
            <a:r>
              <a:rPr lang="en-US" b="1" baseline="0" dirty="0" smtClean="0"/>
              <a:t> </a:t>
            </a:r>
            <a:r>
              <a:rPr lang="en-US" b="1" dirty="0" smtClean="0"/>
              <a:t>magnitude of one quantity relative to another – that is, how much bigger or smaller one group is compared to another</a:t>
            </a:r>
            <a:r>
              <a:rPr lang="en-US" dirty="0" smtClean="0"/>
              <a: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A ratio is a fraction that is typically expressed using a colon (the punctuation one; not the one found within the host. </a:t>
            </a:r>
            <a:r>
              <a:rPr lang="en-US" dirty="0" err="1" smtClean="0"/>
              <a:t>Haha</a:t>
            </a:r>
            <a:r>
              <a:rPr lang="en-US" dirty="0" smtClean="0"/>
              <a:t>).The denominator – the number after the</a:t>
            </a:r>
            <a:r>
              <a:rPr lang="en-US" baseline="0" dirty="0" smtClean="0"/>
              <a:t> colon --</a:t>
            </a:r>
            <a:r>
              <a:rPr lang="en-US" dirty="0" smtClean="0"/>
              <a:t> is referred to as the </a:t>
            </a:r>
            <a:r>
              <a:rPr lang="en-US" b="1" dirty="0" smtClean="0"/>
              <a:t>“referent.” </a:t>
            </a:r>
            <a:r>
              <a:rPr lang="en-US" dirty="0" smtClean="0"/>
              <a:t>The referent is </a:t>
            </a:r>
            <a:r>
              <a:rPr lang="en-US" b="1" dirty="0" smtClean="0"/>
              <a:t>what the other</a:t>
            </a:r>
            <a:r>
              <a:rPr lang="en-US" b="1" baseline="0" dirty="0" smtClean="0"/>
              <a:t> group</a:t>
            </a:r>
            <a:r>
              <a:rPr lang="en-US" b="1" dirty="0" smtClean="0"/>
              <a:t> is being compared to</a:t>
            </a:r>
            <a:r>
              <a:rPr lang="en-US" dirty="0" smtClean="0"/>
              <a:t>…. </a:t>
            </a:r>
          </a:p>
          <a:p>
            <a:pPr eaLnBrk="1" hangingPunct="1">
              <a:defRPr/>
            </a:pPr>
            <a:endParaRPr lang="en-US" dirty="0" smtClean="0"/>
          </a:p>
          <a:p>
            <a:pPr eaLnBrk="1" hangingPunct="1">
              <a:defRPr/>
            </a:pPr>
            <a:r>
              <a:rPr lang="en-US" dirty="0" smtClean="0"/>
              <a:t>For example, let’s say we want to determine the ratio of females</a:t>
            </a:r>
            <a:r>
              <a:rPr lang="en-US" baseline="0" dirty="0" smtClean="0"/>
              <a:t> </a:t>
            </a:r>
            <a:r>
              <a:rPr lang="en-US" dirty="0" smtClean="0"/>
              <a:t> to males in this class.</a:t>
            </a:r>
            <a:r>
              <a:rPr lang="en-US" baseline="0" dirty="0" smtClean="0"/>
              <a:t> </a:t>
            </a:r>
            <a:r>
              <a:rPr lang="en-US" dirty="0" smtClean="0"/>
              <a:t>Let’s pretend there are 10 students in this class -- 6 females and 4 males. The ratio of female to males students then is 6:4 (or, more accurately 3:2).  </a:t>
            </a:r>
          </a:p>
          <a:p>
            <a:pPr eaLnBrk="1" hangingPunct="1">
              <a:defRPr/>
            </a:pPr>
            <a:endParaRPr lang="en-US" dirty="0" smtClean="0"/>
          </a:p>
          <a:p>
            <a:pPr eaLnBrk="1" hangingPunct="1">
              <a:defRPr/>
            </a:pPr>
            <a:r>
              <a:rPr lang="en-US" dirty="0" smtClean="0"/>
              <a:t>The numerator – the first</a:t>
            </a:r>
            <a:r>
              <a:rPr lang="en-US" baseline="0" dirty="0" smtClean="0"/>
              <a:t> number -- </a:t>
            </a:r>
            <a:r>
              <a:rPr lang="en-US" dirty="0" smtClean="0"/>
              <a:t>may or may not be a sub-set of the denominator.  For example, in the </a:t>
            </a:r>
            <a:r>
              <a:rPr lang="en-US" dirty="0" err="1" smtClean="0"/>
              <a:t>female:male</a:t>
            </a:r>
            <a:r>
              <a:rPr lang="en-US" dirty="0" smtClean="0"/>
              <a:t> example, we have two independent groups, insomuch as females are not a subset of men (that whole rib debate notwithstanding).  If, however, we were to look at the ratio of females to the class as a whole, our numerator </a:t>
            </a:r>
            <a:r>
              <a:rPr lang="en-US" i="1" dirty="0" smtClean="0"/>
              <a:t>would indeed be </a:t>
            </a:r>
            <a:r>
              <a:rPr lang="en-US" dirty="0" smtClean="0"/>
              <a:t>a subset of the denominator.  When the numerator (a) is a sub-set of the referent/denominator (b), it is called a </a:t>
            </a:r>
            <a:r>
              <a:rPr lang="en-US" b="1" dirty="0" smtClean="0"/>
              <a:t>proportion</a:t>
            </a:r>
            <a:r>
              <a:rPr lang="en-US" dirty="0" smtClean="0"/>
              <a:t>.</a:t>
            </a:r>
          </a:p>
          <a:p>
            <a:pPr eaLnBrk="1" hangingPunct="1">
              <a:defRPr/>
            </a:pPr>
            <a:endParaRPr lang="en-US" dirty="0" smtClean="0"/>
          </a:p>
          <a:p>
            <a:pPr eaLnBrk="1" hangingPunct="1">
              <a:defRPr/>
            </a:pPr>
            <a:r>
              <a:rPr lang="en-US" dirty="0" smtClean="0"/>
              <a:t>Fractions and percentages are both specific </a:t>
            </a:r>
            <a:r>
              <a:rPr lang="en-US" i="1" dirty="0" smtClean="0"/>
              <a:t>applications</a:t>
            </a:r>
            <a:r>
              <a:rPr lang="en-US" dirty="0" smtClean="0"/>
              <a:t> of ratios. Fractions relate the part (the numerator) to the whole (the denominator) while percentages always indicate parts per hundred.</a:t>
            </a:r>
          </a:p>
          <a:p>
            <a:pPr eaLnBrk="1" hangingPunct="1">
              <a:defRPr/>
            </a:pPr>
            <a:endParaRPr lang="en-US" dirty="0" smtClean="0"/>
          </a:p>
          <a:p>
            <a:pPr eaLnBrk="1" hangingPunct="1">
              <a:defRPr/>
            </a:pPr>
            <a:endParaRPr lang="en-US" dirty="0" smtClean="0"/>
          </a:p>
        </p:txBody>
      </p:sp>
    </p:spTree>
    <p:extLst>
      <p:ext uri="{BB962C8B-B14F-4D97-AF65-F5344CB8AC3E}">
        <p14:creationId xmlns:p14="http://schemas.microsoft.com/office/powerpoint/2010/main" val="1299081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EF1DC16-A622-4533-B7DB-B1E8C0365C06}" type="slidenum">
              <a:rPr lang="en-US" altLang="en-US" sz="1200"/>
              <a:pPr eaLnBrk="1" hangingPunct="1"/>
              <a:t>9</a:t>
            </a:fld>
            <a:endParaRPr lang="en-US" altLang="en-US" sz="1200"/>
          </a:p>
        </p:txBody>
      </p:sp>
      <p:sp>
        <p:nvSpPr>
          <p:cNvPr id="53251" name="Rectangle 2"/>
          <p:cNvSpPr>
            <a:spLocks noGrp="1" noRot="1" noChangeAspect="1" noChangeArrowheads="1" noTextEdit="1"/>
          </p:cNvSpPr>
          <p:nvPr>
            <p:ph type="sldImg"/>
          </p:nvPr>
        </p:nvSpPr>
        <p:spPr>
          <a:xfrm>
            <a:off x="2406650" y="228600"/>
            <a:ext cx="2041525" cy="1531938"/>
          </a:xfrm>
          <a:ln/>
        </p:spPr>
      </p:sp>
      <p:sp>
        <p:nvSpPr>
          <p:cNvPr id="53252" name="Rectangle 3"/>
          <p:cNvSpPr>
            <a:spLocks noGrp="1" noChangeArrowheads="1"/>
          </p:cNvSpPr>
          <p:nvPr>
            <p:ph type="body" idx="1"/>
          </p:nvPr>
        </p:nvSpPr>
        <p:spPr>
          <a:xfrm>
            <a:off x="0" y="1395413"/>
            <a:ext cx="6858000" cy="7748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smtClean="0">
                <a:solidFill>
                  <a:srgbClr val="000000"/>
                </a:solidFill>
                <a:cs typeface="Arial" panose="020B0604020202020204" pitchFamily="34" charset="0"/>
              </a:rPr>
              <a:t>A proportion is a type of ratio, as state</a:t>
            </a:r>
            <a:r>
              <a:rPr lang="en-US" altLang="en-US" dirty="0" smtClean="0">
                <a:solidFill>
                  <a:schemeClr val="folHlink"/>
                </a:solidFill>
              </a:rPr>
              <a:t>d earlier, where the numerator</a:t>
            </a:r>
            <a:r>
              <a:rPr lang="en-US" altLang="en-US" baseline="0" dirty="0" smtClean="0">
                <a:solidFill>
                  <a:schemeClr val="folHlink"/>
                </a:solidFill>
              </a:rPr>
              <a:t> is a subset of the denominator (referent).  </a:t>
            </a:r>
            <a:r>
              <a:rPr lang="en-US" altLang="en-US" dirty="0" smtClean="0">
                <a:solidFill>
                  <a:srgbClr val="000000"/>
                </a:solidFill>
                <a:cs typeface="Arial" panose="020B0604020202020204" pitchFamily="34" charset="0"/>
              </a:rPr>
              <a:t>Recall the “class” example a few slides back in which there were 10 students in class. If I want to determine the proportion of female students in class, I would compare the number of females (a) to the total class size,</a:t>
            </a:r>
            <a:r>
              <a:rPr lang="en-US" altLang="en-US" baseline="0" dirty="0" smtClean="0">
                <a:solidFill>
                  <a:srgbClr val="000000"/>
                </a:solidFill>
                <a:cs typeface="Arial" panose="020B0604020202020204" pitchFamily="34" charset="0"/>
              </a:rPr>
              <a:t> which is comprised of females (a) and males (b). Thus, the proportion of females to class = a /(</a:t>
            </a:r>
            <a:r>
              <a:rPr lang="en-US" altLang="en-US" baseline="0" dirty="0" err="1" smtClean="0">
                <a:solidFill>
                  <a:srgbClr val="000000"/>
                </a:solidFill>
                <a:cs typeface="Arial" panose="020B0604020202020204" pitchFamily="34" charset="0"/>
              </a:rPr>
              <a:t>a+b</a:t>
            </a:r>
            <a:r>
              <a:rPr lang="en-US" altLang="en-US" baseline="0" dirty="0" smtClean="0">
                <a:solidFill>
                  <a:srgbClr val="000000"/>
                </a:solidFill>
                <a:cs typeface="Arial" panose="020B0604020202020204" pitchFamily="34" charset="0"/>
              </a:rPr>
              <a:t>)</a:t>
            </a:r>
          </a:p>
          <a:p>
            <a:pPr>
              <a:spcBef>
                <a:spcPct val="0"/>
              </a:spcBef>
            </a:pPr>
            <a:endParaRPr lang="en-US" altLang="en-US" baseline="0" dirty="0" smtClean="0">
              <a:solidFill>
                <a:srgbClr val="000000"/>
              </a:solidFill>
              <a:cs typeface="Arial" panose="020B0604020202020204" pitchFamily="34" charset="0"/>
            </a:endParaRPr>
          </a:p>
          <a:p>
            <a:pPr>
              <a:spcBef>
                <a:spcPct val="0"/>
              </a:spcBef>
            </a:pPr>
            <a:r>
              <a:rPr lang="en-US" altLang="en-US" dirty="0" smtClean="0">
                <a:solidFill>
                  <a:srgbClr val="000000"/>
                </a:solidFill>
                <a:cs typeface="Arial" panose="020B0604020202020204" pitchFamily="34" charset="0"/>
              </a:rPr>
              <a:t>This ratio of a part to the whole is often expressed as a percentage, and therefore multiplied by 100. In our example, the proportion of females is 60% (or 0.6).</a:t>
            </a:r>
          </a:p>
          <a:p>
            <a:pPr>
              <a:spcBef>
                <a:spcPct val="0"/>
              </a:spcBef>
            </a:pPr>
            <a:endParaRPr lang="en-US" altLang="en-US" dirty="0" smtClean="0">
              <a:solidFill>
                <a:srgbClr val="000000"/>
              </a:solidFill>
              <a:cs typeface="Arial" panose="020B0604020202020204" pitchFamily="34" charset="0"/>
            </a:endParaRPr>
          </a:p>
          <a:p>
            <a:pPr>
              <a:spcBef>
                <a:spcPct val="0"/>
              </a:spcBef>
            </a:pPr>
            <a:r>
              <a:rPr lang="en-US" altLang="en-US" dirty="0" smtClean="0">
                <a:solidFill>
                  <a:srgbClr val="000000"/>
                </a:solidFill>
                <a:cs typeface="Arial" panose="020B0604020202020204" pitchFamily="34" charset="0"/>
              </a:rPr>
              <a:t>The range for a proportion is 0 (i.e., no females in class) to 1 (all females in class). (NOTE: 1 = 100%)</a:t>
            </a:r>
          </a:p>
          <a:p>
            <a:pPr>
              <a:spcBef>
                <a:spcPct val="0"/>
              </a:spcBef>
            </a:pPr>
            <a:endParaRPr lang="en-US" altLang="en-US" dirty="0" smtClean="0">
              <a:solidFill>
                <a:srgbClr val="000000"/>
              </a:solidFill>
              <a:cs typeface="Arial" panose="020B0604020202020204" pitchFamily="34" charset="0"/>
            </a:endParaRPr>
          </a:p>
          <a:p>
            <a:pPr>
              <a:spcBef>
                <a:spcPct val="0"/>
              </a:spcBef>
            </a:pPr>
            <a:r>
              <a:rPr lang="en-US" altLang="en-US" dirty="0" smtClean="0">
                <a:solidFill>
                  <a:srgbClr val="000000"/>
                </a:solidFill>
                <a:cs typeface="Arial" panose="020B0604020202020204" pitchFamily="34" charset="0"/>
              </a:rPr>
              <a:t>As the slide notes, the numerator MUST be included in the denominator.</a:t>
            </a:r>
          </a:p>
          <a:p>
            <a:pPr>
              <a:spcBef>
                <a:spcPct val="0"/>
              </a:spcBef>
            </a:pPr>
            <a:endParaRPr lang="en-US" altLang="en-US" dirty="0" smtClean="0">
              <a:solidFill>
                <a:srgbClr val="000000"/>
              </a:solidFill>
              <a:cs typeface="Arial" panose="020B0604020202020204" pitchFamily="34" charset="0"/>
            </a:endParaRPr>
          </a:p>
          <a:p>
            <a:pPr>
              <a:spcBef>
                <a:spcPct val="0"/>
              </a:spcBef>
            </a:pPr>
            <a:endParaRPr lang="en-US" altLang="en-US" dirty="0" smtClean="0">
              <a:solidFill>
                <a:srgbClr val="000000"/>
              </a:solidFill>
              <a:cs typeface="Arial" panose="020B0604020202020204" pitchFamily="34" charset="0"/>
            </a:endParaRPr>
          </a:p>
        </p:txBody>
      </p:sp>
    </p:spTree>
    <p:extLst>
      <p:ext uri="{BB962C8B-B14F-4D97-AF65-F5344CB8AC3E}">
        <p14:creationId xmlns:p14="http://schemas.microsoft.com/office/powerpoint/2010/main" val="3887970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43747D8-BBEB-4AB8-BFBA-12F7397E9226}" type="slidenum">
              <a:rPr lang="en-US" altLang="en-US" sz="1200"/>
              <a:pPr eaLnBrk="1" hangingPunct="1"/>
              <a:t>10</a:t>
            </a:fld>
            <a:endParaRPr lang="en-US" altLang="en-US" sz="1200"/>
          </a:p>
        </p:txBody>
      </p:sp>
      <p:sp>
        <p:nvSpPr>
          <p:cNvPr id="56323" name="Rectangle 2"/>
          <p:cNvSpPr>
            <a:spLocks noGrp="1" noRot="1" noChangeAspect="1" noChangeArrowheads="1" noTextEdit="1"/>
          </p:cNvSpPr>
          <p:nvPr>
            <p:ph type="sldImg"/>
          </p:nvPr>
        </p:nvSpPr>
        <p:spPr>
          <a:xfrm>
            <a:off x="2406650" y="228600"/>
            <a:ext cx="2041525" cy="1531938"/>
          </a:xfrm>
          <a:ln/>
        </p:spPr>
      </p:sp>
      <p:sp>
        <p:nvSpPr>
          <p:cNvPr id="56324" name="Rectangle 3"/>
          <p:cNvSpPr>
            <a:spLocks noGrp="1" noChangeArrowheads="1"/>
          </p:cNvSpPr>
          <p:nvPr>
            <p:ph type="body" idx="1"/>
          </p:nvPr>
        </p:nvSpPr>
        <p:spPr>
          <a:xfrm>
            <a:off x="0" y="1395413"/>
            <a:ext cx="6858000" cy="7748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To a non-epidemiologist, rate means how fast something is happening or going. The speedometer of a car indicates the car's speed, or </a:t>
            </a:r>
            <a:r>
              <a:rPr lang="en-US" i="1" dirty="0" smtClean="0"/>
              <a:t>rate of travel, </a:t>
            </a:r>
            <a:r>
              <a:rPr lang="en-US" dirty="0" smtClean="0"/>
              <a:t>in miles per hour. This rate is always reported per some unit of time (</a:t>
            </a:r>
            <a:r>
              <a:rPr lang="en-US" dirty="0" err="1" smtClean="0"/>
              <a:t>ie</a:t>
            </a:r>
            <a:r>
              <a:rPr lang="en-US" dirty="0" smtClean="0"/>
              <a:t>, per hour). Similarly,</a:t>
            </a:r>
            <a:r>
              <a:rPr lang="en-US" baseline="0" dirty="0" smtClean="0"/>
              <a:t> i</a:t>
            </a:r>
            <a:r>
              <a:rPr lang="en-US" dirty="0" smtClean="0"/>
              <a:t>n epidemiology, a rate is a measure of the </a:t>
            </a:r>
            <a:r>
              <a:rPr lang="en-US" altLang="en-US" dirty="0" smtClean="0">
                <a:solidFill>
                  <a:schemeClr val="folHlink"/>
                </a:solidFill>
              </a:rPr>
              <a:t>quickly a disease (or health characteristic of interest)</a:t>
            </a:r>
            <a:r>
              <a:rPr lang="en-US" altLang="en-US" baseline="0" dirty="0" smtClean="0">
                <a:solidFill>
                  <a:schemeClr val="folHlink"/>
                </a:solidFill>
              </a:rPr>
              <a:t> happens in some unit of time.  More formally stated, a rate is the </a:t>
            </a:r>
            <a:r>
              <a:rPr lang="en-US" dirty="0" smtClean="0"/>
              <a:t>frequency with which an event occurs in a defined population over a specified period of time.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solidFill>
                <a:schemeClr val="folHlink"/>
              </a:solidFill>
            </a:endParaRPr>
          </a:p>
          <a:p>
            <a:r>
              <a:rPr lang="en-US" dirty="0" smtClean="0"/>
              <a:t>Because rates put disease frequency in the perspective of the size of the population, rates are particularly useful for comparing disease frequency in different locations, at different times, or among different groups of persons with potentially different sized populations; that is, a rate is a measure of risk.</a:t>
            </a:r>
          </a:p>
          <a:p>
            <a:endParaRPr lang="en-US" dirty="0" smtClean="0"/>
          </a:p>
          <a:p>
            <a:r>
              <a:rPr lang="en-US" dirty="0" smtClean="0"/>
              <a:t>A rate describes how quickly disease occurs in a population; for example: 70 new cases of breast cancer per 1,000 women per year. This measure conveys a sense of the speed with which disease occurs in a population, and seems to imply that this pattern has occurred and will continue to occur for the foreseeable future.</a:t>
            </a:r>
          </a:p>
          <a:p>
            <a:pPr eaLnBrk="1" hangingPunct="1"/>
            <a:endParaRPr lang="en-US" altLang="en-US" dirty="0" smtClean="0"/>
          </a:p>
          <a:p>
            <a:pPr eaLnBrk="1" hangingPunct="1"/>
            <a:r>
              <a:rPr lang="en-US" altLang="en-US" dirty="0" smtClean="0">
                <a:solidFill>
                  <a:schemeClr val="folHlink"/>
                </a:solidFill>
              </a:rPr>
              <a:t>The numerator of a rate</a:t>
            </a:r>
            <a:r>
              <a:rPr lang="en-US" altLang="en-US" baseline="0" dirty="0" smtClean="0">
                <a:solidFill>
                  <a:schemeClr val="folHlink"/>
                </a:solidFill>
              </a:rPr>
              <a:t> </a:t>
            </a:r>
            <a:r>
              <a:rPr lang="en-US" altLang="en-US" dirty="0" smtClean="0">
                <a:solidFill>
                  <a:schemeClr val="folHlink"/>
                </a:solidFill>
              </a:rPr>
              <a:t>consists of the number</a:t>
            </a:r>
            <a:r>
              <a:rPr lang="en-US" altLang="en-US" baseline="0" dirty="0" smtClean="0">
                <a:solidFill>
                  <a:schemeClr val="folHlink"/>
                </a:solidFill>
              </a:rPr>
              <a:t> </a:t>
            </a:r>
            <a:r>
              <a:rPr lang="en-US" altLang="en-US" dirty="0" smtClean="0">
                <a:solidFill>
                  <a:schemeClr val="folHlink"/>
                </a:solidFill>
              </a:rPr>
              <a:t>of an events during </a:t>
            </a:r>
            <a:r>
              <a:rPr lang="en-US" altLang="en-US" i="1" dirty="0" smtClean="0">
                <a:solidFill>
                  <a:schemeClr val="folHlink"/>
                </a:solidFill>
              </a:rPr>
              <a:t>a specified period of time</a:t>
            </a:r>
            <a:r>
              <a:rPr lang="en-US" altLang="en-US" dirty="0" smtClean="0">
                <a:solidFill>
                  <a:schemeClr val="folHlink"/>
                </a:solidFill>
              </a:rPr>
              <a:t> &amp; the denominator consists of the population at risk during the same period of time.</a:t>
            </a: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Time, place and population must be specified for each type of rate.</a:t>
            </a:r>
          </a:p>
          <a:p>
            <a:pPr eaLnBrk="1" hangingPunct="1"/>
            <a:endParaRPr lang="en-US" altLang="en-US" dirty="0" smtClean="0">
              <a:solidFill>
                <a:schemeClr val="folHlink"/>
              </a:solidFill>
            </a:endParaRPr>
          </a:p>
          <a:p>
            <a:pPr>
              <a:spcBef>
                <a:spcPct val="0"/>
              </a:spcBef>
            </a:pPr>
            <a:endParaRPr lang="en-US" altLang="en-US" dirty="0" smtClean="0">
              <a:solidFill>
                <a:srgbClr val="000000"/>
              </a:solidFill>
              <a:cs typeface="Arial" panose="020B0604020202020204" pitchFamily="34" charset="0"/>
            </a:endParaRPr>
          </a:p>
          <a:p>
            <a:pPr>
              <a:spcBef>
                <a:spcPct val="0"/>
              </a:spcBef>
              <a:buFontTx/>
              <a:buChar char="•"/>
            </a:pPr>
            <a:endParaRPr lang="en-US" altLang="en-US" dirty="0" smtClean="0">
              <a:solidFill>
                <a:srgbClr val="000000"/>
              </a:solidFill>
              <a:cs typeface="Arial" panose="020B0604020202020204" pitchFamily="34" charset="0"/>
            </a:endParaRPr>
          </a:p>
        </p:txBody>
      </p:sp>
    </p:spTree>
    <p:extLst>
      <p:ext uri="{BB962C8B-B14F-4D97-AF65-F5344CB8AC3E}">
        <p14:creationId xmlns:p14="http://schemas.microsoft.com/office/powerpoint/2010/main" val="182183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4199C0B-127B-4E94-A417-5C27D4374D88}" type="slidenum">
              <a:rPr lang="en-US" altLang="en-US" sz="1200"/>
              <a:pPr eaLnBrk="1" hangingPunct="1"/>
              <a:t>11</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Calculate</a:t>
            </a:r>
            <a:r>
              <a:rPr lang="en-US" altLang="en-US" baseline="0" dirty="0" smtClean="0"/>
              <a:t> then compare your answers to the answers on the next slide.</a:t>
            </a:r>
            <a:endParaRPr lang="en-US" altLang="en-US" dirty="0" smtClean="0"/>
          </a:p>
        </p:txBody>
      </p:sp>
    </p:spTree>
    <p:extLst>
      <p:ext uri="{BB962C8B-B14F-4D97-AF65-F5344CB8AC3E}">
        <p14:creationId xmlns:p14="http://schemas.microsoft.com/office/powerpoint/2010/main" val="1111503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4199C0B-127B-4E94-A417-5C27D4374D88}" type="slidenum">
              <a:rPr lang="en-US" altLang="en-US" sz="1200"/>
              <a:pPr eaLnBrk="1" hangingPunct="1"/>
              <a:t>12</a:t>
            </a:fld>
            <a:endParaRPr lang="en-US" alt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solidFill>
                  <a:schemeClr val="folHlink"/>
                </a:solidFill>
              </a:rPr>
              <a:t>Answers to in-class exercise</a:t>
            </a:r>
          </a:p>
          <a:p>
            <a:pPr eaLnBrk="1" hangingPunct="1"/>
            <a:endParaRPr lang="en-US" altLang="en-US" dirty="0" smtClean="0">
              <a:solidFill>
                <a:schemeClr val="folHlink"/>
              </a:solidFill>
            </a:endParaRPr>
          </a:p>
          <a:p>
            <a:pPr eaLnBrk="1" hangingPunct="1"/>
            <a:r>
              <a:rPr lang="en-US" altLang="en-US" dirty="0" smtClean="0">
                <a:solidFill>
                  <a:schemeClr val="folHlink"/>
                </a:solidFill>
              </a:rPr>
              <a:t>Comparing males to females is an independent ratio.  Our calculation is this --  3,810 male : 1,150 female = 3.3 : 1  -- To interpret this we could say that there are 3.3 deaths among male children for every female child…  or 3.3 times as many deaths among male children as female children.  </a:t>
            </a:r>
          </a:p>
          <a:p>
            <a:pPr eaLnBrk="1" hangingPunct="1"/>
            <a:endParaRPr lang="en-US" altLang="en-US" dirty="0" smtClean="0">
              <a:solidFill>
                <a:schemeClr val="folHlink"/>
              </a:solidFill>
            </a:endParaRPr>
          </a:p>
          <a:p>
            <a:pPr eaLnBrk="1" hangingPunct="1"/>
            <a:r>
              <a:rPr lang="en-US" altLang="en-US" dirty="0" smtClean="0">
                <a:solidFill>
                  <a:schemeClr val="folHlink"/>
                </a:solidFill>
              </a:rPr>
              <a:t>Comparing males to all deaths is also a ratio, but the MORE ACCURATE answer would be a proportion, because the numerator (males) is a subset of the denominator (males + females) as such …</a:t>
            </a:r>
          </a:p>
          <a:p>
            <a:pPr eaLnBrk="1" hangingPunct="1"/>
            <a:endParaRPr lang="en-US" altLang="en-US" dirty="0" smtClean="0">
              <a:solidFill>
                <a:schemeClr val="folHlink"/>
              </a:solidFill>
            </a:endParaRPr>
          </a:p>
          <a:p>
            <a:pPr eaLnBrk="1" hangingPunct="1"/>
            <a:r>
              <a:rPr lang="en-US" altLang="en-US" dirty="0" smtClean="0">
                <a:solidFill>
                  <a:schemeClr val="folHlink"/>
                </a:solidFill>
              </a:rPr>
              <a:t>Let a = # deaths of male children (ages 5-14) = 3,810</a:t>
            </a:r>
          </a:p>
          <a:p>
            <a:pPr eaLnBrk="1" hangingPunct="1"/>
            <a:r>
              <a:rPr lang="en-US" altLang="en-US" dirty="0" smtClean="0">
                <a:solidFill>
                  <a:schemeClr val="folHlink"/>
                </a:solidFill>
              </a:rPr>
              <a:t>Let b= # deaths of female children (ages 5-14) = 1,150</a:t>
            </a:r>
          </a:p>
          <a:p>
            <a:pPr eaLnBrk="1" hangingPunct="1"/>
            <a:r>
              <a:rPr lang="en-US" altLang="en-US" dirty="0" smtClean="0">
                <a:solidFill>
                  <a:schemeClr val="folHlink"/>
                </a:solidFill>
              </a:rPr>
              <a:t>Then, </a:t>
            </a:r>
            <a:r>
              <a:rPr lang="en-US" altLang="en-US" dirty="0" err="1" smtClean="0">
                <a:solidFill>
                  <a:schemeClr val="folHlink"/>
                </a:solidFill>
              </a:rPr>
              <a:t>a+b</a:t>
            </a:r>
            <a:r>
              <a:rPr lang="en-US" altLang="en-US" dirty="0" smtClean="0">
                <a:solidFill>
                  <a:schemeClr val="folHlink"/>
                </a:solidFill>
              </a:rPr>
              <a:t> = total # deaths of children (ages 5-14) = 4,960</a:t>
            </a:r>
          </a:p>
          <a:p>
            <a:pPr eaLnBrk="1" hangingPunct="1"/>
            <a:endParaRPr lang="en-US" altLang="en-US" dirty="0" smtClean="0">
              <a:solidFill>
                <a:schemeClr val="folHlink"/>
              </a:solidFill>
            </a:endParaRPr>
          </a:p>
          <a:p>
            <a:pPr eaLnBrk="1" hangingPunct="1"/>
            <a:r>
              <a:rPr lang="en-US" altLang="en-US" dirty="0" smtClean="0">
                <a:solidFill>
                  <a:schemeClr val="folHlink"/>
                </a:solidFill>
              </a:rPr>
              <a:t>Proportion = [a / (</a:t>
            </a:r>
            <a:r>
              <a:rPr lang="en-US" altLang="en-US" dirty="0" err="1" smtClean="0">
                <a:solidFill>
                  <a:schemeClr val="folHlink"/>
                </a:solidFill>
              </a:rPr>
              <a:t>a+b</a:t>
            </a:r>
            <a:r>
              <a:rPr lang="en-US" altLang="en-US" dirty="0" smtClean="0">
                <a:solidFill>
                  <a:schemeClr val="folHlink"/>
                </a:solidFill>
              </a:rPr>
              <a:t>) ] X 100 = (3,810 / 4,960) X 100 = 76.8%  </a:t>
            </a:r>
          </a:p>
          <a:p>
            <a:pPr eaLnBrk="1" hangingPunct="1"/>
            <a:r>
              <a:rPr lang="en-US" altLang="en-US" dirty="0" smtClean="0">
                <a:solidFill>
                  <a:schemeClr val="folHlink"/>
                </a:solidFill>
              </a:rPr>
              <a:t>To interpret this, we could say that males account for 76.8% of automobile deaths among children</a:t>
            </a:r>
          </a:p>
          <a:p>
            <a:pPr eaLnBrk="1" hangingPunct="1"/>
            <a:endParaRPr lang="en-US" altLang="en-US" dirty="0" smtClean="0">
              <a:solidFill>
                <a:schemeClr val="folHlink"/>
              </a:solidFill>
            </a:endParaRPr>
          </a:p>
          <a:p>
            <a:pPr eaLnBrk="1" hangingPunct="1"/>
            <a:r>
              <a:rPr lang="en-US" altLang="en-US" dirty="0" smtClean="0">
                <a:solidFill>
                  <a:schemeClr val="folHlink"/>
                </a:solidFill>
              </a:rPr>
              <a:t>How’d</a:t>
            </a:r>
            <a:r>
              <a:rPr lang="en-US" altLang="en-US" baseline="0" dirty="0" smtClean="0">
                <a:solidFill>
                  <a:schemeClr val="folHlink"/>
                </a:solidFill>
              </a:rPr>
              <a:t> you do?</a:t>
            </a:r>
            <a:endParaRPr lang="en-US" altLang="en-US" dirty="0" smtClean="0">
              <a:solidFill>
                <a:schemeClr val="folHlink"/>
              </a:solidFill>
            </a:endParaRPr>
          </a:p>
          <a:p>
            <a:pPr eaLnBrk="1" hangingPunct="1"/>
            <a:endParaRPr lang="en-US" altLang="en-US" dirty="0" smtClean="0">
              <a:solidFill>
                <a:schemeClr val="folHlink"/>
              </a:solidFill>
            </a:endParaRPr>
          </a:p>
          <a:p>
            <a:pPr eaLnBrk="1" hangingPunct="1"/>
            <a:endParaRPr lang="en-US" altLang="en-US" dirty="0" smtClean="0"/>
          </a:p>
        </p:txBody>
      </p:sp>
    </p:spTree>
    <p:extLst>
      <p:ext uri="{BB962C8B-B14F-4D97-AF65-F5344CB8AC3E}">
        <p14:creationId xmlns:p14="http://schemas.microsoft.com/office/powerpoint/2010/main" val="3836890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Response: </a:t>
            </a:r>
          </a:p>
          <a:p>
            <a:endParaRPr lang="en-US" dirty="0" smtClean="0"/>
          </a:p>
          <a:p>
            <a:r>
              <a:rPr lang="en-US" baseline="0" dirty="0" smtClean="0"/>
              <a:t>              </a:t>
            </a:r>
          </a:p>
          <a:p>
            <a:pPr marL="0" indent="0">
              <a:buNone/>
            </a:pPr>
            <a:r>
              <a:rPr lang="en-US" sz="1200" b="1" dirty="0" smtClean="0"/>
              <a:t>1.What is the ratio of men with prostate cancer in Auckland relative to Wellington?</a:t>
            </a:r>
          </a:p>
          <a:p>
            <a:pPr marL="0" indent="0">
              <a:buNone/>
            </a:pPr>
            <a:endParaRPr lang="en-US" sz="1200" dirty="0" smtClean="0"/>
          </a:p>
          <a:p>
            <a:pPr marL="0" indent="0">
              <a:buNone/>
            </a:pPr>
            <a:r>
              <a:rPr lang="en-US" sz="1200" dirty="0" smtClean="0"/>
              <a:t>Prostate</a:t>
            </a:r>
            <a:r>
              <a:rPr lang="en-US" sz="1200" baseline="0" dirty="0" smtClean="0"/>
              <a:t> cancer cases in Auckland are 330 </a:t>
            </a:r>
          </a:p>
          <a:p>
            <a:pPr marL="0" indent="0">
              <a:buNone/>
            </a:pPr>
            <a:r>
              <a:rPr lang="en-US" sz="1200" dirty="0" smtClean="0"/>
              <a:t>Prostate cancer cases in Wellington</a:t>
            </a:r>
            <a:r>
              <a:rPr lang="en-US" sz="1200" baseline="0" dirty="0" smtClean="0"/>
              <a:t> are  270.</a:t>
            </a:r>
          </a:p>
          <a:p>
            <a:pPr marL="0" indent="0">
              <a:buNone/>
            </a:pPr>
            <a:r>
              <a:rPr lang="en-US" sz="1200" baseline="0" dirty="0" smtClean="0"/>
              <a:t>So the ratio of men with prostate cancer in Auckland relative to Wellington is 330/270 = 1.2</a:t>
            </a:r>
          </a:p>
          <a:p>
            <a:pPr marL="0" indent="0">
              <a:buNone/>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2.What is the proportion (not percent) of men with prostate cancer in New Zealand that live in Wellington? </a:t>
            </a:r>
          </a:p>
          <a:p>
            <a:pPr marL="0" indent="0">
              <a:buNone/>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After reading the information</a:t>
            </a:r>
            <a:r>
              <a:rPr lang="en-US" baseline="0" dirty="0" smtClean="0"/>
              <a:t> proved from this question, we know the following information: </a:t>
            </a:r>
          </a:p>
          <a:p>
            <a:pPr marL="0" indent="0">
              <a:buNone/>
            </a:pPr>
            <a:endParaRPr lang="en-US" sz="1200" dirty="0" smtClean="0"/>
          </a:p>
          <a:p>
            <a:r>
              <a:rPr lang="en-US" baseline="0" dirty="0" smtClean="0"/>
              <a:t>Total three cities in New Zealand: Auckland, Wellington, Christchurch.</a:t>
            </a:r>
          </a:p>
          <a:p>
            <a:r>
              <a:rPr lang="en-US" baseline="0" dirty="0" smtClean="0"/>
              <a:t> </a:t>
            </a:r>
            <a:r>
              <a:rPr lang="en-US" baseline="0" dirty="0" err="1" smtClean="0"/>
              <a:t>Exsting</a:t>
            </a:r>
            <a:r>
              <a:rPr lang="en-US" baseline="0" dirty="0" smtClean="0"/>
              <a:t> cases of prostate cancer at the beginning of 2012:  Auckland ( A) = 330; Wellington(W) =  270; Christchurch (C) = 250</a:t>
            </a:r>
          </a:p>
          <a:p>
            <a:endParaRPr lang="en-US" baseline="0" dirty="0" smtClean="0"/>
          </a:p>
          <a:p>
            <a:endParaRPr lang="en-US" baseline="0" dirty="0" smtClean="0"/>
          </a:p>
          <a:p>
            <a:r>
              <a:rPr lang="en-US" baseline="0" dirty="0" smtClean="0"/>
              <a:t>So in 2010 total prostate cancer cases are A+ W+ C = 330 +270+ 250 = 850</a:t>
            </a:r>
          </a:p>
          <a:p>
            <a:endParaRPr lang="en-US" baseline="0" dirty="0" smtClean="0"/>
          </a:p>
          <a:p>
            <a:r>
              <a:rPr lang="en-US" baseline="0" dirty="0" smtClean="0"/>
              <a:t>The proportion of men with prostate cancer in Wellington  is W/(A+ W+ C )   =  270 / 850 = 0.32</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you calculate the </a:t>
            </a:r>
            <a:r>
              <a:rPr lang="en-US" baseline="0" dirty="0" err="1" smtClean="0"/>
              <a:t>pecercent</a:t>
            </a:r>
            <a:r>
              <a:rPr lang="en-US" baseline="0" dirty="0" smtClean="0"/>
              <a:t> of men with prostate cancer in Wellington  is W/(A+ W+ C )   =  (270 / 850 )  X 100  = 32%</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739405D-1763-4367-B545-947239EC8BA4}" type="slidenum">
              <a:rPr lang="en-US" smtClean="0"/>
              <a:t>13</a:t>
            </a:fld>
            <a:endParaRPr lang="en-US" dirty="0"/>
          </a:p>
        </p:txBody>
      </p:sp>
    </p:spTree>
    <p:extLst>
      <p:ext uri="{BB962C8B-B14F-4D97-AF65-F5344CB8AC3E}">
        <p14:creationId xmlns:p14="http://schemas.microsoft.com/office/powerpoint/2010/main" val="2044679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39405D-1763-4367-B545-947239EC8BA4}" type="slidenum">
              <a:rPr lang="en-US" smtClean="0"/>
              <a:t>14</a:t>
            </a:fld>
            <a:endParaRPr lang="en-US" dirty="0"/>
          </a:p>
        </p:txBody>
      </p:sp>
    </p:spTree>
    <p:extLst>
      <p:ext uri="{BB962C8B-B14F-4D97-AF65-F5344CB8AC3E}">
        <p14:creationId xmlns:p14="http://schemas.microsoft.com/office/powerpoint/2010/main" val="2735461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CD74C57-0153-4C32-8123-E7A2555E2D44}" type="slidenum">
              <a:rPr lang="en-US" altLang="en-US" sz="1200"/>
              <a:pPr eaLnBrk="1" hangingPunct="1"/>
              <a:t>15</a:t>
            </a:fld>
            <a:endParaRPr lang="en-US" alt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Ok, so let’s apply these mathematical concepts to epi… Remember, right now we are doing </a:t>
            </a:r>
            <a:r>
              <a:rPr lang="en-US" altLang="en-US" u="sng" dirty="0" smtClean="0"/>
              <a:t>descriptive</a:t>
            </a:r>
            <a:r>
              <a:rPr lang="en-US" altLang="en-US" dirty="0" smtClean="0"/>
              <a:t> epi where we are learning how to describe populations in terms of their disease status.</a:t>
            </a:r>
          </a:p>
        </p:txBody>
      </p:sp>
    </p:spTree>
    <p:extLst>
      <p:ext uri="{BB962C8B-B14F-4D97-AF65-F5344CB8AC3E}">
        <p14:creationId xmlns:p14="http://schemas.microsoft.com/office/powerpoint/2010/main" val="418515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0000"/>
                </a:solidFill>
              </a:rPr>
              <a:t>Quantitative terms are useful in epidemiology to characterize the occurrence of disease, morbidity, and mortality in populations. They can</a:t>
            </a:r>
            <a:r>
              <a:rPr lang="en-US" sz="1200" baseline="0" dirty="0" smtClean="0">
                <a:solidFill>
                  <a:srgbClr val="000000"/>
                </a:solidFill>
              </a:rPr>
              <a:t> be used to describe the burden of disease(how many people have the disease nowadays) , the risk of the disease (how fast people may get the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rgbClr val="000000"/>
                </a:solidFill>
              </a:rPr>
              <a:t>The common used epidemiologic measures 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solidFill>
                  <a:srgbClr val="000000"/>
                </a:solidFill>
              </a:rPr>
              <a:t>Count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solidFill>
                  <a:srgbClr val="000000"/>
                </a:solidFill>
              </a:rPr>
              <a:t>Incidence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smtClean="0">
                <a:solidFill>
                  <a:srgbClr val="000000"/>
                </a:solidFill>
              </a:rPr>
              <a:t>Prevalence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9739405D-1763-4367-B545-947239EC8BA4}" type="slidenum">
              <a:rPr lang="en-US" smtClean="0"/>
              <a:t>16</a:t>
            </a:fld>
            <a:endParaRPr lang="en-US" dirty="0"/>
          </a:p>
        </p:txBody>
      </p:sp>
    </p:spTree>
    <p:extLst>
      <p:ext uri="{BB962C8B-B14F-4D97-AF65-F5344CB8AC3E}">
        <p14:creationId xmlns:p14="http://schemas.microsoft.com/office/powerpoint/2010/main" val="984206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B89D0B9-7413-4456-BA5F-6C83D39759F3}" type="slidenum">
              <a:rPr lang="en-US" altLang="en-US" sz="1200"/>
              <a:pPr eaLnBrk="1" hangingPunct="1"/>
              <a:t>18</a:t>
            </a:fld>
            <a:endParaRPr lang="en-US" alt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cs typeface="Times New Roman" panose="02020603050405020304" pitchFamily="18" charset="0"/>
              </a:rPr>
              <a:t>Incidence</a:t>
            </a:r>
            <a:r>
              <a:rPr lang="en-US" altLang="en-US" baseline="0" dirty="0" smtClean="0">
                <a:cs typeface="Times New Roman" panose="02020603050405020304" pitchFamily="18" charset="0"/>
              </a:rPr>
              <a:t> is a </a:t>
            </a:r>
            <a:r>
              <a:rPr lang="en-US" altLang="en-US" dirty="0" smtClean="0">
                <a:cs typeface="Times New Roman" panose="02020603050405020304" pitchFamily="18" charset="0"/>
              </a:rPr>
              <a:t>fundamental tool for etiologic studies of both acute and chronic disease, as they are the indicators of risk of disease. Incidence rates provide a direct measure of the rate at which individuals in a given population develop disease; thus, they provide a basis for statements about the probability, or risk, of disease. </a:t>
            </a:r>
          </a:p>
          <a:p>
            <a:pPr eaLnBrk="1" hangingPunct="1"/>
            <a:endParaRPr lang="en-US" altLang="en-US" dirty="0" smtClean="0">
              <a:cs typeface="Times New Roman" panose="02020603050405020304" pitchFamily="18" charset="0"/>
            </a:endParaRPr>
          </a:p>
          <a:p>
            <a:pPr eaLnBrk="1" hangingPunct="1"/>
            <a:r>
              <a:rPr lang="en-US" altLang="en-US" dirty="0" smtClean="0">
                <a:cs typeface="Times New Roman" panose="02020603050405020304" pitchFamily="18" charset="0"/>
              </a:rPr>
              <a:t>By comparing incidence rates of a disease among different groups of people varying in one or more identified factors, we can use analytical studies to establish the effect of those factors on disease acquisition.  We will learn how to do this later on in the semester when we learn about analytical epi.</a:t>
            </a:r>
          </a:p>
          <a:p>
            <a:pPr eaLnBrk="1" hangingPunct="1"/>
            <a:endParaRPr lang="en-US" altLang="en-US" dirty="0" smtClean="0">
              <a:cs typeface="Times New Roman" panose="02020603050405020304" pitchFamily="18" charset="0"/>
            </a:endParaRPr>
          </a:p>
          <a:p>
            <a:pPr eaLnBrk="1" hangingPunct="1"/>
            <a:r>
              <a:rPr lang="en-US" altLang="en-US" dirty="0" smtClean="0">
                <a:cs typeface="Times New Roman" panose="02020603050405020304" pitchFamily="18" charset="0"/>
              </a:rPr>
              <a:t>For now, though, we will</a:t>
            </a:r>
            <a:r>
              <a:rPr lang="en-US" altLang="en-US" baseline="0" dirty="0" smtClean="0">
                <a:cs typeface="Times New Roman" panose="02020603050405020304" pitchFamily="18" charset="0"/>
              </a:rPr>
              <a:t> focus on incidence from a descriptive epi perspective. </a:t>
            </a:r>
            <a:r>
              <a:rPr lang="en-US" altLang="en-US" dirty="0" smtClean="0">
                <a:cs typeface="Times New Roman" panose="02020603050405020304" pitchFamily="18" charset="0"/>
              </a:rPr>
              <a:t>The term incidence is a broad term, but basically what it measures is the probability that healthy people will develop a disease in a specified period of time. </a:t>
            </a:r>
          </a:p>
          <a:p>
            <a:pPr eaLnBrk="1" hangingPunct="1"/>
            <a:endParaRPr lang="en-US" altLang="en-US" dirty="0" smtClean="0">
              <a:cs typeface="Times New Roman" panose="02020603050405020304" pitchFamily="18" charset="0"/>
            </a:endParaRPr>
          </a:p>
          <a:p>
            <a:pPr eaLnBrk="1" hangingPunct="1"/>
            <a:r>
              <a:rPr lang="en-US" altLang="en-US" dirty="0" smtClean="0">
                <a:cs typeface="Times New Roman" panose="02020603050405020304" pitchFamily="18" charset="0"/>
              </a:rPr>
              <a:t>Some basic requirements must be met when measuring incidence:</a:t>
            </a:r>
          </a:p>
          <a:p>
            <a:pPr eaLnBrk="1" hangingPunct="1"/>
            <a:r>
              <a:rPr lang="en-US" altLang="en-US" dirty="0" smtClean="0"/>
              <a:t>1. Knowledge of the health status of the study population -- must be able to identify "diseased" and "not-diseased."</a:t>
            </a:r>
          </a:p>
          <a:p>
            <a:pPr eaLnBrk="1" hangingPunct="1"/>
            <a:r>
              <a:rPr lang="en-US" altLang="en-US" dirty="0" smtClean="0"/>
              <a:t>2. Time of onset of D (when the person got the disease)</a:t>
            </a:r>
          </a:p>
          <a:p>
            <a:pPr eaLnBrk="1" hangingPunct="1"/>
            <a:r>
              <a:rPr lang="en-US" altLang="en-US" dirty="0" smtClean="0"/>
              <a:t>3. Specification of numerator -- Number of persons vs number of conditions. For example, you can catch a cold more than once in a year. We could use "number of people who got colds" as the numerator or "number of colds."  How we define the numerator will, potentially, have a significant influence on the incidence.</a:t>
            </a:r>
          </a:p>
          <a:p>
            <a:pPr eaLnBrk="1" hangingPunct="1"/>
            <a:r>
              <a:rPr lang="en-US" altLang="en-US" dirty="0" smtClean="0"/>
              <a:t>4. Specification of the denominator -- the denominator must consist of a defined population, accurately enumerated. Two points are noteworthy here. First, because incidence covers a period of time, the number of persons at risk is likely to change. The easiest way to deal with this is let the population at mid-point of the time point represent the population at risk. Second, because incidence refers to new cases of the disease, only those persons </a:t>
            </a:r>
            <a:r>
              <a:rPr lang="en-US" altLang="en-US" b="1" dirty="0" smtClean="0"/>
              <a:t>at risk </a:t>
            </a:r>
            <a:r>
              <a:rPr lang="en-US" altLang="en-US" dirty="0" smtClean="0"/>
              <a:t>for developing the disease (i.e., the population at risk) should form the denominator. Thus, the denominator should not include those who have the disease already or those who are not susceptible because of prior exposure, immunization, etc. </a:t>
            </a:r>
          </a:p>
          <a:p>
            <a:pPr eaLnBrk="1" hangingPunct="1"/>
            <a:r>
              <a:rPr lang="en-US" altLang="en-US" dirty="0" smtClean="0"/>
              <a:t>5. Period of observation -- incidence must </a:t>
            </a:r>
            <a:r>
              <a:rPr lang="en-US" altLang="en-US" u="sng" dirty="0" smtClean="0"/>
              <a:t>always</a:t>
            </a:r>
            <a:r>
              <a:rPr lang="en-US" altLang="en-US" dirty="0" smtClean="0"/>
              <a:t> be stated in terms of a defined period of time.</a:t>
            </a:r>
          </a:p>
          <a:p>
            <a:pPr eaLnBrk="1" hangingPunct="1"/>
            <a:r>
              <a:rPr lang="en-US" altLang="en-US" dirty="0" smtClean="0">
                <a:cs typeface="Times New Roman" panose="02020603050405020304" pitchFamily="18" charset="0"/>
              </a:rPr>
              <a:t> </a:t>
            </a:r>
          </a:p>
          <a:p>
            <a:pPr eaLnBrk="1" hangingPunct="1"/>
            <a:endParaRPr lang="en-US" altLang="en-US" dirty="0" smtClean="0">
              <a:cs typeface="Times New Roman" panose="02020603050405020304" pitchFamily="18" charset="0"/>
            </a:endParaRPr>
          </a:p>
          <a:p>
            <a:pPr eaLnBrk="1" hangingPunct="1"/>
            <a:endParaRPr lang="en-US" altLang="en-US" dirty="0" smtClean="0">
              <a:cs typeface="Times New Roman" panose="02020603050405020304" pitchFamily="18" charset="0"/>
            </a:endParaRP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944883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eaLnBrk="1" hangingPunct="1"/>
                <a:r>
                  <a:rPr lang="en-US" altLang="en-US" dirty="0" smtClean="0">
                    <a:cs typeface="Times New Roman" panose="02020603050405020304" pitchFamily="18" charset="0"/>
                  </a:rPr>
                  <a:t>Incidence</a:t>
                </a:r>
                <a:r>
                  <a:rPr lang="en-US" altLang="en-US" baseline="0" dirty="0" smtClean="0">
                    <a:cs typeface="Times New Roman" panose="02020603050405020304" pitchFamily="18" charset="0"/>
                  </a:rPr>
                  <a:t> is a </a:t>
                </a:r>
                <a:r>
                  <a:rPr lang="en-US" altLang="en-US" dirty="0" smtClean="0">
                    <a:cs typeface="Times New Roman" panose="02020603050405020304" pitchFamily="18" charset="0"/>
                  </a:rPr>
                  <a:t>fundamental tool for etiologic studies of both acute and chronic disease, as they are the indicators of risk of disease. Incidence rates provide a direct measure of the rate at which individuals in a given population develop disease; thus, they provide a basis for statements about the probability, or risk, of disease.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000000"/>
                  </a:solidFill>
                </a:endParaRPr>
              </a:p>
              <a:p>
                <a:r>
                  <a:rPr lang="en-US" dirty="0" smtClean="0"/>
                  <a:t>Incidence describes the</a:t>
                </a:r>
                <a:r>
                  <a:rPr lang="en-US" baseline="0" dirty="0" smtClean="0"/>
                  <a:t> risk of the disease  how fast the development of the disease is </a:t>
                </a:r>
              </a:p>
              <a:p>
                <a:endParaRPr lang="en-US" baseline="0"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smtClean="0"/>
                  <a:t>Incidence :</a:t>
                </a:r>
                <a:r>
                  <a:rPr lang="en-US" b="1" u="none" dirty="0" smtClean="0"/>
                  <a:t> </a:t>
                </a:r>
                <a:r>
                  <a:rPr lang="en-US" sz="1200" dirty="0" smtClean="0">
                    <a:solidFill>
                      <a:srgbClr val="000000"/>
                    </a:solidFill>
                  </a:rPr>
                  <a:t>Defined as the </a:t>
                </a:r>
                <a:r>
                  <a:rPr lang="en-US" sz="1200" dirty="0" smtClean="0">
                    <a:solidFill>
                      <a:srgbClr val="C00000"/>
                    </a:solidFill>
                  </a:rPr>
                  <a:t>occurrence</a:t>
                </a:r>
                <a:r>
                  <a:rPr lang="en-US" sz="1200" dirty="0" smtClean="0">
                    <a:solidFill>
                      <a:srgbClr val="000000"/>
                    </a:solidFill>
                  </a:rPr>
                  <a:t> of </a:t>
                </a:r>
                <a:r>
                  <a:rPr lang="en-US" sz="1200" dirty="0" smtClean="0">
                    <a:solidFill>
                      <a:srgbClr val="C00000"/>
                    </a:solidFill>
                  </a:rPr>
                  <a:t>new disease or mortality </a:t>
                </a:r>
                <a:r>
                  <a:rPr lang="en-US" sz="1200" dirty="0" smtClean="0">
                    <a:solidFill>
                      <a:srgbClr val="000000"/>
                    </a:solidFill>
                  </a:rPr>
                  <a:t>within a defined period of observation (e.g., a week, month, year, or other  time period) in a specified </a:t>
                </a:r>
                <a:r>
                  <a:rPr lang="en-US" sz="1200" dirty="0" smtClean="0">
                    <a:solidFill>
                      <a:srgbClr val="C00000"/>
                    </a:solidFill>
                  </a:rPr>
                  <a:t>population at risk </a:t>
                </a:r>
                <a:r>
                  <a:rPr lang="en-US" sz="1200" dirty="0" smtClean="0">
                    <a:solidFill>
                      <a:srgbClr val="000000"/>
                    </a:solidFill>
                  </a:rPr>
                  <a:t>for developing the disease.</a:t>
                </a:r>
              </a:p>
              <a:p>
                <a:r>
                  <a:rPr lang="en-US" b="0" u="none" dirty="0" smtClean="0"/>
                  <a:t>                   </a:t>
                </a:r>
              </a:p>
              <a:p>
                <a:pPr marL="1097280" indent="-171450">
                  <a:buFont typeface="Arial" panose="020B0604020202020204" pitchFamily="34" charset="0"/>
                  <a:buChar char="•"/>
                </a:pPr>
                <a:r>
                  <a:rPr lang="en-US" b="0" u="none" dirty="0" smtClean="0"/>
                  <a:t>For example:</a:t>
                </a:r>
                <a:r>
                  <a:rPr lang="en-US" b="0" u="none" baseline="0" dirty="0" smtClean="0"/>
                  <a:t> Incidence of lung cancer for Kentucky State in 2000  means  the number of new cases of lung cancer reported in Kentucky during the year 2000. </a:t>
                </a:r>
              </a:p>
              <a:p>
                <a:pPr marL="1097280" indent="-171450">
                  <a:buFont typeface="Arial" panose="020B0604020202020204" pitchFamily="34" charset="0"/>
                  <a:buChar char="•"/>
                </a:pPr>
                <a:endParaRPr lang="en-US" b="0" u="none" baseline="0" dirty="0" smtClean="0"/>
              </a:p>
              <a:p>
                <a:pPr marL="0" indent="0">
                  <a:buFont typeface="Arial" panose="020B0604020202020204" pitchFamily="34" charset="0"/>
                  <a:buNone/>
                </a:pPr>
                <a:r>
                  <a:rPr lang="en-US" b="1" u="sng" baseline="0" dirty="0" smtClean="0"/>
                  <a:t>Incidence rate: </a:t>
                </a:r>
                <a:r>
                  <a:rPr lang="en-US" b="0" u="none" baseline="0" dirty="0" smtClean="0"/>
                  <a:t> A rate formed by dividing the number of new cases that occur during a time period by the number of individuals in the </a:t>
                </a:r>
                <a:br>
                  <a:rPr lang="en-US" b="0" u="none" baseline="0" dirty="0" smtClean="0"/>
                </a:br>
                <a:r>
                  <a:rPr lang="en-US" b="0" u="none" baseline="0" dirty="0" smtClean="0"/>
                  <a:t>                           population at risk. </a:t>
                </a:r>
              </a:p>
              <a:p>
                <a:pPr marL="0" indent="0">
                  <a:buFont typeface="Arial" panose="020B0604020202020204" pitchFamily="34" charset="0"/>
                  <a:buNone/>
                </a:pPr>
                <a:endParaRPr lang="en-US" b="0" u="none" baseline="0" dirty="0" smtClean="0"/>
              </a:p>
              <a:p>
                <a:pPr marL="1268730" indent="-171450">
                  <a:buFont typeface="Arial" panose="020B0604020202020204" pitchFamily="34" charset="0"/>
                  <a:buChar char="•"/>
                </a:pPr>
                <a:r>
                  <a:rPr lang="en-US" b="0" u="none" baseline="0" dirty="0" smtClean="0"/>
                  <a:t>Incidence rate over a time period= </a:t>
                </a:r>
                <a14:m>
                  <m:oMath xmlns:m="http://schemas.openxmlformats.org/officeDocument/2006/math">
                    <m:f>
                      <m:fPr>
                        <m:ctrlPr>
                          <a:rPr lang="en-US" sz="1400" b="0" i="1" u="none" baseline="0" smtClean="0">
                            <a:latin typeface="Cambria Math" panose="02040503050406030204" pitchFamily="18" charset="0"/>
                            <a:ea typeface="Cambria Math" panose="02040503050406030204" pitchFamily="18" charset="0"/>
                          </a:rPr>
                        </m:ctrlPr>
                      </m:fPr>
                      <m:num>
                        <m:r>
                          <m:rPr>
                            <m:sty m:val="p"/>
                          </m:rPr>
                          <a:rPr lang="en-US" sz="1400" b="0" i="0" u="none" baseline="0" smtClean="0">
                            <a:latin typeface="Cambria Math" panose="02040503050406030204" pitchFamily="18" charset="0"/>
                            <a:ea typeface="Cambria Math" panose="02040503050406030204" pitchFamily="18" charset="0"/>
                          </a:rPr>
                          <m:t>Number</m:t>
                        </m:r>
                        <m:r>
                          <a:rPr lang="en-US" sz="1400" b="0" i="0" u="none" baseline="0" smtClean="0">
                            <a:latin typeface="Cambria Math" panose="02040503050406030204" pitchFamily="18" charset="0"/>
                            <a:ea typeface="Cambria Math" panose="02040503050406030204" pitchFamily="18" charset="0"/>
                          </a:rPr>
                          <m:t> </m:t>
                        </m:r>
                        <m:r>
                          <m:rPr>
                            <m:sty m:val="p"/>
                          </m:rPr>
                          <a:rPr lang="en-US" sz="1400" b="0" i="0" u="none" baseline="0" smtClean="0">
                            <a:latin typeface="Cambria Math" panose="02040503050406030204" pitchFamily="18" charset="0"/>
                            <a:ea typeface="Cambria Math" panose="02040503050406030204" pitchFamily="18" charset="0"/>
                          </a:rPr>
                          <m:t>of</m:t>
                        </m:r>
                        <m:r>
                          <a:rPr lang="en-US" sz="1400" b="0" i="0" u="none" baseline="0" smtClean="0">
                            <a:latin typeface="Cambria Math" panose="02040503050406030204" pitchFamily="18" charset="0"/>
                            <a:ea typeface="Cambria Math" panose="02040503050406030204" pitchFamily="18" charset="0"/>
                          </a:rPr>
                          <m:t> </m:t>
                        </m:r>
                        <m:r>
                          <m:rPr>
                            <m:sty m:val="p"/>
                          </m:rPr>
                          <a:rPr lang="en-US" sz="1400" b="0" i="0" u="none" baseline="0" smtClean="0">
                            <a:latin typeface="Cambria Math" panose="02040503050406030204" pitchFamily="18" charset="0"/>
                            <a:ea typeface="Cambria Math" panose="02040503050406030204" pitchFamily="18" charset="0"/>
                          </a:rPr>
                          <m:t>new</m:t>
                        </m:r>
                        <m:r>
                          <a:rPr lang="en-US" sz="1400" b="0" i="0" u="none" baseline="0" smtClean="0">
                            <a:latin typeface="Cambria Math" panose="02040503050406030204" pitchFamily="18" charset="0"/>
                            <a:ea typeface="Cambria Math" panose="02040503050406030204" pitchFamily="18" charset="0"/>
                          </a:rPr>
                          <m:t> </m:t>
                        </m:r>
                        <m:r>
                          <m:rPr>
                            <m:sty m:val="p"/>
                          </m:rPr>
                          <a:rPr lang="en-US" sz="1400" b="0" i="0" u="none" baseline="0" smtClean="0">
                            <a:latin typeface="Cambria Math" panose="02040503050406030204" pitchFamily="18" charset="0"/>
                            <a:ea typeface="Cambria Math" panose="02040503050406030204" pitchFamily="18" charset="0"/>
                          </a:rPr>
                          <m:t>cases</m:t>
                        </m:r>
                      </m:num>
                      <m:den>
                        <m:r>
                          <m:rPr>
                            <m:sty m:val="p"/>
                          </m:rPr>
                          <a:rPr lang="en-US" sz="1400" b="0" i="0" u="none" baseline="0" smtClean="0">
                            <a:latin typeface="Cambria Math" panose="02040503050406030204" pitchFamily="18" charset="0"/>
                            <a:ea typeface="Cambria Math" panose="02040503050406030204" pitchFamily="18" charset="0"/>
                          </a:rPr>
                          <m:t>Total</m:t>
                        </m:r>
                        <m:r>
                          <a:rPr lang="en-US" sz="1400" b="0" i="0" u="none" baseline="0" smtClean="0">
                            <a:latin typeface="Cambria Math" panose="02040503050406030204" pitchFamily="18" charset="0"/>
                            <a:ea typeface="Cambria Math" panose="02040503050406030204" pitchFamily="18" charset="0"/>
                          </a:rPr>
                          <m:t> </m:t>
                        </m:r>
                        <m:r>
                          <m:rPr>
                            <m:sty m:val="p"/>
                          </m:rPr>
                          <a:rPr lang="en-US" sz="1400" b="0" i="0" u="none" baseline="0" smtClean="0">
                            <a:latin typeface="Cambria Math" panose="02040503050406030204" pitchFamily="18" charset="0"/>
                            <a:ea typeface="Cambria Math" panose="02040503050406030204" pitchFamily="18" charset="0"/>
                          </a:rPr>
                          <m:t>Population</m:t>
                        </m:r>
                        <m:r>
                          <a:rPr lang="en-US" sz="1400" b="0" i="0" u="none" baseline="0" smtClean="0">
                            <a:latin typeface="Cambria Math" panose="02040503050406030204" pitchFamily="18" charset="0"/>
                            <a:ea typeface="Cambria Math" panose="02040503050406030204" pitchFamily="18" charset="0"/>
                          </a:rPr>
                          <m:t> </m:t>
                        </m:r>
                        <m:r>
                          <m:rPr>
                            <m:sty m:val="p"/>
                          </m:rPr>
                          <a:rPr lang="en-US" sz="1400" b="0" i="0" u="none" baseline="0" smtClean="0">
                            <a:latin typeface="Cambria Math" panose="02040503050406030204" pitchFamily="18" charset="0"/>
                            <a:ea typeface="Cambria Math" panose="02040503050406030204" pitchFamily="18" charset="0"/>
                          </a:rPr>
                          <m:t>at</m:t>
                        </m:r>
                        <m:r>
                          <a:rPr lang="en-US" sz="1400" b="0" i="0" u="none" baseline="0" smtClean="0">
                            <a:latin typeface="Cambria Math" panose="02040503050406030204" pitchFamily="18" charset="0"/>
                            <a:ea typeface="Cambria Math" panose="02040503050406030204" pitchFamily="18" charset="0"/>
                          </a:rPr>
                          <m:t> </m:t>
                        </m:r>
                        <m:r>
                          <m:rPr>
                            <m:sty m:val="p"/>
                          </m:rPr>
                          <a:rPr lang="en-US" sz="1400" b="0" i="0" u="none" baseline="0" smtClean="0">
                            <a:latin typeface="Cambria Math" panose="02040503050406030204" pitchFamily="18" charset="0"/>
                            <a:ea typeface="Cambria Math" panose="02040503050406030204" pitchFamily="18" charset="0"/>
                          </a:rPr>
                          <m:t>Risk</m:t>
                        </m:r>
                      </m:den>
                    </m:f>
                  </m:oMath>
                </a14:m>
                <a:r>
                  <a:rPr lang="en-US" sz="1400" b="0" i="0" u="none" baseline="0" dirty="0" smtClean="0">
                    <a:latin typeface="+mn-lt"/>
                    <a:ea typeface="Cambria Math" panose="02040503050406030204" pitchFamily="18" charset="0"/>
                  </a:rPr>
                  <a:t> over a time period X multiplier(e.g., 100,000)</a:t>
                </a:r>
              </a:p>
              <a:p>
                <a:pPr marL="1097280" indent="0">
                  <a:buFont typeface="Arial" panose="020B0604020202020204" pitchFamily="34" charset="0"/>
                  <a:buNone/>
                </a:pPr>
                <a:endParaRPr lang="en-US" sz="1400" b="0" i="0" u="none" baseline="0" dirty="0" smtClean="0">
                  <a:latin typeface="+mn-lt"/>
                  <a:ea typeface="Cambria Math" panose="02040503050406030204" pitchFamily="18" charset="0"/>
                </a:endParaRPr>
              </a:p>
              <a:p>
                <a:pPr marL="1271016" marR="0" lvl="2" indent="-1737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baseline="0" dirty="0" smtClean="0">
                    <a:latin typeface="+mn-lt"/>
                    <a:ea typeface="Cambria Math" panose="02040503050406030204" pitchFamily="18" charset="0"/>
                  </a:rPr>
                  <a:t>Numerator : Number of new cases counted over a time period.</a:t>
                </a:r>
                <a:r>
                  <a:rPr lang="en-US" altLang="en-US" sz="1400" dirty="0" smtClean="0"/>
                  <a:t> Number of persons vs number of conditions. For example, you can catch a cold more than once in a year. We could use "number of people who got colds" as the numerator or "number of colds."  How we define the numerator will, potentially, have a significant influence on the incidence.</a:t>
                </a:r>
              </a:p>
              <a:p>
                <a:endParaRPr lang="en-US" sz="1400" dirty="0" smtClean="0"/>
              </a:p>
              <a:p>
                <a:pPr marL="1268730" indent="-171450">
                  <a:buFont typeface="Arial" panose="020B0604020202020204" pitchFamily="34" charset="0"/>
                  <a:buChar char="•"/>
                </a:pPr>
                <a:endParaRPr lang="en-US" sz="1400" b="0" i="0" u="none" baseline="0" dirty="0" smtClean="0">
                  <a:latin typeface="+mn-lt"/>
                  <a:ea typeface="Cambria Math" panose="02040503050406030204" pitchFamily="18" charset="0"/>
                </a:endParaRPr>
              </a:p>
              <a:p>
                <a:pPr marL="1271016" indent="-171450">
                  <a:buFont typeface="Arial" panose="020B0604020202020204" pitchFamily="34" charset="0"/>
                  <a:buChar char="•"/>
                </a:pPr>
                <a:r>
                  <a:rPr lang="en-US" sz="1400" b="0" i="0" u="none" baseline="0" dirty="0" smtClean="0">
                    <a:latin typeface="+mn-lt"/>
                    <a:ea typeface="Cambria Math" panose="02040503050406030204" pitchFamily="18" charset="0"/>
                  </a:rPr>
                  <a:t>Denominator : </a:t>
                </a:r>
                <a:r>
                  <a:rPr lang="en-US" sz="1400" b="1" i="0" u="none" baseline="0" dirty="0" smtClean="0">
                    <a:latin typeface="+mn-lt"/>
                    <a:ea typeface="Cambria Math" panose="02040503050406030204" pitchFamily="18" charset="0"/>
                  </a:rPr>
                  <a:t>at the beginning of study period.  During any specified time, Number of total population at risk people can die, can have disease, can move to other places, the number at denominator is changing. So f</a:t>
                </a:r>
                <a:r>
                  <a:rPr lang="en-US" sz="1400" b="0" i="0" u="none" baseline="0" dirty="0" smtClean="0">
                    <a:latin typeface="+mn-lt"/>
                    <a:ea typeface="Cambria Math" panose="02040503050406030204" pitchFamily="18" charset="0"/>
                  </a:rPr>
                  <a:t>or simplicity, we use the population at the beginning of the study period. Remember to distinguish it from Prevalence later</a:t>
                </a:r>
              </a:p>
              <a:p>
                <a:pPr marL="1268730" indent="-171450">
                  <a:buFont typeface="Arial" panose="020B0604020202020204" pitchFamily="34" charset="0"/>
                  <a:buChar char="•"/>
                </a:pPr>
                <a:r>
                  <a:rPr lang="en-US" sz="1400" b="1" i="0" u="none" baseline="0" dirty="0" smtClean="0">
                    <a:latin typeface="+mn-lt"/>
                    <a:ea typeface="Cambria Math" panose="02040503050406030204" pitchFamily="18" charset="0"/>
                  </a:rPr>
                  <a:t>Population at risk</a:t>
                </a:r>
                <a:r>
                  <a:rPr lang="en-US" sz="1400" b="0" i="0" u="none" baseline="0" dirty="0" smtClean="0">
                    <a:latin typeface="+mn-lt"/>
                    <a:ea typeface="Cambria Math" panose="02040503050406030204" pitchFamily="18" charset="0"/>
                  </a:rPr>
                  <a:t>: means that people are capable of developing to disease. </a:t>
                </a:r>
                <a:r>
                  <a:rPr lang="en-US" sz="1400" b="0" i="0" u="none" baseline="0" dirty="0" smtClean="0">
                    <a:latin typeface="+mn-lt"/>
                    <a:ea typeface="+mn-ea"/>
                  </a:rPr>
                  <a:t> In</a:t>
                </a:r>
                <a:r>
                  <a:rPr lang="en-US" sz="1400" dirty="0" smtClean="0"/>
                  <a:t> measuring incidence</a:t>
                </a:r>
                <a:r>
                  <a:rPr lang="en-US" sz="1400" baseline="0" dirty="0" smtClean="0"/>
                  <a:t> rate, </a:t>
                </a:r>
                <a:r>
                  <a:rPr lang="en-US" sz="1400" dirty="0" smtClean="0"/>
                  <a:t> we would like to exclude anyone who was not at risk of developing disease, because they already had the disease or because they couldn't develop it. For example, if one wanted to estimate the risk of developing  uterine cancer in postmenopausal women, we ideally would like to exclude women who had previously undergone hysterectomy (removal of the uterus), since they are no longer at risk of developing this particular type of cancer.</a:t>
                </a:r>
                <a:endParaRPr lang="en-US" sz="1400" b="0" i="0" u="none" baseline="0" dirty="0" smtClean="0">
                  <a:latin typeface="+mn-lt"/>
                  <a:ea typeface="Cambria Math" panose="02040503050406030204" pitchFamily="18" charset="0"/>
                </a:endParaRPr>
              </a:p>
              <a:p>
                <a:pPr marL="1097280" indent="0">
                  <a:buFont typeface="Arial" panose="020B0604020202020204" pitchFamily="34" charset="0"/>
                  <a:buNone/>
                </a:pPr>
                <a:endParaRPr lang="en-US" sz="1400" b="0" i="0" u="none" baseline="0" dirty="0" smtClean="0">
                  <a:latin typeface="+mn-lt"/>
                  <a:ea typeface="Cambria Math" panose="02040503050406030204" pitchFamily="18" charset="0"/>
                </a:endParaRP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i="1" u="none" baseline="0" dirty="0" smtClean="0">
                    <a:latin typeface="+mn-lt"/>
                    <a:ea typeface="Cambria Math" panose="02040503050406030204" pitchFamily="18" charset="0"/>
                  </a:rPr>
                  <a:t>Group specific incidence rate: </a:t>
                </a:r>
                <a:r>
                  <a:rPr lang="en-US" sz="2200" dirty="0" smtClean="0">
                    <a:solidFill>
                      <a:srgbClr val="000000"/>
                    </a:solidFill>
                  </a:rPr>
                  <a:t>S</a:t>
                </a:r>
                <a:r>
                  <a:rPr lang="en-US" sz="2400" i="1" dirty="0" smtClean="0"/>
                  <a:t>tudy population at risk may be age, gender, race specific</a:t>
                </a:r>
              </a:p>
              <a:p>
                <a:pPr marL="1268730" indent="-171450">
                  <a:buFont typeface="Arial" panose="020B0604020202020204" pitchFamily="34" charset="0"/>
                  <a:buChar char="•"/>
                </a:pPr>
                <a:r>
                  <a:rPr lang="en-US" sz="1400" b="0" i="0" u="none" baseline="0" dirty="0" err="1" smtClean="0">
                    <a:latin typeface="+mn-lt"/>
                    <a:ea typeface="Cambria Math" panose="02040503050406030204" pitchFamily="18" charset="0"/>
                  </a:rPr>
                  <a:t>Numberator</a:t>
                </a:r>
                <a:r>
                  <a:rPr lang="en-US" sz="1400" b="0" i="0" u="none" baseline="0" dirty="0" smtClean="0">
                    <a:latin typeface="+mn-lt"/>
                    <a:ea typeface="Cambria Math" panose="02040503050406030204" pitchFamily="18" charset="0"/>
                  </a:rPr>
                  <a:t> : Number of new cases reported from the specific group of population over study period</a:t>
                </a:r>
              </a:p>
              <a:p>
                <a:pPr marL="1268730" indent="-171450">
                  <a:buFont typeface="Arial" panose="020B0604020202020204" pitchFamily="34" charset="0"/>
                  <a:buChar char="•"/>
                </a:pPr>
                <a:r>
                  <a:rPr lang="en-US" sz="1400" b="0" i="0" u="none" baseline="0" dirty="0" err="1" smtClean="0">
                    <a:latin typeface="+mn-lt"/>
                    <a:ea typeface="Cambria Math" panose="02040503050406030204" pitchFamily="18" charset="0"/>
                  </a:rPr>
                  <a:t>Demomiator</a:t>
                </a:r>
                <a:r>
                  <a:rPr lang="en-US" sz="1400" b="0" i="0" u="none" baseline="0" dirty="0" smtClean="0">
                    <a:latin typeface="+mn-lt"/>
                    <a:ea typeface="Cambria Math" panose="02040503050406030204" pitchFamily="18" charset="0"/>
                  </a:rPr>
                  <a:t> : Number of total population at risk  of the specific group of population at the beginning of study  period</a:t>
                </a:r>
              </a:p>
              <a:p>
                <a:pPr marL="1268730" indent="-171450">
                  <a:buFont typeface="Arial" panose="020B0604020202020204" pitchFamily="34" charset="0"/>
                  <a:buChar char="•"/>
                </a:pPr>
                <a:r>
                  <a:rPr lang="en-US" sz="1400" b="0" i="0" u="none" baseline="0" dirty="0" smtClean="0">
                    <a:latin typeface="+mn-lt"/>
                    <a:ea typeface="Cambria Math" panose="02040503050406030204" pitchFamily="18" charset="0"/>
                  </a:rPr>
                  <a:t>For example: if the specific group of population is male, we are estimating the incidence rate in male</a:t>
                </a:r>
              </a:p>
              <a:p>
                <a:r>
                  <a:rPr lang="en-US" sz="1400" b="0" i="0" u="none" baseline="0" dirty="0" smtClean="0">
                    <a:latin typeface="+mn-lt"/>
                    <a:ea typeface="Cambria Math" panose="02040503050406030204" pitchFamily="18" charset="0"/>
                  </a:rPr>
                  <a:t>  </a:t>
                </a:r>
                <a:endParaRPr lang="en-US" sz="1000" i="1" dirty="0" smtClean="0">
                  <a:latin typeface="Cambria Math" panose="02040503050406030204" pitchFamily="18" charset="0"/>
                </a:endParaRPr>
              </a:p>
              <a:p>
                <a:pPr marL="0" indent="0">
                  <a:buFont typeface="Arial" panose="020B0604020202020204" pitchFamily="34" charset="0"/>
                  <a:buNone/>
                </a:pPr>
                <a:endParaRPr lang="en-US" sz="1400" b="1" i="1" u="none" baseline="0" dirty="0" smtClean="0">
                  <a:latin typeface="+mn-lt"/>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1000" i="1" smtClean="0">
                          <a:latin typeface="Cambria Math"/>
                        </a:rPr>
                        <m:t>𝐼𝑛𝑐𝑖𝑑𝑒𝑛𝑐𝑒</m:t>
                      </m:r>
                      <m:r>
                        <a:rPr lang="en-US" sz="1000" i="1">
                          <a:latin typeface="Cambria Math" panose="02040503050406030204" pitchFamily="18" charset="0"/>
                        </a:rPr>
                        <m:t> </m:t>
                      </m:r>
                      <m:r>
                        <a:rPr lang="en-US" sz="1000" b="0" i="1" smtClean="0">
                          <a:latin typeface="Cambria Math" panose="02040503050406030204" pitchFamily="18" charset="0"/>
                        </a:rPr>
                        <m:t> </m:t>
                      </m:r>
                      <m:r>
                        <a:rPr lang="en-US" sz="1000" b="0" i="1" smtClean="0">
                          <a:latin typeface="Cambria Math" panose="02040503050406030204" pitchFamily="18" charset="0"/>
                        </a:rPr>
                        <m:t>𝑟𝑎𝑡𝑒</m:t>
                      </m:r>
                      <m:r>
                        <a:rPr lang="en-US" sz="1000" b="0" i="1" smtClean="0">
                          <a:latin typeface="Cambria Math" panose="02040503050406030204" pitchFamily="18" charset="0"/>
                        </a:rPr>
                        <m:t> </m:t>
                      </m:r>
                      <m:r>
                        <a:rPr lang="en-US" sz="1000" b="0" i="1" smtClean="0">
                          <a:latin typeface="Cambria Math" panose="02040503050406030204" pitchFamily="18" charset="0"/>
                        </a:rPr>
                        <m:t>𝑓𝑜𝑟</m:t>
                      </m:r>
                      <m:r>
                        <a:rPr lang="en-US" sz="1000" b="0" i="1" smtClean="0">
                          <a:latin typeface="Cambria Math" panose="02040503050406030204" pitchFamily="18" charset="0"/>
                        </a:rPr>
                        <m:t> </m:t>
                      </m:r>
                      <m:r>
                        <a:rPr lang="en-US" sz="1000" b="0" i="1" smtClean="0">
                          <a:latin typeface="Cambria Math" panose="02040503050406030204" pitchFamily="18" charset="0"/>
                        </a:rPr>
                        <m:t>𝑚𝑎𝑙𝑒</m:t>
                      </m:r>
                      <m:r>
                        <a:rPr lang="en-US" sz="1000" b="0" i="1" smtClean="0">
                          <a:latin typeface="Cambria Math" panose="02040503050406030204" pitchFamily="18" charset="0"/>
                        </a:rPr>
                        <m:t> </m:t>
                      </m:r>
                      <m:r>
                        <a:rPr lang="en-US" sz="1000" b="0" i="1" smtClean="0">
                          <a:latin typeface="Cambria Math" panose="02040503050406030204" pitchFamily="18" charset="0"/>
                        </a:rPr>
                        <m:t>𝑖𝑛</m:t>
                      </m:r>
                      <m:r>
                        <a:rPr lang="en-US" sz="1000" b="0" i="1" smtClean="0">
                          <a:latin typeface="Cambria Math" panose="02040503050406030204" pitchFamily="18" charset="0"/>
                        </a:rPr>
                        <m:t> 2000 =</m:t>
                      </m:r>
                      <m:f>
                        <m:fPr>
                          <m:ctrlPr>
                            <a:rPr lang="en-US" sz="1000" i="1" smtClean="0">
                              <a:latin typeface="Cambria Math" panose="02040503050406030204" pitchFamily="18" charset="0"/>
                            </a:rPr>
                          </m:ctrlPr>
                        </m:fPr>
                        <m:num>
                          <m:r>
                            <a:rPr lang="en-US" sz="1000" i="1">
                              <a:latin typeface="Cambria Math" panose="02040503050406030204" pitchFamily="18" charset="0"/>
                            </a:rPr>
                            <m:t># </m:t>
                          </m:r>
                          <m:r>
                            <a:rPr lang="en-US" sz="1000" i="1">
                              <a:latin typeface="Cambria Math"/>
                            </a:rPr>
                            <m:t>𝑛𝑒𝑤</m:t>
                          </m:r>
                          <m:r>
                            <a:rPr lang="en-US" sz="1000" i="1">
                              <a:latin typeface="Cambria Math" panose="02040503050406030204" pitchFamily="18" charset="0"/>
                            </a:rPr>
                            <m:t> </m:t>
                          </m:r>
                          <m:r>
                            <a:rPr lang="en-US" sz="1000" b="1" i="1">
                              <a:latin typeface="Cambria Math" panose="02040503050406030204" pitchFamily="18" charset="0"/>
                            </a:rPr>
                            <m:t>𝒎𝒂𝒍𝒆</m:t>
                          </m:r>
                          <m:r>
                            <a:rPr lang="en-US" sz="1000" i="1">
                              <a:latin typeface="Cambria Math" panose="02040503050406030204" pitchFamily="18" charset="0"/>
                            </a:rPr>
                            <m:t> </m:t>
                          </m:r>
                          <m:r>
                            <a:rPr lang="en-US" sz="1000" i="1">
                              <a:latin typeface="Cambria Math" panose="02040503050406030204" pitchFamily="18" charset="0"/>
                            </a:rPr>
                            <m:t>𝑐𝑎𝑠𝑒𝑠</m:t>
                          </m:r>
                          <m:r>
                            <a:rPr lang="en-US" sz="1000" i="1">
                              <a:latin typeface="Cambria Math"/>
                            </a:rPr>
                            <m:t> </m:t>
                          </m:r>
                          <m:r>
                            <a:rPr lang="en-US" sz="1000" i="1">
                              <a:latin typeface="Cambria Math"/>
                            </a:rPr>
                            <m:t>𝑑𝑢𝑟𝑖𝑛𝑔</m:t>
                          </m:r>
                          <m:r>
                            <a:rPr lang="en-US" sz="1000" b="0" i="1" smtClean="0">
                              <a:latin typeface="Cambria Math" panose="02040503050406030204" pitchFamily="18" charset="0"/>
                            </a:rPr>
                            <m:t> 2000</m:t>
                          </m:r>
                        </m:num>
                        <m:den>
                          <m:r>
                            <a:rPr lang="en-US" sz="1000" i="1">
                              <a:latin typeface="Cambria Math" panose="02040503050406030204" pitchFamily="18" charset="0"/>
                            </a:rPr>
                            <m:t># </m:t>
                          </m:r>
                          <m:r>
                            <a:rPr lang="en-US" sz="1000" b="1" i="1" smtClean="0">
                              <a:latin typeface="Cambria Math" panose="02040503050406030204" pitchFamily="18" charset="0"/>
                            </a:rPr>
                            <m:t> </m:t>
                          </m:r>
                          <m:r>
                            <a:rPr lang="en-US" sz="1000" b="1" i="1" smtClean="0">
                              <a:latin typeface="Cambria Math" panose="02040503050406030204" pitchFamily="18" charset="0"/>
                            </a:rPr>
                            <m:t>𝒐𝒇</m:t>
                          </m:r>
                          <m:r>
                            <a:rPr lang="en-US" sz="1000" b="1" i="1" smtClean="0">
                              <a:latin typeface="Cambria Math" panose="02040503050406030204" pitchFamily="18" charset="0"/>
                            </a:rPr>
                            <m:t> </m:t>
                          </m:r>
                          <m:r>
                            <a:rPr lang="en-US" sz="1000" b="1" i="1">
                              <a:latin typeface="Cambria Math" panose="02040503050406030204" pitchFamily="18" charset="0"/>
                            </a:rPr>
                            <m:t>𝒎𝒂𝒍𝒆</m:t>
                          </m:r>
                          <m:r>
                            <a:rPr lang="en-US" sz="1000" b="1" i="1">
                              <a:latin typeface="Cambria Math" panose="02040503050406030204" pitchFamily="18" charset="0"/>
                            </a:rPr>
                            <m:t> </m:t>
                          </m:r>
                          <m:r>
                            <a:rPr lang="en-US" sz="1000" b="1" i="1">
                              <a:latin typeface="Cambria Math" panose="02040503050406030204" pitchFamily="18" charset="0"/>
                            </a:rPr>
                            <m:t>𝒔𝒕𝒖𝒅𝒚</m:t>
                          </m:r>
                          <m:r>
                            <a:rPr lang="en-US" sz="1000" b="1" i="1">
                              <a:latin typeface="Cambria Math" panose="02040503050406030204" pitchFamily="18" charset="0"/>
                            </a:rPr>
                            <m:t> </m:t>
                          </m:r>
                          <m:r>
                            <a:rPr lang="en-US" sz="1000" b="1" i="1">
                              <a:latin typeface="Cambria Math" panose="02040503050406030204" pitchFamily="18" charset="0"/>
                            </a:rPr>
                            <m:t>𝒑𝒐𝒑𝒖𝒍𝒂𝒕𝒊𝒐𝒏</m:t>
                          </m:r>
                          <m:r>
                            <a:rPr lang="en-US" sz="1000" b="1" i="1">
                              <a:latin typeface="Cambria Math" panose="02040503050406030204" pitchFamily="18" charset="0"/>
                            </a:rPr>
                            <m:t> </m:t>
                          </m:r>
                          <m:r>
                            <a:rPr lang="en-US" sz="1000" b="1" i="1">
                              <a:latin typeface="Cambria Math" panose="02040503050406030204" pitchFamily="18" charset="0"/>
                            </a:rPr>
                            <m:t>𝒂𝒕</m:t>
                          </m:r>
                          <m:r>
                            <a:rPr lang="en-US" sz="1000" b="1" i="1">
                              <a:latin typeface="Cambria Math" panose="02040503050406030204" pitchFamily="18" charset="0"/>
                            </a:rPr>
                            <m:t> </m:t>
                          </m:r>
                          <m:r>
                            <a:rPr lang="en-US" sz="1000" b="1" i="1">
                              <a:latin typeface="Cambria Math" panose="02040503050406030204" pitchFamily="18" charset="0"/>
                            </a:rPr>
                            <m:t>𝒓𝒊𝒔𝒌</m:t>
                          </m:r>
                          <m:r>
                            <a:rPr lang="en-US" sz="1000" b="1" i="1">
                              <a:latin typeface="Cambria Math"/>
                            </a:rPr>
                            <m:t> </m:t>
                          </m:r>
                          <m:r>
                            <a:rPr lang="en-US" sz="1000" i="1">
                              <a:latin typeface="Cambria Math"/>
                            </a:rPr>
                            <m:t>𝑎𝑡</m:t>
                          </m:r>
                          <m:r>
                            <a:rPr lang="en-US" sz="1000" i="1">
                              <a:latin typeface="Cambria Math"/>
                            </a:rPr>
                            <m:t> </m:t>
                          </m:r>
                          <m:r>
                            <a:rPr lang="en-US" sz="1000" i="1">
                              <a:latin typeface="Cambria Math"/>
                            </a:rPr>
                            <m:t>𝑏𝑒𝑔𝑖𝑛𝑛𝑖𝑛𝑔</m:t>
                          </m:r>
                          <m:r>
                            <a:rPr lang="en-US" sz="1000" i="1">
                              <a:latin typeface="Cambria Math"/>
                            </a:rPr>
                            <m:t> </m:t>
                          </m:r>
                          <m:r>
                            <a:rPr lang="en-US" sz="1000" i="1">
                              <a:latin typeface="Cambria Math"/>
                            </a:rPr>
                            <m:t>𝑜𝑓</m:t>
                          </m:r>
                          <m:r>
                            <a:rPr lang="en-US" sz="1000" i="1">
                              <a:latin typeface="Cambria Math"/>
                            </a:rPr>
                            <m:t> 2000</m:t>
                          </m:r>
                        </m:den>
                      </m:f>
                    </m:oMath>
                  </m:oMathPara>
                </a14:m>
                <a:endParaRPr lang="en-US" sz="1000" b="0" i="0" u="none" baseline="0" dirty="0" smtClean="0">
                  <a:latin typeface="+mn-lt"/>
                  <a:ea typeface="Cambria Math" panose="02040503050406030204" pitchFamily="18" charset="0"/>
                </a:endParaRPr>
              </a:p>
              <a:p>
                <a:pPr marL="1268730" indent="-171450">
                  <a:buFont typeface="Arial" panose="020B0604020202020204" pitchFamily="34" charset="0"/>
                  <a:buChar char="•"/>
                </a:pPr>
                <a:endParaRPr lang="en-US" sz="1400" b="0" i="0" u="none" baseline="0" dirty="0" smtClean="0">
                  <a:latin typeface="+mn-lt"/>
                  <a:ea typeface="Cambria Math" panose="02040503050406030204" pitchFamily="18" charset="0"/>
                </a:endParaRPr>
              </a:p>
              <a:p>
                <a:endParaRPr lang="en-US" sz="1400" i="1" dirty="0" smtClean="0">
                  <a:latin typeface="Cambria Math" panose="02040503050406030204" pitchFamily="18" charset="0"/>
                </a:endParaRPr>
              </a:p>
              <a:p>
                <a:endParaRPr lang="en-US" sz="1400" i="1" dirty="0" smtClean="0">
                  <a:latin typeface="Cambria Math" panose="02040503050406030204" pitchFamily="18" charset="0"/>
                </a:endParaRPr>
              </a:p>
              <a:p>
                <a:pPr marL="0" indent="0">
                  <a:buNone/>
                </a:pPr>
                <a:endParaRPr lang="en-US" sz="1000" dirty="0" smtClean="0"/>
              </a:p>
              <a:p>
                <a:pPr marL="0" indent="0">
                  <a:buNone/>
                </a:pPr>
                <a:endParaRPr lang="en-US" sz="1000" dirty="0" smtClean="0"/>
              </a:p>
              <a:p>
                <a:pPr marL="0" indent="0">
                  <a:buNone/>
                </a:pPr>
                <a:endParaRPr lang="en-US" sz="1400" dirty="0"/>
              </a:p>
              <a:p>
                <a:pPr marL="0" indent="0">
                  <a:buNone/>
                </a:pPr>
                <a:endParaRPr lang="en-US" sz="1400" i="1" dirty="0">
                  <a:latin typeface="Cambria Math" panose="02040503050406030204" pitchFamily="18" charset="0"/>
                </a:endParaRPr>
              </a:p>
              <a:p>
                <a:pPr marL="1268730" indent="-171450">
                  <a:buFont typeface="Arial" panose="020B0604020202020204" pitchFamily="34" charset="0"/>
                  <a:buChar char="•"/>
                </a:pPr>
                <a:endParaRPr lang="en-US" sz="1400" b="0" i="0" u="none" baseline="0" dirty="0" smtClean="0">
                  <a:latin typeface="+mn-lt"/>
                  <a:ea typeface="Cambria Math" panose="02040503050406030204" pitchFamily="18" charset="0"/>
                </a:endParaRPr>
              </a:p>
              <a:p>
                <a:pPr marL="1268730" indent="-171450">
                  <a:buFont typeface="Arial" panose="020B0604020202020204" pitchFamily="34" charset="0"/>
                  <a:buChar char="•"/>
                </a:pPr>
                <a:endParaRPr lang="en-US" sz="1400" b="0" i="0" u="none" baseline="0" dirty="0" smtClean="0">
                  <a:latin typeface="+mn-lt"/>
                  <a:ea typeface="Cambria Math" panose="02040503050406030204" pitchFamily="18" charset="0"/>
                </a:endParaRPr>
              </a:p>
              <a:p>
                <a:pPr marL="1268730" indent="-171450">
                  <a:buFont typeface="Arial" panose="020B0604020202020204" pitchFamily="34" charset="0"/>
                  <a:buChar char="•"/>
                </a:pPr>
                <a:endParaRPr lang="en-US" sz="1400" b="0" i="0" u="none" baseline="0" dirty="0" smtClean="0">
                  <a:latin typeface="+mn-lt"/>
                  <a:ea typeface="Cambria Math" panose="02040503050406030204" pitchFamily="18" charset="0"/>
                </a:endParaRPr>
              </a:p>
              <a:p>
                <a:pPr marL="1268730" indent="-171450">
                  <a:buFont typeface="Arial" panose="020B0604020202020204" pitchFamily="34" charset="0"/>
                  <a:buChar char="•"/>
                </a:pPr>
                <a:endParaRPr lang="en-US" sz="1400" b="0" i="0" u="none" baseline="0" dirty="0" smtClean="0">
                  <a:latin typeface="+mn-lt"/>
                  <a:ea typeface="Cambria Math" panose="02040503050406030204" pitchFamily="18" charset="0"/>
                </a:endParaRP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0000"/>
                    </a:solidFill>
                  </a:rPr>
                  <a:t>Incidence measures is important to study causal mechanisms regarding to how exposures affect health outcomes.</a:t>
                </a:r>
              </a:p>
              <a:p>
                <a:endParaRPr lang="en-US" dirty="0" smtClean="0"/>
              </a:p>
              <a:p>
                <a:endParaRPr lang="en-US" dirty="0" smtClean="0"/>
              </a:p>
              <a:p>
                <a:endParaRPr lang="en-US" dirty="0" smtClean="0"/>
              </a:p>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smtClean="0"/>
                  <a:t>Incidence :</a:t>
                </a:r>
                <a:r>
                  <a:rPr lang="en-US" b="1" u="none" dirty="0" smtClean="0"/>
                  <a:t> </a:t>
                </a:r>
                <a:r>
                  <a:rPr lang="en-US" sz="1200" dirty="0" smtClean="0">
                    <a:solidFill>
                      <a:srgbClr val="000000"/>
                    </a:solidFill>
                  </a:rPr>
                  <a:t>Defined as the </a:t>
                </a:r>
                <a:r>
                  <a:rPr lang="en-US" sz="1200" dirty="0" smtClean="0">
                    <a:solidFill>
                      <a:srgbClr val="C00000"/>
                    </a:solidFill>
                  </a:rPr>
                  <a:t>occurrence</a:t>
                </a:r>
                <a:r>
                  <a:rPr lang="en-US" sz="1200" dirty="0" smtClean="0">
                    <a:solidFill>
                      <a:srgbClr val="000000"/>
                    </a:solidFill>
                  </a:rPr>
                  <a:t> of </a:t>
                </a:r>
                <a:r>
                  <a:rPr lang="en-US" sz="1200" dirty="0" smtClean="0">
                    <a:solidFill>
                      <a:srgbClr val="C00000"/>
                    </a:solidFill>
                  </a:rPr>
                  <a:t>new disease or mortality </a:t>
                </a:r>
                <a:r>
                  <a:rPr lang="en-US" sz="1200" dirty="0" smtClean="0">
                    <a:solidFill>
                      <a:srgbClr val="000000"/>
                    </a:solidFill>
                  </a:rPr>
                  <a:t>within a defined period of observation (e.g., a week, month, year, or other </a:t>
                </a:r>
                <a:br>
                  <a:rPr lang="en-US" sz="1200" dirty="0" smtClean="0">
                    <a:solidFill>
                      <a:srgbClr val="000000"/>
                    </a:solidFill>
                  </a:rPr>
                </a:br>
                <a:r>
                  <a:rPr lang="en-US" sz="1200" dirty="0" smtClean="0">
                    <a:solidFill>
                      <a:srgbClr val="000000"/>
                    </a:solidFill>
                  </a:rPr>
                  <a:t>                   time period) in a specified </a:t>
                </a:r>
                <a:r>
                  <a:rPr lang="en-US" sz="1200" dirty="0" smtClean="0">
                    <a:solidFill>
                      <a:srgbClr val="C00000"/>
                    </a:solidFill>
                  </a:rPr>
                  <a:t>population at risk </a:t>
                </a:r>
                <a:r>
                  <a:rPr lang="en-US" sz="1200" dirty="0" smtClean="0">
                    <a:solidFill>
                      <a:srgbClr val="000000"/>
                    </a:solidFill>
                  </a:rPr>
                  <a:t>for developing the disease.</a:t>
                </a:r>
              </a:p>
              <a:p>
                <a:r>
                  <a:rPr lang="en-US" b="0" u="none" dirty="0" smtClean="0"/>
                  <a:t>                   </a:t>
                </a:r>
              </a:p>
              <a:p>
                <a:pPr marL="1097280" indent="-171450">
                  <a:buFont typeface="Arial" panose="020B0604020202020204" pitchFamily="34" charset="0"/>
                  <a:buChar char="•"/>
                </a:pPr>
                <a:r>
                  <a:rPr lang="en-US" b="0" u="none" dirty="0" smtClean="0"/>
                  <a:t>For example:</a:t>
                </a:r>
                <a:r>
                  <a:rPr lang="en-US" b="0" u="none" baseline="0" dirty="0" smtClean="0"/>
                  <a:t> Incidence of lung cancer for Kentucky State in 2000  means  the number of new cases of lung cancer reported in Kentucky during the year 2000. </a:t>
                </a:r>
              </a:p>
              <a:p>
                <a:pPr marL="1097280" indent="-171450">
                  <a:buFont typeface="Arial" panose="020B0604020202020204" pitchFamily="34" charset="0"/>
                  <a:buChar char="•"/>
                </a:pPr>
                <a:endParaRPr lang="en-US" b="0" u="none" baseline="0" dirty="0" smtClean="0"/>
              </a:p>
              <a:p>
                <a:pPr marL="0" indent="0">
                  <a:buFont typeface="Arial" panose="020B0604020202020204" pitchFamily="34" charset="0"/>
                  <a:buNone/>
                </a:pPr>
                <a:r>
                  <a:rPr lang="en-US" b="1" u="sng" baseline="0" dirty="0" smtClean="0"/>
                  <a:t>Incidence rate: </a:t>
                </a:r>
                <a:r>
                  <a:rPr lang="en-US" b="0" u="none" baseline="0" dirty="0" smtClean="0"/>
                  <a:t> A rate formed by dividing the number of new cases that occur during a time period by the number of individuals in the </a:t>
                </a:r>
                <a:br>
                  <a:rPr lang="en-US" b="0" u="none" baseline="0" dirty="0" smtClean="0"/>
                </a:br>
                <a:r>
                  <a:rPr lang="en-US" b="0" u="none" baseline="0" dirty="0" smtClean="0"/>
                  <a:t>                           population at risk. </a:t>
                </a:r>
              </a:p>
              <a:p>
                <a:pPr marL="0" indent="0">
                  <a:buFont typeface="Arial" panose="020B0604020202020204" pitchFamily="34" charset="0"/>
                  <a:buNone/>
                </a:pPr>
                <a:endParaRPr lang="en-US" b="0" u="none" baseline="0" dirty="0" smtClean="0"/>
              </a:p>
              <a:p>
                <a:pPr marL="1268730" indent="-171450">
                  <a:buFont typeface="Arial" panose="020B0604020202020204" pitchFamily="34" charset="0"/>
                  <a:buChar char="•"/>
                </a:pPr>
                <a:r>
                  <a:rPr lang="en-US" b="0" u="none" baseline="0" dirty="0" smtClean="0"/>
                  <a:t>Incidence rate = </a:t>
                </a:r>
                <a:r>
                  <a:rPr lang="en-US" sz="1400" b="0" i="0" u="none" baseline="0" smtClean="0">
                    <a:latin typeface="+mn-lt"/>
                    <a:ea typeface="Cambria Math" panose="02040503050406030204" pitchFamily="18" charset="0"/>
                  </a:rPr>
                  <a:t>(Number of new cases)/(Total Population at Risk)</a:t>
                </a:r>
                <a:r>
                  <a:rPr lang="en-US" sz="1400" b="0" i="0" u="none" baseline="0" dirty="0" smtClean="0">
                    <a:latin typeface="+mn-lt"/>
                    <a:ea typeface="Cambria Math" panose="02040503050406030204" pitchFamily="18" charset="0"/>
                  </a:rPr>
                  <a:t> over a time period X multiplier(e.g., 100,000)</a:t>
                </a:r>
              </a:p>
              <a:p>
                <a:pPr marL="1268730" indent="-171450">
                  <a:buFont typeface="Arial" panose="020B0604020202020204" pitchFamily="34" charset="0"/>
                  <a:buChar char="•"/>
                </a:pPr>
                <a:r>
                  <a:rPr lang="en-US" sz="1400" b="0" i="0" u="none" baseline="0" dirty="0" smtClean="0">
                    <a:latin typeface="+mn-lt"/>
                    <a:ea typeface="Cambria Math" panose="02040503050406030204" pitchFamily="18" charset="0"/>
                  </a:rPr>
                  <a:t>For example : </a:t>
                </a:r>
              </a:p>
            </p:txBody>
          </p:sp>
        </mc:Fallback>
      </mc:AlternateContent>
      <p:sp>
        <p:nvSpPr>
          <p:cNvPr id="4" name="Slide Number Placeholder 3"/>
          <p:cNvSpPr>
            <a:spLocks noGrp="1"/>
          </p:cNvSpPr>
          <p:nvPr>
            <p:ph type="sldNum" sz="quarter" idx="10"/>
          </p:nvPr>
        </p:nvSpPr>
        <p:spPr/>
        <p:txBody>
          <a:bodyPr/>
          <a:lstStyle/>
          <a:p>
            <a:fld id="{9739405D-1763-4367-B545-947239EC8BA4}" type="slidenum">
              <a:rPr lang="en-US" smtClean="0"/>
              <a:t>19</a:t>
            </a:fld>
            <a:endParaRPr lang="en-US" dirty="0"/>
          </a:p>
        </p:txBody>
      </p:sp>
    </p:spTree>
    <p:extLst>
      <p:ext uri="{BB962C8B-B14F-4D97-AF65-F5344CB8AC3E}">
        <p14:creationId xmlns:p14="http://schemas.microsoft.com/office/powerpoint/2010/main" val="1921420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dirty="0" smtClean="0"/>
                  <a:t>Response:</a:t>
                </a:r>
                <a:r>
                  <a:rPr lang="en-US" b="1" baseline="0" dirty="0" smtClean="0"/>
                  <a:t> </a:t>
                </a:r>
              </a:p>
              <a:p>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m:rPr>
                        <m:sty m:val="p"/>
                      </m:rPr>
                      <a:rPr lang="en-US" sz="1200" b="0" i="0" smtClean="0">
                        <a:latin typeface="Cambria Math"/>
                      </a:rPr>
                      <m:t>Incidence</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rate</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during</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two</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weeks</m:t>
                    </m:r>
                    <m:r>
                      <a:rPr lang="en-US" sz="1200" b="0" i="0" smtClean="0">
                        <a:latin typeface="Cambria Math" panose="02040503050406030204" pitchFamily="18" charset="0"/>
                      </a:rPr>
                      <m:t>=</m:t>
                    </m:r>
                    <m:f>
                      <m:fPr>
                        <m:ctrlPr>
                          <a:rPr lang="en-US" sz="1200" i="1" smtClean="0">
                            <a:latin typeface="Cambria Math" panose="02040503050406030204" pitchFamily="18" charset="0"/>
                          </a:rPr>
                        </m:ctrlPr>
                      </m:fPr>
                      <m:num>
                        <m:r>
                          <a:rPr lang="en-US" sz="1200" b="0" i="0" smtClean="0">
                            <a:latin typeface="Cambria Math" panose="02040503050406030204" pitchFamily="18" charset="0"/>
                          </a:rPr>
                          <m:t># </m:t>
                        </m:r>
                        <m:r>
                          <m:rPr>
                            <m:sty m:val="p"/>
                          </m:rPr>
                          <a:rPr lang="en-US" sz="1200" b="0" i="0" smtClean="0">
                            <a:latin typeface="Cambria Math"/>
                          </a:rPr>
                          <m:t>new</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cases</m:t>
                        </m:r>
                        <m:r>
                          <a:rPr lang="en-US" sz="1200" b="0" i="0" smtClean="0">
                            <a:latin typeface="Cambria Math"/>
                          </a:rPr>
                          <m:t> </m:t>
                        </m:r>
                        <m:r>
                          <m:rPr>
                            <m:sty m:val="p"/>
                          </m:rPr>
                          <a:rPr lang="en-US" sz="1200" b="0" i="0" smtClean="0">
                            <a:latin typeface="Cambria Math"/>
                          </a:rPr>
                          <m:t>during</m:t>
                        </m:r>
                        <m:r>
                          <a:rPr lang="en-US" sz="1200" b="0" i="0" smtClean="0">
                            <a:latin typeface="Cambria Math"/>
                          </a:rPr>
                          <m:t> </m:t>
                        </m:r>
                        <m:r>
                          <m:rPr>
                            <m:sty m:val="p"/>
                          </m:rPr>
                          <a:rPr lang="en-US" sz="1200" b="0" i="0" smtClean="0">
                            <a:latin typeface="Cambria Math" panose="02040503050406030204" pitchFamily="18" charset="0"/>
                          </a:rPr>
                          <m:t>two</m:t>
                        </m:r>
                        <m:r>
                          <a:rPr lang="en-US" sz="1200" b="0" i="0" smtClean="0">
                            <a:latin typeface="Cambria Math" panose="02040503050406030204" pitchFamily="18" charset="0"/>
                          </a:rPr>
                          <m:t>−</m:t>
                        </m:r>
                        <m:r>
                          <m:rPr>
                            <m:sty m:val="p"/>
                          </m:rPr>
                          <a:rPr lang="en-US" sz="1200" b="0" i="0" smtClean="0">
                            <a:latin typeface="Cambria Math" panose="02040503050406030204" pitchFamily="18" charset="0"/>
                          </a:rPr>
                          <m:t>week</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cruise</m:t>
                        </m:r>
                      </m:num>
                      <m:den>
                        <m:r>
                          <a:rPr lang="en-US" sz="1200" b="0" i="0" smtClean="0">
                            <a:latin typeface="Cambria Math" panose="02040503050406030204" pitchFamily="18" charset="0"/>
                          </a:rPr>
                          <m:t># </m:t>
                        </m:r>
                        <m:r>
                          <m:rPr>
                            <m:sty m:val="p"/>
                          </m:rPr>
                          <a:rPr lang="en-US" sz="1200" b="0" i="0" smtClean="0">
                            <a:latin typeface="Cambria Math" panose="02040503050406030204" pitchFamily="18" charset="0"/>
                          </a:rPr>
                          <m:t>study</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population</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at</m:t>
                        </m:r>
                        <m:r>
                          <a:rPr lang="en-US" sz="1200" b="0" i="0" smtClean="0">
                            <a:latin typeface="Cambria Math" panose="02040503050406030204" pitchFamily="18" charset="0"/>
                          </a:rPr>
                          <m:t> </m:t>
                        </m:r>
                        <m:r>
                          <m:rPr>
                            <m:sty m:val="p"/>
                          </m:rPr>
                          <a:rPr lang="en-US" sz="1200" b="0" i="0" smtClean="0">
                            <a:latin typeface="Cambria Math" panose="02040503050406030204" pitchFamily="18" charset="0"/>
                          </a:rPr>
                          <m:t>risk</m:t>
                        </m:r>
                        <m:r>
                          <a:rPr lang="en-US" sz="1200" b="0" i="0" smtClean="0">
                            <a:latin typeface="Cambria Math"/>
                          </a:rPr>
                          <m:t> </m:t>
                        </m:r>
                        <m:r>
                          <a:rPr lang="en-US" sz="1200" b="1" i="0" smtClean="0">
                            <a:latin typeface="Cambria Math"/>
                          </a:rPr>
                          <m:t>𝐚𝐭</m:t>
                        </m:r>
                        <m:r>
                          <a:rPr lang="en-US" sz="1200" b="1" i="0" smtClean="0">
                            <a:latin typeface="Cambria Math"/>
                          </a:rPr>
                          <m:t> </m:t>
                        </m:r>
                        <m:r>
                          <a:rPr lang="en-US" sz="1200" b="1" i="0" smtClean="0">
                            <a:latin typeface="Cambria Math"/>
                          </a:rPr>
                          <m:t>𝐛𝐞𝐠𝐢𝐧𝐧𝐢𝐧𝐠</m:t>
                        </m:r>
                        <m:r>
                          <a:rPr lang="en-US" sz="1200" b="1" i="0" smtClean="0">
                            <a:latin typeface="Cambria Math"/>
                          </a:rPr>
                          <m:t> </m:t>
                        </m:r>
                        <m:r>
                          <a:rPr lang="en-US" sz="1200" b="1" i="0" smtClean="0">
                            <a:latin typeface="Cambria Math"/>
                          </a:rPr>
                          <m:t>𝐨𝐟</m:t>
                        </m:r>
                        <m:r>
                          <a:rPr lang="en-US" sz="1200" b="1" i="0" smtClean="0">
                            <a:latin typeface="Cambria Math"/>
                          </a:rPr>
                          <m:t> </m:t>
                        </m:r>
                        <m:r>
                          <a:rPr lang="en-US" sz="1200" b="1" i="0" smtClean="0">
                            <a:latin typeface="Cambria Math" panose="02040503050406030204" pitchFamily="18" charset="0"/>
                          </a:rPr>
                          <m:t>𝐭𝐡𝐞</m:t>
                        </m:r>
                        <m:r>
                          <a:rPr lang="en-US" sz="1200" b="1" i="0" smtClean="0">
                            <a:latin typeface="Cambria Math" panose="02040503050406030204" pitchFamily="18" charset="0"/>
                          </a:rPr>
                          <m:t> </m:t>
                        </m:r>
                        <m:r>
                          <m:rPr>
                            <m:sty m:val="p"/>
                          </m:rPr>
                          <a:rPr lang="en-US" sz="1200" b="0" i="0" smtClean="0">
                            <a:latin typeface="Cambria Math" panose="02040503050406030204" pitchFamily="18" charset="0"/>
                          </a:rPr>
                          <m:t>c</m:t>
                        </m:r>
                        <m:r>
                          <a:rPr lang="en-US" sz="1200" b="0" i="1" smtClean="0">
                            <a:latin typeface="Cambria Math" panose="02040503050406030204" pitchFamily="18" charset="0"/>
                          </a:rPr>
                          <m:t>𝑟𝑢𝑖𝑠𝑒</m:t>
                        </m:r>
                      </m:den>
                    </m:f>
                  </m:oMath>
                </a14:m>
                <a:r>
                  <a:rPr lang="en-US" sz="1200" dirty="0" smtClean="0"/>
                  <a:t> X multiplier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 </a:t>
                </a:r>
                <a14:m>
                  <m:oMath xmlns:m="http://schemas.openxmlformats.org/officeDocument/2006/math">
                    <m:f>
                      <m:fPr>
                        <m:ctrlPr>
                          <a:rPr lang="en-US" sz="1200" i="1" smtClean="0">
                            <a:latin typeface="Cambria Math" panose="02040503050406030204" pitchFamily="18" charset="0"/>
                          </a:rPr>
                        </m:ctrlPr>
                      </m:fPr>
                      <m:num>
                        <m:r>
                          <a:rPr lang="en-US" sz="1200" b="0" i="0" smtClean="0">
                            <a:latin typeface="Cambria Math" panose="02040503050406030204" pitchFamily="18" charset="0"/>
                          </a:rPr>
                          <m:t>500</m:t>
                        </m:r>
                      </m:num>
                      <m:den>
                        <m:r>
                          <a:rPr lang="en-US" sz="1200" b="0" i="0" smtClean="0">
                            <a:latin typeface="Cambria Math" panose="02040503050406030204" pitchFamily="18" charset="0"/>
                          </a:rPr>
                          <m:t>3000</m:t>
                        </m:r>
                      </m:den>
                    </m:f>
                  </m:oMath>
                </a14:m>
                <a:r>
                  <a:rPr lang="en-US" sz="1200" dirty="0" smtClean="0"/>
                  <a:t>x100</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=0.17</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                                                    = 17 per 100 passengers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Which means during two –week , 17 out of 100 passengers contracted norovirus</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                                                    </a:t>
                </a:r>
                <a:endParaRPr lang="en-US" sz="1200" dirty="0"/>
              </a:p>
              <a:p>
                <a:endParaRPr lang="en-US" b="1" dirty="0"/>
              </a:p>
            </p:txBody>
          </p:sp>
        </mc:Choice>
        <mc:Fallback xmlns="">
          <p:sp>
            <p:nvSpPr>
              <p:cNvPr id="3" name="Notes Placeholder 2"/>
              <p:cNvSpPr>
                <a:spLocks noGrp="1"/>
              </p:cNvSpPr>
              <p:nvPr>
                <p:ph type="body" idx="1"/>
              </p:nvPr>
            </p:nvSpPr>
            <p:spPr/>
            <p:txBody>
              <a:bodyPr/>
              <a:lstStyle/>
              <a:p>
                <a:r>
                  <a:rPr lang="en-US" b="1" smtClean="0"/>
                  <a:t>Response:</a:t>
                </a:r>
                <a:r>
                  <a:rPr lang="en-US" b="1" baseline="0" smtClean="0"/>
                  <a:t> </a:t>
                </a:r>
              </a:p>
              <a:p>
                <a:endParaRPr lang="en-US" b="1" baseline="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smtClean="0">
                    <a:latin typeface="Cambria Math"/>
                  </a:rPr>
                  <a:t>Incidence</a:t>
                </a:r>
                <a:r>
                  <a:rPr lang="en-US" sz="1200" b="0" i="0" smtClean="0">
                    <a:latin typeface="Cambria Math" panose="02040503050406030204" pitchFamily="18" charset="0"/>
                  </a:rPr>
                  <a:t> rate </a:t>
                </a:r>
                <a:r>
                  <a:rPr lang="en-US" sz="1200" b="0" i="0" smtClean="0">
                    <a:latin typeface="Cambria Math" panose="02040503050406030204" pitchFamily="18" charset="0"/>
                  </a:rPr>
                  <a:t>during two weeks</a:t>
                </a:r>
                <a:r>
                  <a:rPr lang="en-US" sz="1200" b="0" i="0" smtClean="0">
                    <a:latin typeface="Cambria Math" panose="02040503050406030204" pitchFamily="18" charset="0"/>
                  </a:rPr>
                  <a:t>=</a:t>
                </a:r>
                <a:r>
                  <a:rPr lang="en-US" sz="1200" i="0" smtClean="0">
                    <a:latin typeface="Cambria Math" panose="02040503050406030204" pitchFamily="18" charset="0"/>
                  </a:rPr>
                  <a:t>(</a:t>
                </a:r>
                <a:r>
                  <a:rPr lang="en-US" sz="1200" b="0" i="0" smtClean="0">
                    <a:latin typeface="Cambria Math" panose="02040503050406030204" pitchFamily="18" charset="0"/>
                  </a:rPr>
                  <a:t># </a:t>
                </a:r>
                <a:r>
                  <a:rPr lang="en-US" sz="1200" b="0" i="0" smtClean="0">
                    <a:latin typeface="Cambria Math"/>
                  </a:rPr>
                  <a:t>new</a:t>
                </a:r>
                <a:r>
                  <a:rPr lang="en-US" sz="1200" b="0" i="0" smtClean="0">
                    <a:latin typeface="Cambria Math" panose="02040503050406030204" pitchFamily="18" charset="0"/>
                  </a:rPr>
                  <a:t> cases</a:t>
                </a:r>
                <a:r>
                  <a:rPr lang="en-US" sz="1200" b="0" i="0" smtClean="0">
                    <a:latin typeface="Cambria Math"/>
                  </a:rPr>
                  <a:t> during </a:t>
                </a:r>
                <a:r>
                  <a:rPr lang="en-US" sz="1200" b="0" i="0" smtClean="0">
                    <a:latin typeface="Cambria Math" panose="02040503050406030204" pitchFamily="18" charset="0"/>
                  </a:rPr>
                  <a:t>two−week cruise)/(</a:t>
                </a:r>
                <a:r>
                  <a:rPr lang="en-US" sz="1200" b="0" i="0" smtClean="0">
                    <a:latin typeface="Cambria Math" panose="02040503050406030204" pitchFamily="18" charset="0"/>
                  </a:rPr>
                  <a:t># study population at risk</a:t>
                </a:r>
                <a:r>
                  <a:rPr lang="en-US" sz="1200" b="0" i="0" smtClean="0">
                    <a:latin typeface="Cambria Math"/>
                  </a:rPr>
                  <a:t> </a:t>
                </a:r>
                <a:r>
                  <a:rPr lang="en-US" sz="1200" b="1" i="0" smtClean="0">
                    <a:latin typeface="Cambria Math"/>
                  </a:rPr>
                  <a:t>𝐚𝐭 𝐛𝐞𝐠𝐢𝐧𝐧𝐢𝐧𝐠 𝐨𝐟 </a:t>
                </a:r>
                <a:r>
                  <a:rPr lang="en-US" sz="1200" b="1" i="0" smtClean="0">
                    <a:latin typeface="Cambria Math" panose="02040503050406030204" pitchFamily="18" charset="0"/>
                  </a:rPr>
                  <a:t>𝐭𝐡𝐞 </a:t>
                </a:r>
                <a:r>
                  <a:rPr lang="en-US" sz="1200" b="0" i="0" smtClean="0">
                    <a:latin typeface="Cambria Math" panose="02040503050406030204" pitchFamily="18" charset="0"/>
                  </a:rPr>
                  <a:t>c𝑟𝑢𝑖𝑠𝑒)</a:t>
                </a:r>
                <a:r>
                  <a:rPr lang="en-US" sz="1200" dirty="0" smtClean="0"/>
                  <a:t> </a:t>
                </a:r>
                <a:r>
                  <a:rPr lang="en-US" sz="1200" smtClean="0"/>
                  <a:t>X multiplier  </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smtClean="0"/>
                  <a:t>                                                   = </a:t>
                </a:r>
                <a:r>
                  <a:rPr lang="en-US" sz="1200" b="0" i="0" smtClean="0">
                    <a:latin typeface="Cambria Math" panose="02040503050406030204" pitchFamily="18" charset="0"/>
                  </a:rPr>
                  <a:t>500/3000</a:t>
                </a:r>
                <a:r>
                  <a:rPr lang="en-US" sz="1200" dirty="0" smtClean="0"/>
                  <a:t>x100</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smtClean="0"/>
                  <a:t>                                                    =0.17</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smtClean="0"/>
                  <a:t>                                                    = 17 per 100 passengens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smtClean="0"/>
                  <a:t>Which means during two –week , 17 out of 100 passengenger contracted norovirus</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smtClean="0"/>
                  <a:t>                                                    </a:t>
                </a:r>
                <a:endParaRPr lang="en-US" sz="1200" dirty="0"/>
              </a:p>
              <a:p>
                <a:endParaRPr lang="en-US" b="1"/>
              </a:p>
            </p:txBody>
          </p:sp>
        </mc:Fallback>
      </mc:AlternateContent>
      <p:sp>
        <p:nvSpPr>
          <p:cNvPr id="4" name="Slide Number Placeholder 3"/>
          <p:cNvSpPr>
            <a:spLocks noGrp="1"/>
          </p:cNvSpPr>
          <p:nvPr>
            <p:ph type="sldNum" sz="quarter" idx="10"/>
          </p:nvPr>
        </p:nvSpPr>
        <p:spPr/>
        <p:txBody>
          <a:bodyPr/>
          <a:lstStyle/>
          <a:p>
            <a:fld id="{9739405D-1763-4367-B545-947239EC8BA4}" type="slidenum">
              <a:rPr lang="en-US" smtClean="0"/>
              <a:t>20</a:t>
            </a:fld>
            <a:endParaRPr lang="en-US" dirty="0"/>
          </a:p>
        </p:txBody>
      </p:sp>
    </p:spTree>
    <p:extLst>
      <p:ext uri="{BB962C8B-B14F-4D97-AF65-F5344CB8AC3E}">
        <p14:creationId xmlns:p14="http://schemas.microsoft.com/office/powerpoint/2010/main" val="444879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Prevalence is the proportion of a population that is affected at a given time.  </a:t>
            </a:r>
            <a:r>
              <a:rPr lang="en-US" altLang="en-US" dirty="0" smtClean="0">
                <a:cs typeface="Times New Roman" panose="02020603050405020304" pitchFamily="18" charset="0"/>
              </a:rPr>
              <a:t>Prevalence is frequently referred to as a rate, but it is not, because there is no element of time. Epi snobs, like your beloved instructor’s epi instructors, snicker and sneer at people who refer to the "prevalence rates" of different diseases -- especially those who do so in writing. Unfortunately, the ratio of people who misuse this term as compared to those who do not is quite high. </a:t>
            </a:r>
            <a:endParaRPr lang="en-US" alt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Prevalence measures the number of </a:t>
            </a:r>
            <a:r>
              <a:rPr lang="en-US" altLang="en-US" u="sng" dirty="0" smtClean="0"/>
              <a:t>people</a:t>
            </a:r>
            <a:r>
              <a:rPr lang="en-US" altLang="en-US" dirty="0" smtClean="0"/>
              <a:t> with the disease (new </a:t>
            </a:r>
            <a:r>
              <a:rPr lang="en-US" altLang="en-US" u="sng" dirty="0" smtClean="0"/>
              <a:t>and</a:t>
            </a:r>
            <a:r>
              <a:rPr lang="en-US" altLang="en-US" dirty="0" smtClean="0"/>
              <a:t> existing cases) compared to the number of people in the  population</a:t>
            </a:r>
            <a:r>
              <a:rPr lang="en-US" altLang="en-US" baseline="0" dirty="0" smtClean="0"/>
              <a:t> at certain time point</a:t>
            </a:r>
            <a:r>
              <a:rPr lang="en-US" altLang="en-US" dirty="0" smtClean="0"/>
              <a:t>.  As such,</a:t>
            </a:r>
            <a:r>
              <a:rPr lang="en-US" altLang="en-US" baseline="0" dirty="0" smtClean="0"/>
              <a:t> it is us</a:t>
            </a:r>
            <a:r>
              <a:rPr lang="en-US" sz="1200" b="0" i="0" u="none" strike="noStrike" kern="1200" baseline="0" dirty="0" smtClean="0">
                <a:solidFill>
                  <a:schemeClr val="tx1"/>
                </a:solidFill>
                <a:latin typeface="Times New Roman" pitchFamily="18" charset="0"/>
                <a:ea typeface="+mn-ea"/>
                <a:cs typeface="+mn-cs"/>
              </a:rPr>
              <a:t>eful for assessing the health status of a population and planning health services.  Prevalence is also often the only measure possible with chronic diseases, where incident cases (new cases) cannot be easily detected (e.g. prevalence of hypertension)</a:t>
            </a: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Prevalence is not very useful for identifying risk factors (disease etiology).</a:t>
            </a:r>
          </a:p>
          <a:p>
            <a:endParaRPr lang="en-US" dirty="0"/>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22</a:t>
            </a:fld>
            <a:endParaRPr lang="en-US" altLang="en-US"/>
          </a:p>
        </p:txBody>
      </p:sp>
    </p:spTree>
    <p:extLst>
      <p:ext uri="{BB962C8B-B14F-4D97-AF65-F5344CB8AC3E}">
        <p14:creationId xmlns:p14="http://schemas.microsoft.com/office/powerpoint/2010/main" val="198717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solidFill>
                      <a:srgbClr val="000000"/>
                    </a:solidFill>
                  </a:rPr>
                  <a:t>Prevalence</a:t>
                </a:r>
                <a:r>
                  <a:rPr lang="en-US" altLang="en-US" sz="1200" dirty="0" smtClean="0">
                    <a:solidFill>
                      <a:srgbClr val="000000"/>
                    </a:solidFill>
                  </a:rPr>
                  <a:t> measures are used to describe the scope and distribution of health outcomes in population and the </a:t>
                </a:r>
                <a:r>
                  <a:rPr lang="en-US" altLang="en-US" sz="1200" dirty="0" smtClean="0">
                    <a:solidFill>
                      <a:srgbClr val="C00000"/>
                    </a:solidFill>
                  </a:rPr>
                  <a:t>disease load. And prevalence measures</a:t>
                </a:r>
                <a:r>
                  <a:rPr lang="en-US" altLang="en-US" sz="1200" baseline="0" dirty="0" smtClean="0">
                    <a:solidFill>
                      <a:srgbClr val="C00000"/>
                    </a:solidFill>
                  </a:rPr>
                  <a:t> the burden of the disease in the community which help distribute the training and education at healthcare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aseline="0" dirty="0" smtClean="0">
                  <a:solidFill>
                    <a:srgbClr val="C00000"/>
                  </a:solidFill>
                </a:endParaRPr>
              </a:p>
              <a:p>
                <a:pPr eaLnBrk="1" hangingPunct="1"/>
                <a:r>
                  <a:rPr lang="en-US" altLang="en-US" dirty="0" smtClean="0">
                    <a:cs typeface="Times New Roman" panose="02020603050405020304" pitchFamily="18" charset="0"/>
                  </a:rPr>
                  <a:t>Even if only a few number of people become ill each year, if the disease is chronic, prevalence will likely be high because of the mounting number of cases (new and existing) in a specified time</a:t>
                </a:r>
                <a:r>
                  <a:rPr lang="en-US" altLang="en-US" baseline="0" dirty="0" smtClean="0">
                    <a:cs typeface="Times New Roman" panose="02020603050405020304" pitchFamily="18" charset="0"/>
                  </a:rPr>
                  <a:t> point</a:t>
                </a:r>
                <a:r>
                  <a:rPr lang="en-US" altLang="en-US" dirty="0" smtClean="0">
                    <a:cs typeface="Times New Roman" panose="02020603050405020304" pitchFamily="18" charset="0"/>
                  </a:rPr>
                  <a:t>. Conversely, if the illness has a short duration -- either because it's short-lived or highly fatal -- then the prevalence will likely be low. This is important to know. So important that I’ll discuss it again later. =)</a:t>
                </a:r>
              </a:p>
              <a:p>
                <a:pPr eaLnBrk="1" hangingPunct="1"/>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solidFill>
                    <a:srgbClr val="C00000"/>
                  </a:solidFill>
                </a:endParaRPr>
              </a:p>
              <a:p>
                <a:pPr marL="285750" indent="0">
                  <a:buFont typeface="Arial" panose="020B0604020202020204" pitchFamily="34" charset="0"/>
                  <a:buNone/>
                </a:pPr>
                <a:endParaRPr lang="en-US" b="0" dirty="0" smtClean="0"/>
              </a:p>
              <a:p>
                <a:pPr marL="0" indent="0">
                  <a:buFont typeface="Arial" panose="020B0604020202020204" pitchFamily="34" charset="0"/>
                  <a:buNone/>
                </a:pPr>
                <a:r>
                  <a:rPr lang="en-US" b="1" dirty="0" smtClean="0"/>
                  <a:t>Point</a:t>
                </a:r>
                <a:r>
                  <a:rPr lang="en-US" b="1" baseline="0" dirty="0" smtClean="0"/>
                  <a:t> prevalence </a:t>
                </a:r>
                <a:r>
                  <a:rPr lang="en-US" baseline="0" dirty="0" smtClean="0"/>
                  <a:t>: All cases of a disease, health condition, or deaths that exist at a particular  point in time relati</a:t>
                </a:r>
                <a:r>
                  <a:rPr lang="en-US" b="0" u="none" baseline="0" dirty="0" smtClean="0"/>
                  <a:t>Incidence rate over a time period</a:t>
                </a:r>
              </a:p>
              <a:p>
                <a:pPr marL="0" indent="0">
                  <a:buFont typeface="Arial" panose="020B0604020202020204" pitchFamily="34" charset="0"/>
                  <a:buNone/>
                </a:pPr>
                <a:endParaRPr lang="en-US" b="0" u="none" baseline="0" dirty="0" smtClean="0"/>
              </a:p>
              <a:p>
                <a:pPr marL="457200" indent="-171450">
                  <a:buFont typeface="Arial" panose="020B0604020202020204" pitchFamily="34" charset="0"/>
                  <a:buChar char="•"/>
                </a:pPr>
                <a:r>
                  <a:rPr lang="en-US" b="0" u="none" baseline="0" dirty="0" smtClean="0"/>
                  <a:t>Point prevalence= </a:t>
                </a:r>
                <a14:m>
                  <m:oMath xmlns:m="http://schemas.openxmlformats.org/officeDocument/2006/math">
                    <m:f>
                      <m:fPr>
                        <m:ctrlPr>
                          <a:rPr lang="en-US" sz="1200" b="0" i="1" u="none" baseline="0" smtClean="0">
                            <a:latin typeface="Cambria Math" panose="02040503050406030204" pitchFamily="18" charset="0"/>
                            <a:ea typeface="Cambria Math" panose="02040503050406030204" pitchFamily="18" charset="0"/>
                          </a:rPr>
                        </m:ctrlPr>
                      </m:fPr>
                      <m:num>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persons</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ill</m:t>
                        </m:r>
                        <m:r>
                          <a:rPr lang="en-US" sz="1200" b="0" i="0" u="none" baseline="0" smtClean="0">
                            <a:latin typeface="Cambria Math" panose="02040503050406030204" pitchFamily="18" charset="0"/>
                            <a:ea typeface="Cambria Math" panose="02040503050406030204" pitchFamily="18" charset="0"/>
                          </a:rPr>
                          <m:t> </m:t>
                        </m:r>
                      </m:num>
                      <m:den>
                        <m:r>
                          <m:rPr>
                            <m:sty m:val="p"/>
                          </m:rPr>
                          <a:rPr lang="en-US" sz="1200" b="0" i="0" u="none" baseline="0" smtClean="0">
                            <a:latin typeface="Cambria Math" panose="02040503050406030204" pitchFamily="18" charset="0"/>
                            <a:ea typeface="Cambria Math" panose="02040503050406030204" pitchFamily="18" charset="0"/>
                          </a:rPr>
                          <m:t>Total</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in</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the</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group</m:t>
                        </m:r>
                      </m:den>
                    </m:f>
                  </m:oMath>
                </a14:m>
                <a:r>
                  <a:rPr lang="en-US" sz="1200" b="0" i="0" u="none" baseline="0" dirty="0" smtClean="0">
                    <a:latin typeface="+mn-lt"/>
                    <a:ea typeface="Cambria Math" panose="02040503050406030204" pitchFamily="18" charset="0"/>
                  </a:rPr>
                  <a:t>   at a point in time</a:t>
                </a:r>
              </a:p>
              <a:p>
                <a:pPr marL="457200" indent="-171450">
                  <a:buFont typeface="Arial" panose="020B0604020202020204" pitchFamily="34" charset="0"/>
                  <a:buChar char="•"/>
                </a:pPr>
                <a:r>
                  <a:rPr lang="en-US" sz="1200" b="0" i="0" u="none" baseline="0" dirty="0" smtClean="0">
                    <a:latin typeface="+mn-lt"/>
                    <a:ea typeface="Cambria Math" panose="02040503050406030204" pitchFamily="18" charset="0"/>
                  </a:rPr>
                  <a:t>Numerator : Number of persons ill or existing cases at a point in time</a:t>
                </a:r>
              </a:p>
              <a:p>
                <a:pPr marL="457200" indent="-171450">
                  <a:buFont typeface="Arial" panose="020B0604020202020204" pitchFamily="34" charset="0"/>
                  <a:buChar char="•"/>
                </a:pPr>
                <a:r>
                  <a:rPr lang="en-US" sz="1200" b="0" i="0" u="none" baseline="0" dirty="0" smtClean="0">
                    <a:latin typeface="+mn-lt"/>
                    <a:ea typeface="Cambria Math" panose="02040503050406030204" pitchFamily="18" charset="0"/>
                  </a:rPr>
                  <a:t>Denominator :  Total number of persons in the group at a point in time</a:t>
                </a:r>
                <a:r>
                  <a:rPr lang="en-US" sz="1200" b="1" i="0" u="none" baseline="0" dirty="0" smtClean="0">
                    <a:latin typeface="+mn-lt"/>
                    <a:ea typeface="Cambria Math" panose="02040503050406030204" pitchFamily="18" charset="0"/>
                  </a:rPr>
                  <a:t>. </a:t>
                </a:r>
                <a:endParaRPr lang="en-US" sz="1200" b="0" i="0" u="none" baseline="0" dirty="0" smtClean="0">
                  <a:latin typeface="+mn-lt"/>
                  <a:ea typeface="Cambria Math" panose="02040503050406030204" pitchFamily="18" charset="0"/>
                </a:endParaRPr>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smtClean="0">
                    <a:solidFill>
                      <a:srgbClr val="000000"/>
                    </a:solidFill>
                  </a:rPr>
                  <a:t>Prevalence</a:t>
                </a:r>
                <a:r>
                  <a:rPr lang="en-US" altLang="en-US" sz="1200" dirty="0" smtClean="0">
                    <a:solidFill>
                      <a:srgbClr val="000000"/>
                    </a:solidFill>
                  </a:rPr>
                  <a:t> measures are used to describe the scope and distribution of health outcomes in population and the </a:t>
                </a:r>
                <a:r>
                  <a:rPr lang="en-US" altLang="en-US" sz="1200" dirty="0" smtClean="0">
                    <a:solidFill>
                      <a:srgbClr val="C00000"/>
                    </a:solidFill>
                  </a:rPr>
                  <a:t>disease load.</a:t>
                </a:r>
              </a:p>
              <a:p>
                <a:pPr marL="285750" indent="0">
                  <a:buFont typeface="Arial" panose="020B0604020202020204" pitchFamily="34" charset="0"/>
                  <a:buNone/>
                </a:pPr>
                <a:endParaRPr lang="en-US" b="0" dirty="0" smtClean="0"/>
              </a:p>
              <a:p>
                <a:pPr marL="0" indent="0">
                  <a:buFont typeface="Arial" panose="020B0604020202020204" pitchFamily="34" charset="0"/>
                  <a:buNone/>
                </a:pPr>
                <a:r>
                  <a:rPr lang="en-US" b="1" dirty="0" smtClean="0"/>
                  <a:t>Point</a:t>
                </a:r>
                <a:r>
                  <a:rPr lang="en-US" b="1" baseline="0" dirty="0" smtClean="0"/>
                  <a:t> prevalence </a:t>
                </a:r>
                <a:r>
                  <a:rPr lang="en-US" baseline="0" dirty="0" smtClean="0"/>
                  <a:t>: All cases of a disease, health condition, or deaths that exist at a particular  point in time relati</a:t>
                </a:r>
                <a:r>
                  <a:rPr lang="en-US" b="0" u="none" baseline="0" dirty="0" smtClean="0"/>
                  <a:t>Incidence rate over a time period</a:t>
                </a:r>
              </a:p>
              <a:p>
                <a:pPr marL="0" indent="0">
                  <a:buFont typeface="Arial" panose="020B0604020202020204" pitchFamily="34" charset="0"/>
                  <a:buNone/>
                </a:pPr>
                <a:endParaRPr lang="en-US" b="0" u="none" baseline="0" dirty="0" smtClean="0"/>
              </a:p>
              <a:p>
                <a:pPr marL="457200" indent="-171450">
                  <a:buFont typeface="Arial" panose="020B0604020202020204" pitchFamily="34" charset="0"/>
                  <a:buChar char="•"/>
                </a:pPr>
                <a:r>
                  <a:rPr lang="en-US" b="0" u="none" baseline="0" dirty="0" smtClean="0"/>
                  <a:t>Point prevalence= </a:t>
                </a:r>
                <a:r>
                  <a:rPr lang="en-US" sz="1200" b="0" i="0" u="none" baseline="0" smtClean="0">
                    <a:latin typeface="Cambria Math" panose="02040503050406030204" pitchFamily="18" charset="0"/>
                    <a:ea typeface="Cambria Math" panose="02040503050406030204" pitchFamily="18" charset="0"/>
                  </a:rPr>
                  <a:t>(Number of </a:t>
                </a:r>
                <a:r>
                  <a:rPr lang="en-US" sz="1200" b="0" i="0" u="none" baseline="0" smtClean="0">
                    <a:latin typeface="Cambria Math" panose="02040503050406030204" pitchFamily="18" charset="0"/>
                    <a:ea typeface="Cambria Math" panose="02040503050406030204" pitchFamily="18" charset="0"/>
                  </a:rPr>
                  <a:t>persons ill )/(Total number in the group)</a:t>
                </a:r>
                <a:r>
                  <a:rPr lang="en-US" sz="1200" b="0" i="0" u="none" baseline="0" dirty="0" smtClean="0">
                    <a:latin typeface="+mn-lt"/>
                    <a:ea typeface="Cambria Math" panose="02040503050406030204" pitchFamily="18" charset="0"/>
                  </a:rPr>
                  <a:t> </a:t>
                </a:r>
                <a:r>
                  <a:rPr lang="en-US" sz="1200" b="0" i="0" u="none" baseline="0" dirty="0" smtClean="0">
                    <a:latin typeface="+mn-lt"/>
                    <a:ea typeface="Cambria Math" panose="02040503050406030204" pitchFamily="18" charset="0"/>
                  </a:rPr>
                  <a:t> </a:t>
                </a:r>
                <a:r>
                  <a:rPr lang="en-US" sz="1200" b="0" i="0" u="none" baseline="0" dirty="0" smtClean="0">
                    <a:latin typeface="+mn-lt"/>
                    <a:ea typeface="Cambria Math" panose="02040503050406030204" pitchFamily="18" charset="0"/>
                  </a:rPr>
                  <a:t>over a time period X multiplier(e.g., 100,000)</a:t>
                </a:r>
              </a:p>
              <a:p>
                <a:pPr marL="457200" indent="-171450">
                  <a:buFont typeface="Arial" panose="020B0604020202020204" pitchFamily="34" charset="0"/>
                  <a:buChar char="•"/>
                </a:pPr>
                <a:r>
                  <a:rPr lang="en-US" sz="1200" b="0" i="0" u="none" baseline="0" dirty="0" err="1" smtClean="0">
                    <a:latin typeface="+mn-lt"/>
                    <a:ea typeface="Cambria Math" panose="02040503050406030204" pitchFamily="18" charset="0"/>
                  </a:rPr>
                  <a:t>Numberator</a:t>
                </a:r>
                <a:r>
                  <a:rPr lang="en-US" sz="1200" b="0" i="0" u="none" baseline="0" dirty="0" smtClean="0">
                    <a:latin typeface="+mn-lt"/>
                    <a:ea typeface="Cambria Math" panose="02040503050406030204" pitchFamily="18" charset="0"/>
                  </a:rPr>
                  <a:t> : Number of new cases counted over a time period</a:t>
                </a:r>
              </a:p>
              <a:p>
                <a:pPr marL="457200" indent="-171450">
                  <a:buFont typeface="Arial" panose="020B0604020202020204" pitchFamily="34" charset="0"/>
                  <a:buChar char="•"/>
                </a:pPr>
                <a:r>
                  <a:rPr lang="en-US" sz="1200" b="0" i="0" u="none" baseline="0" dirty="0" smtClean="0">
                    <a:latin typeface="+mn-lt"/>
                    <a:ea typeface="Cambria Math" panose="02040503050406030204" pitchFamily="18" charset="0"/>
                  </a:rPr>
                  <a:t>Denominator : Number of total population at risk </a:t>
                </a:r>
                <a:r>
                  <a:rPr lang="en-US" sz="1200" b="1" i="0" u="none" baseline="0" dirty="0" smtClean="0">
                    <a:latin typeface="+mn-lt"/>
                    <a:ea typeface="Cambria Math" panose="02040503050406030204" pitchFamily="18" charset="0"/>
                  </a:rPr>
                  <a:t>at the beginning of study period. </a:t>
                </a:r>
                <a:r>
                  <a:rPr lang="en-US" sz="1200" b="0" i="0" u="none" baseline="0" dirty="0" smtClean="0">
                    <a:latin typeface="+mn-lt"/>
                    <a:ea typeface="Cambria Math" panose="02040503050406030204" pitchFamily="18" charset="0"/>
                  </a:rPr>
                  <a:t>There are a few ways to calculate the denominator.  For </a:t>
                </a:r>
                <a:r>
                  <a:rPr lang="en-US" sz="1200" b="0" i="0" u="none" baseline="0" dirty="0" err="1" smtClean="0">
                    <a:latin typeface="+mn-lt"/>
                    <a:ea typeface="Cambria Math" panose="02040503050406030204" pitchFamily="18" charset="0"/>
                  </a:rPr>
                  <a:t>simiplicity</a:t>
                </a:r>
                <a:r>
                  <a:rPr lang="en-US" sz="1200" b="0" i="0" u="none" baseline="0" dirty="0" smtClean="0">
                    <a:latin typeface="+mn-lt"/>
                    <a:ea typeface="Cambria Math" panose="02040503050406030204" pitchFamily="18" charset="0"/>
                  </a:rPr>
                  <a:t>, we use the population at the beginning of the study period. Remember to distinguish it from Prevalence later</a:t>
                </a:r>
              </a:p>
              <a:p>
                <a:pPr marL="457200" indent="-171450">
                  <a:buFont typeface="Arial" panose="020B0604020202020204" pitchFamily="34" charset="0"/>
                  <a:buChar char="•"/>
                </a:pPr>
                <a:r>
                  <a:rPr lang="en-US" sz="1200" b="1" i="0" u="none" baseline="0" dirty="0" smtClean="0">
                    <a:latin typeface="+mn-lt"/>
                    <a:ea typeface="Cambria Math" panose="02040503050406030204" pitchFamily="18" charset="0"/>
                  </a:rPr>
                  <a:t>Population at risk</a:t>
                </a:r>
                <a:r>
                  <a:rPr lang="en-US" sz="1200" b="0" i="0" u="none" baseline="0" dirty="0" smtClean="0">
                    <a:latin typeface="+mn-lt"/>
                    <a:ea typeface="Cambria Math" panose="02040503050406030204" pitchFamily="18" charset="0"/>
                  </a:rPr>
                  <a:t>: means that people are capable of developing to disease. </a:t>
                </a:r>
                <a:r>
                  <a:rPr lang="en-US" sz="1200" b="0" i="0" u="none" baseline="0" dirty="0" smtClean="0">
                    <a:latin typeface="+mn-lt"/>
                    <a:ea typeface="+mn-ea"/>
                  </a:rPr>
                  <a:t> In</a:t>
                </a:r>
                <a:r>
                  <a:rPr lang="en-US" sz="1200" dirty="0" smtClean="0"/>
                  <a:t> measuring incidence</a:t>
                </a:r>
                <a:r>
                  <a:rPr lang="en-US" sz="1200" baseline="0" dirty="0" smtClean="0"/>
                  <a:t> rate, </a:t>
                </a:r>
                <a:r>
                  <a:rPr lang="en-US" sz="1200" dirty="0" smtClean="0"/>
                  <a:t> we would like to exclude anyone who was not at risk of developing disease, because they already had the disease or because they couldn't develop it. For example, if one wanted to estimate the risk of developing  uterine cancer in postmenopausal women, we ideally would like to exclude women who had previously undergone hysterectomy (removal of the uterus), since they are no longer at risk of developing this particular type of cancer</a:t>
                </a:r>
                <a:r>
                  <a:rPr lang="en-US" sz="1200" dirty="0" smtClean="0"/>
                  <a:t>.</a:t>
                </a:r>
                <a:endParaRPr lang="en-US" sz="1200" b="0" i="0" u="none" baseline="0" dirty="0" smtClean="0">
                  <a:latin typeface="+mn-lt"/>
                  <a:ea typeface="Cambria Math" panose="02040503050406030204" pitchFamily="18" charset="0"/>
                </a:endParaRPr>
              </a:p>
            </p:txBody>
          </p:sp>
        </mc:Fallback>
      </mc:AlternateContent>
      <p:sp>
        <p:nvSpPr>
          <p:cNvPr id="4" name="Slide Number Placeholder 3"/>
          <p:cNvSpPr>
            <a:spLocks noGrp="1"/>
          </p:cNvSpPr>
          <p:nvPr>
            <p:ph type="sldNum" sz="quarter" idx="10"/>
          </p:nvPr>
        </p:nvSpPr>
        <p:spPr/>
        <p:txBody>
          <a:bodyPr/>
          <a:lstStyle/>
          <a:p>
            <a:fld id="{9739405D-1763-4367-B545-947239EC8BA4}" type="slidenum">
              <a:rPr lang="en-US" smtClean="0"/>
              <a:t>23</a:t>
            </a:fld>
            <a:endParaRPr lang="en-US" dirty="0"/>
          </a:p>
        </p:txBody>
      </p:sp>
    </p:spTree>
    <p:extLst>
      <p:ext uri="{BB962C8B-B14F-4D97-AF65-F5344CB8AC3E}">
        <p14:creationId xmlns:p14="http://schemas.microsoft.com/office/powerpoint/2010/main" val="2193946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Calculate</a:t>
            </a:r>
            <a:r>
              <a:rPr lang="en-US" altLang="en-US" baseline="0" dirty="0" smtClean="0"/>
              <a:t> and compare!</a:t>
            </a:r>
            <a:endParaRPr lang="en-US" altLang="en-US" dirty="0" smtClean="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00CA31A-4406-4BE3-9E03-28D9D231FC7E}" type="slidenum">
              <a:rPr lang="en-US" altLang="en-US" sz="1200"/>
              <a:pPr eaLnBrk="1" hangingPunct="1"/>
              <a:t>24</a:t>
            </a:fld>
            <a:endParaRPr lang="en-US" altLang="en-US" sz="1200"/>
          </a:p>
        </p:txBody>
      </p:sp>
    </p:spTree>
    <p:extLst>
      <p:ext uri="{BB962C8B-B14F-4D97-AF65-F5344CB8AC3E}">
        <p14:creationId xmlns:p14="http://schemas.microsoft.com/office/powerpoint/2010/main" val="3830927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4DB36F2-DB66-4556-A676-BA059CD2B8EA}" type="slidenum">
              <a:rPr lang="en-US" altLang="en-US" sz="1200"/>
              <a:pPr eaLnBrk="1" hangingPunct="1"/>
              <a:t>25</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Let’s establish our numerator. Here we use ALL cases of breast cancer cases – the newly diagnosed within the time frame (100) and those already having breast cancer (100).</a:t>
            </a:r>
          </a:p>
          <a:p>
            <a:pPr eaLnBrk="1" hangingPunct="1"/>
            <a:endParaRPr lang="en-US" altLang="en-US" dirty="0" smtClean="0"/>
          </a:p>
          <a:p>
            <a:pPr eaLnBrk="1" hangingPunct="1"/>
            <a:r>
              <a:rPr lang="en-US" altLang="en-US" dirty="0" smtClean="0"/>
              <a:t>Our denominator is our population at risk – post-menopausal women. Because we are including the women who already have breast cancer in the numerator, we must also include them in the denominator (an assumption of proportions in general). Therefore our denominator is 600.</a:t>
            </a: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4161649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0" baseline="0" dirty="0" smtClean="0"/>
                  <a:t>Recall : </a:t>
                </a:r>
                <a:r>
                  <a:rPr lang="en-US" b="0" u="none" baseline="0" dirty="0" smtClean="0"/>
                  <a:t>Point prevalence= </a:t>
                </a:r>
                <a14:m>
                  <m:oMath xmlns:m="http://schemas.openxmlformats.org/officeDocument/2006/math">
                    <m:f>
                      <m:fPr>
                        <m:ctrlPr>
                          <a:rPr lang="en-US" sz="1200" b="0" i="1" u="none" baseline="0" smtClean="0">
                            <a:latin typeface="Cambria Math" panose="02040503050406030204" pitchFamily="18" charset="0"/>
                            <a:ea typeface="Cambria Math" panose="02040503050406030204" pitchFamily="18" charset="0"/>
                          </a:rPr>
                        </m:ctrlPr>
                      </m:fPr>
                      <m:num>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persons</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ill</m:t>
                        </m:r>
                        <m:r>
                          <a:rPr lang="en-US" sz="1200" b="0" i="0" u="none" baseline="0" smtClean="0">
                            <a:latin typeface="Cambria Math" panose="02040503050406030204" pitchFamily="18" charset="0"/>
                            <a:ea typeface="Cambria Math" panose="02040503050406030204" pitchFamily="18" charset="0"/>
                          </a:rPr>
                          <m:t> </m:t>
                        </m:r>
                      </m:num>
                      <m:den>
                        <m:r>
                          <m:rPr>
                            <m:sty m:val="p"/>
                          </m:rPr>
                          <a:rPr lang="en-US" sz="1200" b="0" i="0" u="none" baseline="0" smtClean="0">
                            <a:latin typeface="Cambria Math" panose="02040503050406030204" pitchFamily="18" charset="0"/>
                            <a:ea typeface="Cambria Math" panose="02040503050406030204" pitchFamily="18" charset="0"/>
                          </a:rPr>
                          <m:t>Total</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in</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the</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group</m:t>
                        </m:r>
                      </m:den>
                    </m:f>
                  </m:oMath>
                </a14:m>
                <a:r>
                  <a:rPr lang="en-US" sz="1200" b="0" i="0" u="none" baseline="0" dirty="0" smtClean="0">
                    <a:latin typeface="+mn-lt"/>
                    <a:ea typeface="Cambria Math" panose="02040503050406030204" pitchFamily="18" charset="0"/>
                  </a:rPr>
                  <a:t>   at a point in time</a:t>
                </a:r>
              </a:p>
              <a:p>
                <a:pPr marL="0" indent="0">
                  <a:buFont typeface="+mj-lt"/>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0" u="none" baseline="0" dirty="0" smtClean="0">
                    <a:latin typeface="+mn-lt"/>
                    <a:ea typeface="Cambria Math" panose="02040503050406030204" pitchFamily="18" charset="0"/>
                  </a:rPr>
                  <a:t>So </a:t>
                </a:r>
                <a:r>
                  <a:rPr lang="en-US" sz="1200" b="0" i="0" u="none" baseline="0" dirty="0" smtClean="0">
                    <a:latin typeface="+mn-lt"/>
                    <a:ea typeface="+mn-ea"/>
                  </a:rPr>
                  <a:t>point prevalence of CHF at Jan 1, 2012</a:t>
                </a:r>
                <a:r>
                  <a:rPr lang="en-US" b="0" u="none" baseline="0" dirty="0" smtClean="0"/>
                  <a:t>=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1" u="none" baseline="0" dirty="0" smtClean="0">
                  <a:latin typeface="Cambria Math" panose="02040503050406030204" pitchFamily="18" charset="0"/>
                  <a:ea typeface="Cambria Math"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1" u="none" baseline="0" dirty="0" smtClean="0">
                    <a:latin typeface="Cambria Math" panose="02040503050406030204" pitchFamily="18" charset="0"/>
                    <a:ea typeface="Cambria Math" panose="02040503050406030204" pitchFamily="18" charset="0"/>
                  </a:rPr>
                  <a:t>                          </a:t>
                </a:r>
                <a14:m>
                  <m:oMath xmlns:m="http://schemas.openxmlformats.org/officeDocument/2006/math">
                    <m:f>
                      <m:fPr>
                        <m:ctrlPr>
                          <a:rPr lang="en-US" sz="1200" b="0" i="1" u="none" baseline="0" smtClean="0">
                            <a:latin typeface="Cambria Math" panose="02040503050406030204" pitchFamily="18" charset="0"/>
                            <a:ea typeface="Cambria Math" panose="02040503050406030204" pitchFamily="18" charset="0"/>
                          </a:rPr>
                        </m:ctrlPr>
                      </m:fPr>
                      <m:num>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persons</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with</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prostate</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cancer</m:t>
                        </m:r>
                      </m:num>
                      <m:den>
                        <m:r>
                          <m:rPr>
                            <m:sty m:val="p"/>
                          </m:rPr>
                          <a:rPr lang="en-US" sz="1200" b="0" i="0" u="none" baseline="0" smtClean="0">
                            <a:latin typeface="Cambria Math" panose="02040503050406030204" pitchFamily="18" charset="0"/>
                            <a:ea typeface="Cambria Math" panose="02040503050406030204" pitchFamily="18" charset="0"/>
                          </a:rPr>
                          <m:t>Total</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persons</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in</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the</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group</m:t>
                        </m:r>
                      </m:den>
                    </m:f>
                  </m:oMath>
                </a14:m>
                <a:r>
                  <a:rPr lang="en-US" sz="1200" b="0" i="0" u="none" baseline="0" dirty="0" smtClean="0">
                    <a:latin typeface="+mn-lt"/>
                    <a:ea typeface="Cambria Math" panose="02040503050406030204" pitchFamily="18" charset="0"/>
                  </a:rPr>
                  <a:t> </a:t>
                </a:r>
                <a:r>
                  <a:rPr lang="en-US" sz="1200" b="0" i="0" u="none" baseline="0" dirty="0" smtClean="0">
                    <a:latin typeface="+mn-lt"/>
                    <a:ea typeface="+mn-ea"/>
                  </a:rPr>
                  <a:t>at Jan 1, 2012</a:t>
                </a:r>
                <a:r>
                  <a:rPr lang="en-US" sz="1200" b="0" i="0" u="none" baseline="0" dirty="0" smtClean="0">
                    <a:latin typeface="+mn-lt"/>
                    <a:ea typeface="Cambria Math" panose="02040503050406030204" pitchFamily="18" charset="0"/>
                  </a:rPr>
                  <a:t>X multiplier(e.g., 100,000)</a:t>
                </a:r>
              </a:p>
              <a:p>
                <a:pPr marL="0" indent="0">
                  <a:buFont typeface="+mj-lt"/>
                  <a:buNone/>
                </a:pPr>
                <a:endParaRPr lang="en-US" b="0" baseline="0" dirty="0" smtClean="0"/>
              </a:p>
              <a:p>
                <a:pPr marL="0" indent="0">
                  <a:buFont typeface="+mj-lt"/>
                  <a:buNone/>
                </a:pPr>
                <a:endParaRPr lang="en-US" b="1" dirty="0" smtClean="0"/>
              </a:p>
              <a:p>
                <a:r>
                  <a:rPr lang="en-US" dirty="0" smtClean="0"/>
                  <a:t>From</a:t>
                </a:r>
                <a:r>
                  <a:rPr lang="en-US" baseline="0" dirty="0" smtClean="0"/>
                  <a:t> the information provided in the question, there are 330 cases  for Auckland at the beginning of the years, which mean at the beginning of year of 2011 , the numerators , </a:t>
                </a:r>
                <a:r>
                  <a:rPr lang="en-US" dirty="0" smtClean="0"/>
                  <a:t> the number</a:t>
                </a:r>
                <a:r>
                  <a:rPr lang="en-US" baseline="0" dirty="0" smtClean="0"/>
                  <a:t> of persons with prostate cancer at the beginning of 2011 is 330.</a:t>
                </a:r>
              </a:p>
              <a:p>
                <a:endParaRPr lang="en-US" baseline="0" dirty="0" smtClean="0"/>
              </a:p>
              <a:p>
                <a:r>
                  <a:rPr lang="en-US" dirty="0" smtClean="0"/>
                  <a:t>Then we</a:t>
                </a:r>
                <a:r>
                  <a:rPr lang="en-US" baseline="0" dirty="0" smtClean="0"/>
                  <a:t> are figuring out what the denominator is.  Do we use the total population or male population only ?  We will only apply male population because only males are eligible to get prostate cancer. So the denominator is 196,000.</a:t>
                </a:r>
              </a:p>
              <a:p>
                <a:endParaRPr lang="en-US" baseline="0" dirty="0" smtClean="0"/>
              </a:p>
              <a:p>
                <a:r>
                  <a:rPr lang="en-US" baseline="0" dirty="0" smtClean="0"/>
                  <a:t>The point prevalence in Auckland at Jan 1, 2011 is  (330/196,000)  X 10,000 = 17 per 10,000 in Auckland.</a:t>
                </a:r>
              </a:p>
              <a:p>
                <a:endParaRPr lang="en-US" baseline="0" dirty="0" smtClean="0"/>
              </a:p>
              <a:p>
                <a:r>
                  <a:rPr lang="en-US" baseline="0" dirty="0" smtClean="0"/>
                  <a:t>Then you can practice yourself for Wellington, and Christchurch ? </a:t>
                </a:r>
              </a:p>
              <a:p>
                <a:endParaRPr lang="en-US" baseline="0" dirty="0" smtClean="0"/>
              </a:p>
              <a:p>
                <a:r>
                  <a:rPr lang="en-US" baseline="0" dirty="0" smtClean="0"/>
                  <a:t>So the point prevalence at New Zealand  is   (330 + 270 + 250)/ (19600 + 188700+170000)  = 850/ </a:t>
                </a:r>
                <a:r>
                  <a:rPr lang="en-US" dirty="0" smtClean="0"/>
                  <a:t>378300 = 22.5 per 10,000. </a:t>
                </a:r>
                <a:endParaRPr lang="en-US" baseline="0" dirty="0" smtClean="0"/>
              </a:p>
              <a:p>
                <a:pPr marL="0" indent="0">
                  <a:buFont typeface="Wingdings" panose="05000000000000000000" pitchFamily="2" charset="2"/>
                  <a:buNone/>
                </a:pPr>
                <a:endParaRPr lang="en-US" dirty="0" smtClean="0"/>
              </a:p>
              <a:p>
                <a:pPr marL="0" indent="0">
                  <a:buFont typeface="Wingdings" panose="05000000000000000000" pitchFamily="2" charset="2"/>
                  <a:buNone/>
                </a:pPr>
                <a:endParaRPr lang="en-US" dirty="0" smtClean="0"/>
              </a:p>
              <a:p>
                <a:pPr marL="0" indent="0">
                  <a:buFont typeface="Wingdings" panose="05000000000000000000" pitchFamily="2" charset="2"/>
                  <a:buNone/>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r>
                  <a:rPr lang="en-US" dirty="0" smtClean="0"/>
                  <a:t>What if I  tell you sex ratios  for male vs. female  are 1.1, 0.9, 1.2 for Auckland, wellington, Christchurch </a:t>
                </a:r>
              </a:p>
              <a:p>
                <a:r>
                  <a:rPr lang="en-US" dirty="0" smtClean="0"/>
                  <a:t>respectively and will not provide the male population information.  </a:t>
                </a:r>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0" baseline="0" dirty="0" smtClean="0"/>
                  <a:t>Recall : </a:t>
                </a:r>
                <a:r>
                  <a:rPr lang="en-US" b="0" u="none" baseline="0" dirty="0" smtClean="0"/>
                  <a:t>Point prevalence= </a:t>
                </a:r>
                <a:r>
                  <a:rPr lang="en-US" sz="1200" b="0" i="0" u="none" baseline="0" smtClean="0">
                    <a:latin typeface="Cambria Math" panose="02040503050406030204" pitchFamily="18" charset="0"/>
                    <a:ea typeface="Cambria Math" panose="02040503050406030204" pitchFamily="18" charset="0"/>
                  </a:rPr>
                  <a:t>(Number of persons ill )/(Total number in the group)</a:t>
                </a:r>
                <a:r>
                  <a:rPr lang="en-US" sz="1200" b="0" i="0" u="none" baseline="0" dirty="0" smtClean="0">
                    <a:latin typeface="+mn-lt"/>
                    <a:ea typeface="Cambria Math" panose="02040503050406030204" pitchFamily="18" charset="0"/>
                  </a:rPr>
                  <a:t>   at a point in time</a:t>
                </a:r>
              </a:p>
              <a:p>
                <a:pPr marL="0" indent="0">
                  <a:buFont typeface="+mj-lt"/>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0" u="none" baseline="0" dirty="0" smtClean="0">
                    <a:latin typeface="+mn-lt"/>
                    <a:ea typeface="Cambria Math" panose="02040503050406030204" pitchFamily="18" charset="0"/>
                  </a:rPr>
                  <a:t>So </a:t>
                </a:r>
                <a:r>
                  <a:rPr lang="en-US" sz="1200" b="0" i="0" u="none" baseline="0" dirty="0" smtClean="0">
                    <a:latin typeface="+mn-lt"/>
                    <a:ea typeface="+mn-ea"/>
                  </a:rPr>
                  <a:t>point prevalence of CHF </a:t>
                </a:r>
                <a:r>
                  <a:rPr lang="en-US" sz="1200" b="0" i="0" u="none" baseline="0" dirty="0" smtClean="0">
                    <a:latin typeface="+mn-lt"/>
                    <a:ea typeface="+mn-ea"/>
                  </a:rPr>
                  <a:t>at Jan 1, 2012</a:t>
                </a:r>
                <a:r>
                  <a:rPr lang="en-US" b="0" u="none" baseline="0" dirty="0" smtClean="0"/>
                  <a:t>=   </a:t>
                </a:r>
                <a:endParaRPr lang="en-US" b="0" u="none"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1" u="none" baseline="0" dirty="0" smtClean="0">
                  <a:latin typeface="Cambria Math" panose="02040503050406030204" pitchFamily="18" charset="0"/>
                  <a:ea typeface="Cambria Math"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1" u="none" baseline="0" dirty="0" smtClean="0">
                    <a:latin typeface="Cambria Math" panose="02040503050406030204" pitchFamily="18" charset="0"/>
                    <a:ea typeface="Cambria Math" panose="02040503050406030204" pitchFamily="18" charset="0"/>
                  </a:rPr>
                  <a:t>                          </a:t>
                </a:r>
                <a:r>
                  <a:rPr lang="en-US" sz="1200" b="0" i="0" u="none" baseline="0" smtClean="0">
                    <a:latin typeface="Cambria Math" panose="02040503050406030204" pitchFamily="18" charset="0"/>
                    <a:ea typeface="Cambria Math" panose="02040503050406030204" pitchFamily="18" charset="0"/>
                  </a:rPr>
                  <a:t>(Number of persons with </a:t>
                </a:r>
                <a:r>
                  <a:rPr lang="en-US" sz="1200" b="0" i="0" u="none" baseline="0" smtClean="0">
                    <a:latin typeface="Cambria Math" panose="02040503050406030204" pitchFamily="18" charset="0"/>
                    <a:ea typeface="Cambria Math" panose="02040503050406030204" pitchFamily="18" charset="0"/>
                  </a:rPr>
                  <a:t>prostate cancer)/(</a:t>
                </a:r>
                <a:r>
                  <a:rPr lang="en-US" sz="1200" b="0" i="0" u="none" baseline="0" smtClean="0">
                    <a:latin typeface="Cambria Math" panose="02040503050406030204" pitchFamily="18" charset="0"/>
                    <a:ea typeface="Cambria Math" panose="02040503050406030204" pitchFamily="18" charset="0"/>
                  </a:rPr>
                  <a:t>Total number of persons in the group)</a:t>
                </a:r>
                <a:r>
                  <a:rPr lang="en-US" sz="1200" b="0" i="0" u="none" baseline="0" dirty="0" smtClean="0">
                    <a:latin typeface="+mn-lt"/>
                    <a:ea typeface="Cambria Math" panose="02040503050406030204" pitchFamily="18" charset="0"/>
                  </a:rPr>
                  <a:t> </a:t>
                </a:r>
                <a:r>
                  <a:rPr lang="en-US" sz="1200" b="0" i="0" u="none" baseline="0" dirty="0" smtClean="0">
                    <a:latin typeface="+mn-lt"/>
                    <a:ea typeface="+mn-ea"/>
                  </a:rPr>
                  <a:t>at Jan 1, 2012</a:t>
                </a:r>
                <a:r>
                  <a:rPr lang="en-US" sz="1200" b="0" i="0" u="none" baseline="0" dirty="0" smtClean="0">
                    <a:latin typeface="+mn-lt"/>
                    <a:ea typeface="Cambria Math" panose="02040503050406030204" pitchFamily="18" charset="0"/>
                  </a:rPr>
                  <a:t>X </a:t>
                </a:r>
                <a:r>
                  <a:rPr lang="en-US" sz="1200" b="0" i="0" u="none" baseline="0" dirty="0" smtClean="0">
                    <a:latin typeface="+mn-lt"/>
                    <a:ea typeface="Cambria Math" panose="02040503050406030204" pitchFamily="18" charset="0"/>
                  </a:rPr>
                  <a:t>multiplier(e.g., 100,000)</a:t>
                </a:r>
              </a:p>
              <a:p>
                <a:pPr marL="0" indent="0">
                  <a:buFont typeface="+mj-lt"/>
                  <a:buNone/>
                </a:pPr>
                <a:endParaRPr lang="en-US" b="0" baseline="0" dirty="0" smtClean="0"/>
              </a:p>
              <a:p>
                <a:pPr marL="0" indent="0">
                  <a:buFont typeface="+mj-lt"/>
                  <a:buNone/>
                </a:pPr>
                <a:endParaRPr lang="en-US" b="1" dirty="0" smtClean="0"/>
              </a:p>
              <a:p>
                <a:r>
                  <a:rPr lang="en-US" dirty="0" smtClean="0"/>
                  <a:t>From</a:t>
                </a:r>
                <a:r>
                  <a:rPr lang="en-US" baseline="0" dirty="0" smtClean="0"/>
                  <a:t> the information provided in the question, there are </a:t>
                </a:r>
                <a:r>
                  <a:rPr lang="en-US" baseline="0" dirty="0" smtClean="0"/>
                  <a:t>330 cases  for Auckland at </a:t>
                </a:r>
                <a:r>
                  <a:rPr lang="en-US" baseline="0" dirty="0" smtClean="0"/>
                  <a:t>the beginning of the </a:t>
                </a:r>
                <a:r>
                  <a:rPr lang="en-US" baseline="0" dirty="0" smtClean="0"/>
                  <a:t>years, </a:t>
                </a:r>
                <a:r>
                  <a:rPr lang="en-US" baseline="0" dirty="0" smtClean="0"/>
                  <a:t>which mean at </a:t>
                </a:r>
                <a:r>
                  <a:rPr lang="en-US" baseline="0" dirty="0" smtClean="0"/>
                  <a:t>the beginning of </a:t>
                </a:r>
                <a:r>
                  <a:rPr lang="en-US" baseline="0" dirty="0" smtClean="0"/>
                  <a:t>year of 2011 , the </a:t>
                </a:r>
                <a:r>
                  <a:rPr lang="en-US" baseline="0" dirty="0" smtClean="0"/>
                  <a:t>numerators , </a:t>
                </a:r>
                <a:r>
                  <a:rPr lang="en-US" dirty="0" smtClean="0"/>
                  <a:t> </a:t>
                </a:r>
                <a:r>
                  <a:rPr lang="en-US" dirty="0" smtClean="0"/>
                  <a:t>the number</a:t>
                </a:r>
                <a:r>
                  <a:rPr lang="en-US" baseline="0" dirty="0" smtClean="0"/>
                  <a:t> of persons with </a:t>
                </a:r>
                <a:r>
                  <a:rPr lang="en-US" baseline="0" dirty="0" smtClean="0"/>
                  <a:t>prostate cancer </a:t>
                </a:r>
                <a:r>
                  <a:rPr lang="en-US" baseline="0" dirty="0" smtClean="0"/>
                  <a:t>at the </a:t>
                </a:r>
                <a:r>
                  <a:rPr lang="en-US" baseline="0" dirty="0" smtClean="0"/>
                  <a:t>beginning </a:t>
                </a:r>
                <a:r>
                  <a:rPr lang="en-US" baseline="0" dirty="0" smtClean="0"/>
                  <a:t>of 2011 is </a:t>
                </a:r>
                <a:r>
                  <a:rPr lang="en-US" baseline="0" dirty="0" smtClean="0"/>
                  <a:t>330.</a:t>
                </a:r>
                <a:endParaRPr lang="en-US" baseline="0" dirty="0" smtClean="0"/>
              </a:p>
              <a:p>
                <a:endParaRPr lang="en-US" baseline="0" dirty="0" smtClean="0"/>
              </a:p>
              <a:p>
                <a:r>
                  <a:rPr lang="en-US" dirty="0" smtClean="0"/>
                  <a:t>Then we</a:t>
                </a:r>
                <a:r>
                  <a:rPr lang="en-US" baseline="0" dirty="0" smtClean="0"/>
                  <a:t> are figuring out what the denominator </a:t>
                </a:r>
                <a:r>
                  <a:rPr lang="en-US" baseline="0" dirty="0" smtClean="0"/>
                  <a:t>is.  Do we use the total population or male population only ?  We will only apply male population because only males are eligible to get prostate cancer. So the denominator is 196,000.</a:t>
                </a:r>
              </a:p>
              <a:p>
                <a:endParaRPr lang="en-US" baseline="0" dirty="0" smtClean="0"/>
              </a:p>
              <a:p>
                <a:r>
                  <a:rPr lang="en-US" baseline="0" dirty="0" smtClean="0"/>
                  <a:t>The point prevalence in Auckland </a:t>
                </a:r>
                <a:r>
                  <a:rPr lang="en-US" baseline="0" dirty="0" smtClean="0"/>
                  <a:t>at </a:t>
                </a:r>
                <a:r>
                  <a:rPr lang="en-US" baseline="0" dirty="0" smtClean="0"/>
                  <a:t>Jan 1, 2011 </a:t>
                </a:r>
                <a:r>
                  <a:rPr lang="en-US" baseline="0" dirty="0" smtClean="0"/>
                  <a:t>is  </a:t>
                </a:r>
                <a:r>
                  <a:rPr lang="en-US" baseline="0" dirty="0" smtClean="0"/>
                  <a:t>(330/196,000)  </a:t>
                </a:r>
                <a:r>
                  <a:rPr lang="en-US" baseline="0" dirty="0" smtClean="0"/>
                  <a:t>X </a:t>
                </a:r>
                <a:r>
                  <a:rPr lang="en-US" baseline="0" dirty="0" smtClean="0"/>
                  <a:t>10,000 </a:t>
                </a:r>
                <a:r>
                  <a:rPr lang="en-US" baseline="0" dirty="0" smtClean="0"/>
                  <a:t>= </a:t>
                </a:r>
                <a:r>
                  <a:rPr lang="en-US" baseline="0" dirty="0" smtClean="0"/>
                  <a:t>17 </a:t>
                </a:r>
                <a:r>
                  <a:rPr lang="en-US" baseline="0" dirty="0" smtClean="0"/>
                  <a:t>per </a:t>
                </a:r>
                <a:r>
                  <a:rPr lang="en-US" baseline="0" dirty="0" smtClean="0"/>
                  <a:t>10,000 in Auckland.</a:t>
                </a:r>
              </a:p>
              <a:p>
                <a:endParaRPr lang="en-US" baseline="0" dirty="0" smtClean="0"/>
              </a:p>
              <a:p>
                <a:r>
                  <a:rPr lang="en-US" baseline="0" dirty="0" smtClean="0"/>
                  <a:t>Then you can practice yourself for Wellington, and Christchurch ? </a:t>
                </a:r>
              </a:p>
              <a:p>
                <a:endParaRPr lang="en-US" baseline="0" dirty="0" smtClean="0"/>
              </a:p>
              <a:p>
                <a:r>
                  <a:rPr lang="en-US" baseline="0" dirty="0" smtClean="0"/>
                  <a:t>So the point prevalence at new Zealand  is   (330 + 270 + 250)/ (19600 + 188700+170000)  = 850/ </a:t>
                </a:r>
                <a:r>
                  <a:rPr lang="en-US" dirty="0" smtClean="0"/>
                  <a:t>378300 = 22.5 per 10,000. </a:t>
                </a:r>
                <a:endParaRPr lang="en-US" baseline="0" dirty="0" smtClean="0"/>
              </a:p>
              <a:p>
                <a:pPr marL="0" indent="0">
                  <a:buFont typeface="Wingdings" panose="05000000000000000000" pitchFamily="2" charset="2"/>
                  <a:buNone/>
                </a:pPr>
                <a:endParaRPr lang="en-US" dirty="0" smtClean="0"/>
              </a:p>
              <a:p>
                <a:pPr marL="0" indent="0">
                  <a:buFont typeface="Wingdings" panose="05000000000000000000" pitchFamily="2" charset="2"/>
                  <a:buNone/>
                </a:pPr>
                <a:endParaRPr lang="en-US" dirty="0" smtClean="0"/>
              </a:p>
              <a:p>
                <a:pPr marL="0" indent="0">
                  <a:buFont typeface="Wingdings" panose="05000000000000000000" pitchFamily="2" charset="2"/>
                  <a:buNone/>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endParaRPr lang="en-US" dirty="0" smtClean="0"/>
              </a:p>
              <a:p>
                <a:pPr marL="285750" indent="-285750">
                  <a:buFont typeface="Wingdings" panose="05000000000000000000" pitchFamily="2" charset="2"/>
                  <a:buChar char="v"/>
                </a:pPr>
                <a:r>
                  <a:rPr lang="en-US" dirty="0" smtClean="0"/>
                  <a:t>What </a:t>
                </a:r>
                <a:r>
                  <a:rPr lang="en-US" dirty="0" smtClean="0"/>
                  <a:t>if I  tell you sex ratios  for male vs. female  are 1.1, 0.9, 1.2 for Auckland, wellington, Christchurch </a:t>
                </a:r>
              </a:p>
              <a:p>
                <a:r>
                  <a:rPr lang="en-US" dirty="0" smtClean="0"/>
                  <a:t>respectively and will not provide the male population information.  </a:t>
                </a:r>
              </a:p>
              <a:p>
                <a:endParaRPr lang="en-US" dirty="0"/>
              </a:p>
            </p:txBody>
          </p:sp>
        </mc:Fallback>
      </mc:AlternateContent>
      <p:sp>
        <p:nvSpPr>
          <p:cNvPr id="4" name="Slide Number Placeholder 3"/>
          <p:cNvSpPr>
            <a:spLocks noGrp="1"/>
          </p:cNvSpPr>
          <p:nvPr>
            <p:ph type="sldNum" sz="quarter" idx="10"/>
          </p:nvPr>
        </p:nvSpPr>
        <p:spPr/>
        <p:txBody>
          <a:bodyPr/>
          <a:lstStyle/>
          <a:p>
            <a:fld id="{86325871-EA29-4AFB-B956-F42EB1AB7DC2}" type="slidenum">
              <a:rPr lang="en-US" smtClean="0"/>
              <a:t>26</a:t>
            </a:fld>
            <a:endParaRPr lang="en-US"/>
          </a:p>
        </p:txBody>
      </p:sp>
    </p:spTree>
    <p:extLst>
      <p:ext uri="{BB962C8B-B14F-4D97-AF65-F5344CB8AC3E}">
        <p14:creationId xmlns:p14="http://schemas.microsoft.com/office/powerpoint/2010/main" val="15701432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1" dirty="0" smtClean="0"/>
                  <a:t>Response:</a:t>
                </a:r>
              </a:p>
              <a:p>
                <a:endParaRPr lang="en-US" b="1" dirty="0" smtClean="0"/>
              </a:p>
              <a:p>
                <a:pPr marL="228600" indent="-228600">
                  <a:buFont typeface="+mj-lt"/>
                  <a:buAutoNum type="arabicPeriod"/>
                </a:pPr>
                <a:r>
                  <a:rPr lang="en-US" b="1" dirty="0" smtClean="0"/>
                  <a:t>What is the incidence rate during</a:t>
                </a:r>
                <a:r>
                  <a:rPr lang="en-US" b="1" baseline="0" dirty="0" smtClean="0"/>
                  <a:t> 2011? </a:t>
                </a:r>
              </a:p>
              <a:p>
                <a:pPr marL="228600" indent="-228600">
                  <a:buFont typeface="+mj-lt"/>
                  <a:buAutoNum type="arabicPeriod"/>
                </a:pPr>
                <a:endParaRPr lang="en-US" b="1"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b="0" baseline="0" dirty="0" smtClean="0"/>
                  <a:t>Recall : </a:t>
                </a:r>
                <a:r>
                  <a:rPr lang="en-US" b="0" u="none" baseline="0" dirty="0" smtClean="0"/>
                  <a:t>Incidence rate over a time period= </a:t>
                </a:r>
                <a14:m>
                  <m:oMath xmlns:m="http://schemas.openxmlformats.org/officeDocument/2006/math">
                    <m:f>
                      <m:fPr>
                        <m:ctrlPr>
                          <a:rPr lang="en-US" sz="1200" b="0" i="1" u="none" baseline="0" smtClean="0">
                            <a:latin typeface="Cambria Math" panose="02040503050406030204" pitchFamily="18" charset="0"/>
                            <a:ea typeface="Cambria Math" panose="02040503050406030204" pitchFamily="18" charset="0"/>
                          </a:rPr>
                        </m:ctrlPr>
                      </m:fPr>
                      <m:num>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new</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cases</m:t>
                        </m:r>
                      </m:num>
                      <m:den>
                        <m:r>
                          <m:rPr>
                            <m:sty m:val="p"/>
                          </m:rPr>
                          <a:rPr lang="en-US" sz="1200" b="0" i="0" u="none" baseline="0" smtClean="0">
                            <a:latin typeface="Cambria Math" panose="02040503050406030204" pitchFamily="18" charset="0"/>
                            <a:ea typeface="Cambria Math" panose="02040503050406030204" pitchFamily="18" charset="0"/>
                          </a:rPr>
                          <m:t>Total</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Population</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at</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Risk</m:t>
                        </m:r>
                      </m:den>
                    </m:f>
                  </m:oMath>
                </a14:m>
                <a:r>
                  <a:rPr lang="en-US" sz="1200" b="0" i="0" u="none" baseline="0" dirty="0" smtClean="0">
                    <a:latin typeface="+mn-lt"/>
                    <a:ea typeface="Cambria Math" panose="02040503050406030204" pitchFamily="18" charset="0"/>
                  </a:rPr>
                  <a:t> over a time period X multiplier(e.g., 100,000)</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0" u="none" baseline="0" dirty="0" smtClean="0">
                  <a:latin typeface="+mn-lt"/>
                  <a:ea typeface="Cambria Math"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0" u="none" baseline="0" dirty="0" smtClean="0">
                    <a:latin typeface="+mn-lt"/>
                    <a:ea typeface="Cambria Math" panose="02040503050406030204" pitchFamily="18" charset="0"/>
                  </a:rPr>
                  <a:t>So </a:t>
                </a:r>
                <a:r>
                  <a:rPr lang="en-US" b="0" u="none" baseline="0" dirty="0" smtClean="0"/>
                  <a:t>Incidence rate of CHF during 2011  =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1" u="none" baseline="0" dirty="0" smtClean="0">
                  <a:latin typeface="Cambria Math" panose="02040503050406030204" pitchFamily="18" charset="0"/>
                  <a:ea typeface="Cambria Math"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1" u="none" baseline="0" dirty="0" smtClean="0">
                    <a:latin typeface="Cambria Math" panose="02040503050406030204" pitchFamily="18" charset="0"/>
                    <a:ea typeface="Cambria Math" panose="02040503050406030204" pitchFamily="18" charset="0"/>
                  </a:rPr>
                  <a:t>                          </a:t>
                </a:r>
                <a14:m>
                  <m:oMath xmlns:m="http://schemas.openxmlformats.org/officeDocument/2006/math">
                    <m:f>
                      <m:fPr>
                        <m:ctrlPr>
                          <a:rPr lang="en-US" sz="1200" b="0" i="1" u="none" baseline="0" smtClean="0">
                            <a:latin typeface="Cambria Math" panose="02040503050406030204" pitchFamily="18" charset="0"/>
                            <a:ea typeface="Cambria Math" panose="02040503050406030204" pitchFamily="18" charset="0"/>
                          </a:rPr>
                        </m:ctrlPr>
                      </m:fPr>
                      <m:num>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new</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CHF</m:t>
                        </m:r>
                        <m:r>
                          <a:rPr lang="en-US" sz="1200" b="0" i="1"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cases</m:t>
                        </m:r>
                      </m:num>
                      <m:den>
                        <m:r>
                          <m:rPr>
                            <m:sty m:val="p"/>
                          </m:rPr>
                          <a:rPr lang="en-US" sz="1200" b="0" i="0" u="none" baseline="0" smtClean="0">
                            <a:latin typeface="Cambria Math" panose="02040503050406030204" pitchFamily="18" charset="0"/>
                            <a:ea typeface="Cambria Math" panose="02040503050406030204" pitchFamily="18" charset="0"/>
                          </a:rPr>
                          <m:t>Total</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Population</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at</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Risk</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for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CHF</m:t>
                        </m:r>
                      </m:den>
                    </m:f>
                  </m:oMath>
                </a14:m>
                <a:r>
                  <a:rPr lang="en-US" sz="1200" b="0" i="0" u="none" baseline="0" dirty="0" smtClean="0">
                    <a:latin typeface="+mn-lt"/>
                    <a:ea typeface="Cambria Math" panose="02040503050406030204" pitchFamily="18" charset="0"/>
                  </a:rPr>
                  <a:t>  during 2011 X multiplier(e.g., 100,000)</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0" u="none" baseline="0" dirty="0" smtClean="0">
                  <a:latin typeface="+mn-lt"/>
                  <a:ea typeface="Cambria Math" panose="02040503050406030204" pitchFamily="18" charset="0"/>
                </a:endParaRPr>
              </a:p>
              <a:p>
                <a:pPr marL="0" indent="0">
                  <a:buFont typeface="+mj-lt"/>
                  <a:buNone/>
                </a:pPr>
                <a:r>
                  <a:rPr lang="en-US" b="0" baseline="0" dirty="0" smtClean="0"/>
                  <a:t>First, we need to find out number of new CHF cases during 2011. From the question, we can see there are 16 new cases of CHF found, so </a:t>
                </a:r>
                <a:r>
                  <a:rPr lang="en-US" b="1" baseline="0" dirty="0" smtClean="0"/>
                  <a:t>the numerator is 16.</a:t>
                </a:r>
              </a:p>
              <a:p>
                <a:pPr marL="0" indent="0">
                  <a:buFont typeface="+mj-lt"/>
                  <a:buNone/>
                </a:pPr>
                <a:endParaRPr lang="en-US" b="1" baseline="0" dirty="0" smtClean="0"/>
              </a:p>
              <a:p>
                <a:pPr marL="0" indent="0">
                  <a:buFont typeface="+mj-lt"/>
                  <a:buNone/>
                </a:pPr>
                <a:r>
                  <a:rPr lang="en-US" b="0" baseline="0" dirty="0" smtClean="0"/>
                  <a:t>Now  we need to figure out the denominator, which means total population at risk for CHF at the beginning of  2011. At the beginning of 2011, 40 out of 1000 are having  CHF, which means that they are not at risk for CHF, so we need to  subtract off those people from 1000 individuals. So the denominator should be 1000-40 = 960.</a:t>
                </a:r>
              </a:p>
              <a:p>
                <a:pPr marL="0" indent="0">
                  <a:buFont typeface="+mj-lt"/>
                  <a:buNone/>
                </a:pPr>
                <a:endParaRPr lang="en-US" b="0" baseline="0" dirty="0" smtClean="0"/>
              </a:p>
              <a:p>
                <a:pPr marL="0" indent="0">
                  <a:buFont typeface="+mj-lt"/>
                  <a:buNone/>
                </a:pPr>
                <a:r>
                  <a:rPr lang="en-US" b="0" baseline="0" dirty="0" smtClean="0"/>
                  <a:t> Incidence rate of CHF during 2011 = (16/960) X 1000   = 17 per 1000 individuals , which means that of 1000 persons, seventeen  develop into CHF during a year. </a:t>
                </a:r>
              </a:p>
              <a:p>
                <a:pPr marL="0" indent="0">
                  <a:buFont typeface="+mj-lt"/>
                  <a:buNone/>
                </a:pPr>
                <a:endParaRPr lang="en-US" b="0" baseline="0" dirty="0" smtClean="0"/>
              </a:p>
              <a:p>
                <a:pPr marL="0" indent="0">
                  <a:buFont typeface="+mj-lt"/>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b="1" dirty="0" smtClean="0"/>
                  <a:t>2.What is</a:t>
                </a:r>
                <a:r>
                  <a:rPr lang="en-US" b="1" baseline="0" dirty="0" smtClean="0"/>
                  <a:t> point prevalence at the end of 2011? </a:t>
                </a:r>
              </a:p>
              <a:p>
                <a:pPr marL="0" indent="0">
                  <a:buFont typeface="+mj-lt"/>
                  <a:buNone/>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0" baseline="0" dirty="0" smtClean="0"/>
                  <a:t>Recall : </a:t>
                </a:r>
                <a:r>
                  <a:rPr lang="en-US" b="0" u="none" baseline="0" dirty="0" smtClean="0"/>
                  <a:t>Point prevalence= </a:t>
                </a:r>
                <a14:m>
                  <m:oMath xmlns:m="http://schemas.openxmlformats.org/officeDocument/2006/math">
                    <m:f>
                      <m:fPr>
                        <m:ctrlPr>
                          <a:rPr lang="en-US" sz="1200" b="0" i="1" u="none" baseline="0" smtClean="0">
                            <a:latin typeface="Cambria Math" panose="02040503050406030204" pitchFamily="18" charset="0"/>
                            <a:ea typeface="Cambria Math" panose="02040503050406030204" pitchFamily="18" charset="0"/>
                          </a:rPr>
                        </m:ctrlPr>
                      </m:fPr>
                      <m:num>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persons</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ill</m:t>
                        </m:r>
                        <m:r>
                          <a:rPr lang="en-US" sz="1200" b="0" i="0" u="none" baseline="0" smtClean="0">
                            <a:latin typeface="Cambria Math" panose="02040503050406030204" pitchFamily="18" charset="0"/>
                            <a:ea typeface="Cambria Math" panose="02040503050406030204" pitchFamily="18" charset="0"/>
                          </a:rPr>
                          <m:t> </m:t>
                        </m:r>
                      </m:num>
                      <m:den>
                        <m:r>
                          <m:rPr>
                            <m:sty m:val="p"/>
                          </m:rPr>
                          <a:rPr lang="en-US" sz="1200" b="0" i="0" u="none" baseline="0" smtClean="0">
                            <a:latin typeface="Cambria Math" panose="02040503050406030204" pitchFamily="18" charset="0"/>
                            <a:ea typeface="Cambria Math" panose="02040503050406030204" pitchFamily="18" charset="0"/>
                          </a:rPr>
                          <m:t>Total</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in</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the</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group</m:t>
                        </m:r>
                      </m:den>
                    </m:f>
                  </m:oMath>
                </a14:m>
                <a:r>
                  <a:rPr lang="en-US" sz="1200" b="0" i="0" u="none" baseline="0" dirty="0" smtClean="0">
                    <a:latin typeface="+mn-lt"/>
                    <a:ea typeface="Cambria Math" panose="02040503050406030204" pitchFamily="18" charset="0"/>
                  </a:rPr>
                  <a:t>   at a point in time</a:t>
                </a:r>
              </a:p>
              <a:p>
                <a:pPr marL="0" indent="0">
                  <a:buFont typeface="+mj-lt"/>
                  <a:buNone/>
                </a:pPr>
                <a:endParaRPr lang="en-US" b="0"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0" u="none" baseline="0" dirty="0" smtClean="0">
                    <a:latin typeface="+mn-lt"/>
                    <a:ea typeface="Cambria Math" panose="02040503050406030204" pitchFamily="18" charset="0"/>
                  </a:rPr>
                  <a:t>So </a:t>
                </a:r>
                <a:r>
                  <a:rPr lang="en-US" sz="1200" b="0" i="0" u="none" baseline="0" dirty="0" smtClean="0">
                    <a:latin typeface="+mn-lt"/>
                    <a:ea typeface="+mn-ea"/>
                  </a:rPr>
                  <a:t>point prevalence of CHF at the end of 2011</a:t>
                </a:r>
                <a:r>
                  <a:rPr lang="en-US" b="0" u="none" baseline="0" dirty="0" smtClean="0"/>
                  <a:t>=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1" u="none" baseline="0" dirty="0" smtClean="0">
                  <a:latin typeface="Cambria Math" panose="02040503050406030204" pitchFamily="18" charset="0"/>
                  <a:ea typeface="Cambria Math"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1" u="none" baseline="0" dirty="0" smtClean="0">
                    <a:latin typeface="Cambria Math" panose="02040503050406030204" pitchFamily="18" charset="0"/>
                    <a:ea typeface="Cambria Math" panose="02040503050406030204" pitchFamily="18" charset="0"/>
                  </a:rPr>
                  <a:t>                          </a:t>
                </a:r>
                <a14:m>
                  <m:oMath xmlns:m="http://schemas.openxmlformats.org/officeDocument/2006/math">
                    <m:f>
                      <m:fPr>
                        <m:ctrlPr>
                          <a:rPr lang="en-US" sz="1200" b="0" i="1" u="none" baseline="0" smtClean="0">
                            <a:latin typeface="Cambria Math" panose="02040503050406030204" pitchFamily="18" charset="0"/>
                            <a:ea typeface="Cambria Math" panose="02040503050406030204" pitchFamily="18" charset="0"/>
                          </a:rPr>
                        </m:ctrlPr>
                      </m:fPr>
                      <m:num>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persons</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with</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CHF</m:t>
                        </m:r>
                        <m:r>
                          <a:rPr lang="en-US" sz="1200" b="0" i="1"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cases</m:t>
                        </m:r>
                      </m:num>
                      <m:den>
                        <m:r>
                          <m:rPr>
                            <m:sty m:val="p"/>
                          </m:rPr>
                          <a:rPr lang="en-US" sz="1200" b="0" i="0" u="none" baseline="0" smtClean="0">
                            <a:latin typeface="Cambria Math" panose="02040503050406030204" pitchFamily="18" charset="0"/>
                            <a:ea typeface="Cambria Math" panose="02040503050406030204" pitchFamily="18" charset="0"/>
                          </a:rPr>
                          <m:t>Total</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number</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of</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persons</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in</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the</m:t>
                        </m:r>
                        <m:r>
                          <a:rPr lang="en-US" sz="1200" b="0" i="0" u="none" baseline="0" smtClean="0">
                            <a:latin typeface="Cambria Math" panose="02040503050406030204" pitchFamily="18" charset="0"/>
                            <a:ea typeface="Cambria Math" panose="02040503050406030204" pitchFamily="18" charset="0"/>
                          </a:rPr>
                          <m:t> </m:t>
                        </m:r>
                        <m:r>
                          <m:rPr>
                            <m:sty m:val="p"/>
                          </m:rPr>
                          <a:rPr lang="en-US" sz="1200" b="0" i="0" u="none" baseline="0" smtClean="0">
                            <a:latin typeface="Cambria Math" panose="02040503050406030204" pitchFamily="18" charset="0"/>
                            <a:ea typeface="Cambria Math" panose="02040503050406030204" pitchFamily="18" charset="0"/>
                          </a:rPr>
                          <m:t>group</m:t>
                        </m:r>
                      </m:den>
                    </m:f>
                  </m:oMath>
                </a14:m>
                <a:r>
                  <a:rPr lang="en-US" sz="1200" b="0" i="0" u="none" baseline="0" dirty="0" smtClean="0">
                    <a:latin typeface="+mn-lt"/>
                    <a:ea typeface="Cambria Math" panose="02040503050406030204" pitchFamily="18" charset="0"/>
                  </a:rPr>
                  <a:t> at the end of  2011  X multiplier(e.g., 100,000)</a:t>
                </a:r>
              </a:p>
              <a:p>
                <a:pPr marL="0" indent="0">
                  <a:buFont typeface="+mj-lt"/>
                  <a:buNone/>
                </a:pPr>
                <a:endParaRPr lang="en-US" b="0" baseline="0" dirty="0" smtClean="0"/>
              </a:p>
              <a:p>
                <a:pPr marL="0" indent="0">
                  <a:buFont typeface="+mj-lt"/>
                  <a:buNone/>
                </a:pPr>
                <a:endParaRPr lang="en-US" b="1" dirty="0" smtClean="0"/>
              </a:p>
              <a:p>
                <a:r>
                  <a:rPr lang="en-US" dirty="0" smtClean="0"/>
                  <a:t>From</a:t>
                </a:r>
                <a:r>
                  <a:rPr lang="en-US" baseline="0" dirty="0" smtClean="0"/>
                  <a:t> the information provided in the question, there are 40 cases at the beginning of the years, and  16 new cases developed during the years. And it did not say individuals with CHF died during the 2011, which mean at the end of year of 2011 , the numerator, </a:t>
                </a:r>
                <a:r>
                  <a:rPr lang="en-US" dirty="0" smtClean="0"/>
                  <a:t> the number</a:t>
                </a:r>
                <a:r>
                  <a:rPr lang="en-US" baseline="0" dirty="0" smtClean="0"/>
                  <a:t> of persons with CHF cases at the end of 2011 is 40+16 = 56.</a:t>
                </a:r>
              </a:p>
              <a:p>
                <a:endParaRPr lang="en-US" baseline="0" dirty="0" smtClean="0"/>
              </a:p>
              <a:p>
                <a:r>
                  <a:rPr lang="en-US" dirty="0" smtClean="0"/>
                  <a:t>Then we</a:t>
                </a:r>
                <a:r>
                  <a:rPr lang="en-US" baseline="0" dirty="0" smtClean="0"/>
                  <a:t> are figuring out what the denominator is .  At the  beginning of the year there are 1000 , and then 12 of them died during the years. So the total number of persons in the group left at the end of 2011 is 1000-12 = 988 . </a:t>
                </a:r>
              </a:p>
              <a:p>
                <a:endParaRPr lang="en-US" baseline="0" dirty="0" smtClean="0"/>
              </a:p>
              <a:p>
                <a:r>
                  <a:rPr lang="en-US" baseline="0" dirty="0" smtClean="0"/>
                  <a:t>Then  the point prevalence at the end of 2011 is  (56/988)  X 1000 = 57 per 1000</a:t>
                </a:r>
              </a:p>
              <a:p>
                <a:endParaRPr lang="en-US" baseline="0" dirty="0" smtClean="0"/>
              </a:p>
              <a:p>
                <a:r>
                  <a:rPr lang="en-US" b="1" baseline="0" dirty="0" smtClean="0"/>
                  <a:t>The point prevalence at the end of 2011 is 57 per 1000, which means, at the end of 2011 , 57 out of 1000 have CHF disease.</a:t>
                </a:r>
              </a:p>
              <a:p>
                <a:endParaRPr lang="en-US" b="1" baseline="0" dirty="0" smtClean="0"/>
              </a:p>
              <a:p>
                <a:endParaRPr lang="en-US" baseline="0" dirty="0" smtClean="0"/>
              </a:p>
              <a:p>
                <a:r>
                  <a:rPr lang="en-US" baseline="0" dirty="0" smtClean="0"/>
                  <a:t> </a:t>
                </a:r>
                <a:endParaRPr lang="en-US" dirty="0" smtClean="0"/>
              </a:p>
              <a:p>
                <a:endParaRPr lang="en-US" dirty="0"/>
              </a:p>
            </p:txBody>
          </p:sp>
        </mc:Choice>
        <mc:Fallback xmlns="">
          <p:sp>
            <p:nvSpPr>
              <p:cNvPr id="3" name="Notes Placeholder 2"/>
              <p:cNvSpPr>
                <a:spLocks noGrp="1"/>
              </p:cNvSpPr>
              <p:nvPr>
                <p:ph type="body" idx="1"/>
              </p:nvPr>
            </p:nvSpPr>
            <p:spPr/>
            <p:txBody>
              <a:bodyPr/>
              <a:lstStyle/>
              <a:p>
                <a:r>
                  <a:rPr lang="en-US" b="1" smtClean="0"/>
                  <a:t>Response:</a:t>
                </a:r>
              </a:p>
              <a:p>
                <a:endParaRPr lang="en-US" b="1" smtClean="0"/>
              </a:p>
              <a:p>
                <a:pPr marL="228600" indent="-228600">
                  <a:buFont typeface="+mj-lt"/>
                  <a:buAutoNum type="arabicPeriod"/>
                </a:pPr>
                <a:r>
                  <a:rPr lang="en-US" b="1" smtClean="0"/>
                  <a:t>What is the incidence rate during</a:t>
                </a:r>
                <a:r>
                  <a:rPr lang="en-US" b="1" baseline="0" smtClean="0"/>
                  <a:t> 2011? </a:t>
                </a:r>
              </a:p>
              <a:p>
                <a:pPr marL="228600" indent="-228600">
                  <a:buFont typeface="+mj-lt"/>
                  <a:buAutoNum type="arabicPeriod"/>
                </a:pPr>
                <a:endParaRPr lang="en-US" b="1" baseline="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b="0" baseline="0" smtClean="0"/>
                  <a:t>Recall : </a:t>
                </a:r>
                <a:r>
                  <a:rPr lang="en-US" b="0" u="none" baseline="0" dirty="0" smtClean="0"/>
                  <a:t>Incidence rate over a time period= </a:t>
                </a:r>
                <a:r>
                  <a:rPr lang="en-US" sz="1200" b="0" i="0" u="none" baseline="0" smtClean="0">
                    <a:latin typeface="Cambria Math" panose="02040503050406030204" pitchFamily="18" charset="0"/>
                    <a:ea typeface="Cambria Math" panose="02040503050406030204" pitchFamily="18" charset="0"/>
                  </a:rPr>
                  <a:t>(Number of new cases)/(Total Population at Risk)</a:t>
                </a:r>
                <a:r>
                  <a:rPr lang="en-US" sz="1200" b="0" i="0" u="none" baseline="0" dirty="0" smtClean="0">
                    <a:latin typeface="+mn-lt"/>
                    <a:ea typeface="Cambria Math" panose="02040503050406030204" pitchFamily="18" charset="0"/>
                  </a:rPr>
                  <a:t> over a time period X multiplier(e.g., </a:t>
                </a:r>
                <a:r>
                  <a:rPr lang="en-US" sz="1200" b="0" i="0" u="none" baseline="0" smtClean="0">
                    <a:latin typeface="+mn-lt"/>
                    <a:ea typeface="Cambria Math" panose="02040503050406030204" pitchFamily="18" charset="0"/>
                  </a:rPr>
                  <a:t>100,000</a:t>
                </a:r>
                <a:r>
                  <a:rPr lang="en-US" sz="1200" b="0" i="0" u="none" baseline="0" smtClean="0">
                    <a:latin typeface="+mn-lt"/>
                    <a:ea typeface="Cambria Math" panose="02040503050406030204" pitchFamily="18" charset="0"/>
                  </a:rPr>
                  <a:t>)</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0" u="none" baseline="0" smtClean="0">
                  <a:latin typeface="+mn-lt"/>
                  <a:ea typeface="Cambria Math"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0" u="none" baseline="0" smtClean="0">
                    <a:latin typeface="+mn-lt"/>
                    <a:ea typeface="Cambria Math" panose="02040503050406030204" pitchFamily="18" charset="0"/>
                  </a:rPr>
                  <a:t>So </a:t>
                </a:r>
                <a:r>
                  <a:rPr lang="en-US" b="0" u="none" baseline="0" smtClean="0"/>
                  <a:t>Incidence rate of CHF during 2011 </a:t>
                </a:r>
                <a:r>
                  <a:rPr lang="en-US" b="0" u="none" baseline="0" dirty="0" smtClean="0"/>
                  <a:t>over a time period</a:t>
                </a:r>
                <a:r>
                  <a:rPr lang="en-US" b="0" u="none" baseline="0" smtClean="0"/>
                  <a:t>=   </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1" u="none" baseline="0" smtClean="0">
                  <a:latin typeface="Cambria Math" panose="02040503050406030204" pitchFamily="18" charset="0"/>
                  <a:ea typeface="Cambria Math"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b="0" i="1" u="none" baseline="0" smtClean="0">
                    <a:latin typeface="Cambria Math" panose="02040503050406030204" pitchFamily="18" charset="0"/>
                    <a:ea typeface="Cambria Math" panose="02040503050406030204" pitchFamily="18" charset="0"/>
                  </a:rPr>
                  <a:t>                          </a:t>
                </a:r>
                <a:r>
                  <a:rPr lang="en-US" sz="1200" b="0" i="0" u="none" baseline="0" smtClean="0">
                    <a:latin typeface="Cambria Math" panose="02040503050406030204" pitchFamily="18" charset="0"/>
                    <a:ea typeface="Cambria Math" panose="02040503050406030204" pitchFamily="18" charset="0"/>
                  </a:rPr>
                  <a:t>(Number of</a:t>
                </a:r>
                <a:r>
                  <a:rPr lang="en-US" sz="1200" b="0" i="0" u="none" baseline="0" smtClean="0">
                    <a:latin typeface="Cambria Math" panose="02040503050406030204" pitchFamily="18" charset="0"/>
                    <a:ea typeface="Cambria Math" panose="02040503050406030204" pitchFamily="18" charset="0"/>
                  </a:rPr>
                  <a:t> new</a:t>
                </a:r>
                <a:r>
                  <a:rPr lang="en-US" sz="1200" b="0" i="0" u="none" baseline="0" smtClean="0">
                    <a:latin typeface="Cambria Math" panose="02040503050406030204" pitchFamily="18" charset="0"/>
                    <a:ea typeface="Cambria Math" panose="02040503050406030204" pitchFamily="18" charset="0"/>
                  </a:rPr>
                  <a:t> </a:t>
                </a:r>
                <a:r>
                  <a:rPr lang="en-US" sz="1200" b="0" i="0" u="none" baseline="0" smtClean="0">
                    <a:latin typeface="Cambria Math" panose="02040503050406030204" pitchFamily="18" charset="0"/>
                    <a:ea typeface="Cambria Math" panose="02040503050406030204" pitchFamily="18" charset="0"/>
                  </a:rPr>
                  <a:t>CHF cases)/(</a:t>
                </a:r>
                <a:r>
                  <a:rPr lang="en-US" sz="1200" b="0" i="0" u="none" baseline="0" smtClean="0">
                    <a:latin typeface="Cambria Math" panose="02040503050406030204" pitchFamily="18" charset="0"/>
                    <a:ea typeface="Cambria Math" panose="02040503050406030204" pitchFamily="18" charset="0"/>
                  </a:rPr>
                  <a:t>Total Population at Risk</a:t>
                </a:r>
                <a:r>
                  <a:rPr lang="en-US" sz="1200" b="0" i="0" u="none" baseline="0" smtClean="0">
                    <a:latin typeface="Cambria Math" panose="02040503050406030204" pitchFamily="18" charset="0"/>
                    <a:ea typeface="Cambria Math" panose="02040503050406030204" pitchFamily="18" charset="0"/>
                  </a:rPr>
                  <a:t> for CHF)</a:t>
                </a:r>
                <a:r>
                  <a:rPr lang="en-US" sz="1200" b="0" i="0" u="none" baseline="0" dirty="0" smtClean="0">
                    <a:latin typeface="+mn-lt"/>
                    <a:ea typeface="Cambria Math" panose="02040503050406030204" pitchFamily="18" charset="0"/>
                  </a:rPr>
                  <a:t>  </a:t>
                </a:r>
                <a:r>
                  <a:rPr lang="en-US" sz="1200" b="0" i="0" u="none" baseline="0" smtClean="0">
                    <a:latin typeface="+mn-lt"/>
                    <a:ea typeface="Cambria Math" panose="02040503050406030204" pitchFamily="18" charset="0"/>
                  </a:rPr>
                  <a:t>during 2011 X </a:t>
                </a:r>
                <a:r>
                  <a:rPr lang="en-US" sz="1200" b="0" i="0" u="none" baseline="0" dirty="0" smtClean="0">
                    <a:latin typeface="+mn-lt"/>
                    <a:ea typeface="Cambria Math" panose="02040503050406030204" pitchFamily="18" charset="0"/>
                  </a:rPr>
                  <a:t>multiplier(e.g., </a:t>
                </a:r>
                <a:r>
                  <a:rPr lang="en-US" sz="1200" b="0" i="0" u="none" baseline="0" smtClean="0">
                    <a:latin typeface="+mn-lt"/>
                    <a:ea typeface="Cambria Math" panose="02040503050406030204" pitchFamily="18" charset="0"/>
                  </a:rPr>
                  <a:t>100,000)</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b="0" i="0" u="none" baseline="0" dirty="0" smtClean="0">
                  <a:latin typeface="+mn-lt"/>
                  <a:ea typeface="Cambria Math" panose="02040503050406030204" pitchFamily="18" charset="0"/>
                </a:endParaRPr>
              </a:p>
              <a:p>
                <a:pPr marL="0" indent="0">
                  <a:buFont typeface="+mj-lt"/>
                  <a:buNone/>
                </a:pPr>
                <a:r>
                  <a:rPr lang="en-US" b="0" baseline="0" smtClean="0"/>
                  <a:t>First, we need to find out number of new CHF cases during 2011. From the question, we can see there are 16 new cases of CHF found, so </a:t>
                </a:r>
                <a:r>
                  <a:rPr lang="en-US" b="1" baseline="0" smtClean="0"/>
                  <a:t>the numerator is 16.</a:t>
                </a:r>
              </a:p>
              <a:p>
                <a:pPr marL="0" indent="0">
                  <a:buFont typeface="+mj-lt"/>
                  <a:buNone/>
                </a:pPr>
                <a:endParaRPr lang="en-US" b="1" baseline="0" smtClean="0"/>
              </a:p>
              <a:p>
                <a:pPr marL="0" indent="0">
                  <a:buFont typeface="+mj-lt"/>
                  <a:buNone/>
                </a:pPr>
                <a:r>
                  <a:rPr lang="en-US" b="0" baseline="0" smtClean="0"/>
                  <a:t>Now  we need to figure out the  the denominator, which means total population at risk for CHF at the beginning of  2011. At the beginning of 2011, 40 out of 1000 are having  CHF, which means that they are not at risk for CHF, so we need to  substract off those people from 1000 individuals. So the denominator should be 1000-40 = 960.</a:t>
                </a:r>
              </a:p>
              <a:p>
                <a:pPr marL="0" indent="0">
                  <a:buFont typeface="+mj-lt"/>
                  <a:buNone/>
                </a:pPr>
                <a:endParaRPr lang="en-US" b="0" baseline="0" smtClean="0"/>
              </a:p>
              <a:p>
                <a:pPr marL="0" indent="0">
                  <a:buFont typeface="+mj-lt"/>
                  <a:buNone/>
                </a:pPr>
                <a:r>
                  <a:rPr lang="en-US" b="0" baseline="0" smtClean="0"/>
                  <a:t> Incidence rate of CHF during 2011 = (16/960) X 1000   = 17 per 1000 individuals</a:t>
                </a:r>
              </a:p>
              <a:p>
                <a:pPr marL="0" indent="0">
                  <a:buFont typeface="+mj-lt"/>
                  <a:buNone/>
                </a:pPr>
                <a:endParaRPr lang="en-US" b="0" baseline="0" smtClean="0"/>
              </a:p>
              <a:p>
                <a:pPr marL="0" indent="0">
                  <a:buFont typeface="+mj-lt"/>
                  <a:buNone/>
                </a:pPr>
                <a:endParaRPr lang="en-US" b="0" baseline="0" smtClean="0"/>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b="1" smtClean="0"/>
                  <a:t>2.What is</a:t>
                </a:r>
                <a:r>
                  <a:rPr lang="en-US" b="1" baseline="0" smtClean="0"/>
                  <a:t> point prevalence at the end of 2011? </a:t>
                </a:r>
              </a:p>
              <a:p>
                <a:pPr marL="0" indent="0">
                  <a:buFont typeface="+mj-lt"/>
                  <a:buNone/>
                </a:pPr>
                <a:endParaRPr lang="en-US" b="0" baseline="0" smtClean="0"/>
              </a:p>
              <a:p>
                <a:pPr marL="0" indent="0">
                  <a:buFont typeface="+mj-lt"/>
                  <a:buNone/>
                </a:pPr>
                <a:endParaRPr lang="en-US" b="0" baseline="0" smtClean="0"/>
              </a:p>
              <a:p>
                <a:pPr marL="0" indent="0">
                  <a:buFont typeface="+mj-lt"/>
                  <a:buNone/>
                </a:pPr>
                <a:endParaRPr lang="en-US" b="0" baseline="0" smtClean="0"/>
              </a:p>
              <a:p>
                <a:pPr marL="0" indent="0">
                  <a:buFont typeface="+mj-lt"/>
                  <a:buNone/>
                </a:pPr>
                <a:endParaRPr lang="en-US" b="1" smtClean="0"/>
              </a:p>
              <a:p>
                <a:endParaRPr lang="en-US" smtClean="0"/>
              </a:p>
              <a:p>
                <a:endParaRPr lang="en-US"/>
              </a:p>
            </p:txBody>
          </p:sp>
        </mc:Fallback>
      </mc:AlternateContent>
      <p:sp>
        <p:nvSpPr>
          <p:cNvPr id="4" name="Slide Number Placeholder 3"/>
          <p:cNvSpPr>
            <a:spLocks noGrp="1"/>
          </p:cNvSpPr>
          <p:nvPr>
            <p:ph type="sldNum" sz="quarter" idx="10"/>
          </p:nvPr>
        </p:nvSpPr>
        <p:spPr/>
        <p:txBody>
          <a:bodyPr/>
          <a:lstStyle/>
          <a:p>
            <a:fld id="{9739405D-1763-4367-B545-947239EC8BA4}" type="slidenum">
              <a:rPr lang="en-US" smtClean="0"/>
              <a:t>27</a:t>
            </a:fld>
            <a:endParaRPr lang="en-US" dirty="0"/>
          </a:p>
        </p:txBody>
      </p:sp>
    </p:spTree>
    <p:extLst>
      <p:ext uri="{BB962C8B-B14F-4D97-AF65-F5344CB8AC3E}">
        <p14:creationId xmlns:p14="http://schemas.microsoft.com/office/powerpoint/2010/main" val="104037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flask is shown that represents a community (Fig. 3-12A), and the beads in the flask represent the prevalent cases of a disease in the community.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 can we add to or increase the prevalence? As seen in Figure 3-12B, we can do so through incidence—by the addition of new</a:t>
            </a:r>
          </a:p>
          <a:p>
            <a:r>
              <a:rPr lang="en-US" sz="1200" b="0" i="0" u="none" strike="noStrike" kern="1200" baseline="0" dirty="0" smtClean="0">
                <a:solidFill>
                  <a:schemeClr val="tx1"/>
                </a:solidFill>
                <a:latin typeface="+mn-lt"/>
                <a:ea typeface="+mn-ea"/>
                <a:cs typeface="+mn-cs"/>
              </a:rPr>
              <a:t>cases.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What if we could drain beads from the flask and lower the prevalence? How might this be accomplished? As seen in Figure 3-12C, it could occur through either death or cure. Clearly, these two outcomes represent a major difference to a patient, but with regard to prevalence, cure and death have the same effect: they reduce the number of diseased persons in the population and thus lower prevalence. what exists is the</a:t>
            </a:r>
          </a:p>
          <a:p>
            <a:r>
              <a:rPr lang="en-US" sz="1200" b="0" i="0" u="none" strike="noStrike" kern="1200" baseline="0" dirty="0" smtClean="0">
                <a:solidFill>
                  <a:schemeClr val="tx1"/>
                </a:solidFill>
                <a:latin typeface="+mn-lt"/>
                <a:ea typeface="+mn-ea"/>
                <a:cs typeface="+mn-cs"/>
              </a:rPr>
              <a:t>dynamic situation shown in Figure 3-12D.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continual addition of new cases (incidence) increases the prevalence, while death and/or cure decrease the prevalence.</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C1DE539F-0D9D-4A58-B6D5-D28EDEBD1FF0}" type="slidenum">
              <a:rPr lang="en-US" smtClean="0"/>
              <a:t>28</a:t>
            </a:fld>
            <a:endParaRPr lang="en-US"/>
          </a:p>
        </p:txBody>
      </p:sp>
    </p:spTree>
    <p:extLst>
      <p:ext uri="{BB962C8B-B14F-4D97-AF65-F5344CB8AC3E}">
        <p14:creationId xmlns:p14="http://schemas.microsoft.com/office/powerpoint/2010/main" val="11208393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This effect of lowering prevalence through either death or cure underlies an important issue in public health and clinical medicine. For example, when insulin first became available, what happened to the prevalence of diabetes? The prevalence increased because diabetes was not cured, but was only controlled.</a:t>
            </a:r>
          </a:p>
          <a:p>
            <a:r>
              <a:rPr lang="en-US" sz="1200" b="0" i="0" u="none" strike="noStrike" kern="1200" baseline="0" dirty="0" smtClean="0">
                <a:solidFill>
                  <a:schemeClr val="tx1"/>
                </a:solidFill>
                <a:latin typeface="+mn-lt"/>
                <a:ea typeface="+mn-ea"/>
                <a:cs typeface="+mn-cs"/>
              </a:rPr>
              <a:t>Many patients with diabetes who formerly would have died now survived; therefore, the prevalence increased.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have said that prevalence is not a measure of risk. If so, why bother to estimate prevalence?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Prevalence is an important and useful measure of the burden of disease in a community. For example, how many people in the community have arthritis? This information might help us to determine, for</a:t>
            </a:r>
          </a:p>
          <a:p>
            <a:r>
              <a:rPr lang="en-US" sz="1200" b="0" i="0" u="none" strike="noStrike" kern="1200" baseline="0" dirty="0" smtClean="0">
                <a:solidFill>
                  <a:schemeClr val="tx1"/>
                </a:solidFill>
                <a:latin typeface="+mn-lt"/>
                <a:ea typeface="+mn-ea"/>
                <a:cs typeface="+mn-cs"/>
              </a:rPr>
              <a:t>example, how many clinics are needed, what types of rehabilitation services are needed, and how many and what types of health professionals are needed.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Prevalence is therefore valuable for planning health  services.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we use prevalence, we also want to make future projections and anticipate the changes that are likely to take place in the disease burden.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if we want to look at the cause, or etiology, of disease, we must explore the relationship between an exposure and the risk of disease, and to do this, we need data on incidence</a:t>
            </a:r>
            <a:endParaRPr lang="en-US" dirty="0" smtClean="0"/>
          </a:p>
          <a:p>
            <a:endParaRPr lang="en-US" dirty="0"/>
          </a:p>
        </p:txBody>
      </p:sp>
      <p:sp>
        <p:nvSpPr>
          <p:cNvPr id="4" name="Slide Number Placeholder 3"/>
          <p:cNvSpPr>
            <a:spLocks noGrp="1"/>
          </p:cNvSpPr>
          <p:nvPr>
            <p:ph type="sldNum" sz="quarter" idx="10"/>
          </p:nvPr>
        </p:nvSpPr>
        <p:spPr/>
        <p:txBody>
          <a:bodyPr/>
          <a:lstStyle/>
          <a:p>
            <a:fld id="{C1DE539F-0D9D-4A58-B6D5-D28EDEBD1FF0}" type="slidenum">
              <a:rPr lang="en-US" smtClean="0"/>
              <a:t>29</a:t>
            </a:fld>
            <a:endParaRPr lang="en-US"/>
          </a:p>
        </p:txBody>
      </p:sp>
    </p:spTree>
    <p:extLst>
      <p:ext uri="{BB962C8B-B14F-4D97-AF65-F5344CB8AC3E}">
        <p14:creationId xmlns:p14="http://schemas.microsoft.com/office/powerpoint/2010/main" val="3920962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39405D-1763-4367-B545-947239EC8BA4}" type="slidenum">
              <a:rPr lang="en-US" smtClean="0"/>
              <a:t>30</a:t>
            </a:fld>
            <a:endParaRPr lang="en-US" dirty="0"/>
          </a:p>
        </p:txBody>
      </p:sp>
    </p:spTree>
    <p:extLst>
      <p:ext uri="{BB962C8B-B14F-4D97-AF65-F5344CB8AC3E}">
        <p14:creationId xmlns:p14="http://schemas.microsoft.com/office/powerpoint/2010/main" val="3158549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less</a:t>
            </a:r>
            <a:r>
              <a:rPr lang="en-US" baseline="0" dirty="0" smtClean="0"/>
              <a:t>on covers rates</a:t>
            </a:r>
            <a:endParaRPr lang="en-US" dirty="0"/>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31</a:t>
            </a:fld>
            <a:endParaRPr lang="en-US" altLang="en-US"/>
          </a:p>
        </p:txBody>
      </p:sp>
    </p:spTree>
    <p:extLst>
      <p:ext uri="{BB962C8B-B14F-4D97-AF65-F5344CB8AC3E}">
        <p14:creationId xmlns:p14="http://schemas.microsoft.com/office/powerpoint/2010/main" val="37627586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In order to examine</a:t>
            </a:r>
            <a:r>
              <a:rPr lang="en-US" baseline="0" dirty="0" smtClean="0"/>
              <a:t>, the occurrence, development of the disease in human population we need to be able to measure the frequency of both disease occurrence and deaths from the disease.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Last class,  we discussed how to use rates to express the extent of morbidity from a disease using incidence and prevalence. Now we look at the rate for mortality . Mortality is an index of the severity of a disease from both clinical and public health perspective, and mortality can also be used as an index of the risk of disease.</a:t>
            </a:r>
            <a:endParaRPr lang="en-US" dirty="0" smtClean="0"/>
          </a:p>
          <a:p>
            <a:endParaRPr lang="en-US" dirty="0" smtClean="0"/>
          </a:p>
          <a:p>
            <a:r>
              <a:rPr lang="en-US" b="1" dirty="0" smtClean="0"/>
              <a:t>You are required to know how to calculate the crude rates, specific</a:t>
            </a:r>
            <a:r>
              <a:rPr lang="en-US" b="1" baseline="0" dirty="0" smtClean="0"/>
              <a:t> rates, adjusted rates, and interoperation of those rates</a:t>
            </a:r>
            <a:endParaRPr lang="en-US" b="1" dirty="0"/>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32</a:t>
            </a:fld>
            <a:endParaRPr lang="en-US" altLang="en-US"/>
          </a:p>
        </p:txBody>
      </p:sp>
    </p:spTree>
    <p:extLst>
      <p:ext uri="{BB962C8B-B14F-4D97-AF65-F5344CB8AC3E}">
        <p14:creationId xmlns:p14="http://schemas.microsoft.com/office/powerpoint/2010/main" val="177319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A mortality rate is really nothing more than an </a:t>
            </a:r>
            <a:r>
              <a:rPr lang="en-US" altLang="en-US" b="1" dirty="0" smtClean="0"/>
              <a:t>incidence of death</a:t>
            </a:r>
            <a:r>
              <a:rPr lang="en-US" altLang="en-US" dirty="0" smtClean="0"/>
              <a:t>, as opposed to a disease or risk factor.  It is  usually calculated on an annual basis and expressed as “per 1000.”  It is considered a “crude” rate, because it uses raw numbers…</a:t>
            </a:r>
          </a:p>
          <a:p>
            <a:pPr eaLnBrk="1" hangingPunct="1">
              <a:spcBef>
                <a:spcPct val="0"/>
              </a:spcBef>
            </a:pPr>
            <a:endParaRPr lang="en-US" altLang="en-US" dirty="0" smtClean="0"/>
          </a:p>
          <a:p>
            <a:pPr eaLnBrk="1" hangingPunct="1">
              <a:spcBef>
                <a:spcPct val="0"/>
              </a:spcBef>
            </a:pPr>
            <a:r>
              <a:rPr lang="en-US" altLang="en-US" dirty="0" smtClean="0"/>
              <a:t>The numerator is the number of deaths that occur during that one year period.  </a:t>
            </a:r>
          </a:p>
          <a:p>
            <a:pPr eaLnBrk="1" hangingPunct="1">
              <a:spcBef>
                <a:spcPct val="0"/>
              </a:spcBef>
            </a:pPr>
            <a:endParaRPr lang="en-US" altLang="en-US" dirty="0" smtClean="0"/>
          </a:p>
          <a:p>
            <a:pPr eaLnBrk="1" hangingPunct="1">
              <a:spcBef>
                <a:spcPct val="0"/>
              </a:spcBef>
            </a:pPr>
            <a:r>
              <a:rPr lang="en-US" altLang="en-US" dirty="0" smtClean="0"/>
              <a:t>For vital statistics purpose, </a:t>
            </a:r>
            <a:r>
              <a:rPr lang="en-US" altLang="en-US" b="1" dirty="0" smtClean="0">
                <a:solidFill>
                  <a:schemeClr val="tx1"/>
                </a:solidFill>
              </a:rPr>
              <a:t>the midpoint (midyear) population is used as the denominator</a:t>
            </a:r>
            <a:r>
              <a:rPr lang="en-US" altLang="en-US" dirty="0" smtClean="0"/>
              <a:t>,  with the assumption that: a) additions to and subtractions from the population occur uniformly throughout the year; and, b) if the actual person-years of follow-up were calculated for all individuals in a year, the value will be equivalent to the number of population at midyear times one -- that is, followed for one full year.</a:t>
            </a:r>
          </a:p>
          <a:p>
            <a:pPr eaLnBrk="1" hangingPunct="1">
              <a:spcBef>
                <a:spcPct val="0"/>
              </a:spcBef>
            </a:pPr>
            <a:endParaRPr lang="en-US" altLang="en-US" dirty="0" smtClean="0"/>
          </a:p>
          <a:p>
            <a:pPr eaLnBrk="1" hangingPunct="1">
              <a:spcBef>
                <a:spcPct val="0"/>
              </a:spcBef>
            </a:pPr>
            <a:endParaRPr lang="en-US" altLang="en-US" dirty="0" smtClean="0"/>
          </a:p>
        </p:txBody>
      </p:sp>
      <p:sp>
        <p:nvSpPr>
          <p:cNvPr id="1946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E1E5FE5-0DD8-4498-A593-DDFEDB516EF7}" type="slidenum">
              <a:rPr lang="en-US" altLang="en-US">
                <a:latin typeface="Calibri" panose="020F0502020204030204" pitchFamily="34" charset="0"/>
              </a:rPr>
              <a:pPr eaLnBrk="1" hangingPunct="1"/>
              <a:t>33</a:t>
            </a:fld>
            <a:endParaRPr lang="en-US" altLang="en-US">
              <a:latin typeface="Calibri" panose="020F0502020204030204" pitchFamily="34" charset="0"/>
            </a:endParaRPr>
          </a:p>
        </p:txBody>
      </p:sp>
    </p:spTree>
    <p:extLst>
      <p:ext uri="{BB962C8B-B14F-4D97-AF65-F5344CB8AC3E}">
        <p14:creationId xmlns:p14="http://schemas.microsoft.com/office/powerpoint/2010/main" val="6172871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Mortality can be computed based on specific factors such as age, gender, race, etc.  The key to remember is that your population definitions must be the same in the numerator and the denominator to determine a factor-</a:t>
            </a:r>
            <a:r>
              <a:rPr lang="en-US" altLang="en-US" b="1" i="1" smtClean="0"/>
              <a:t>specific</a:t>
            </a:r>
            <a:r>
              <a:rPr lang="en-US" altLang="en-US" smtClean="0"/>
              <a:t> mortality proportion, um, rate. =)</a:t>
            </a:r>
          </a:p>
        </p:txBody>
      </p:sp>
      <p:sp>
        <p:nvSpPr>
          <p:cNvPr id="204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1418F4-49C5-4A47-AAD7-B2AD8E750CE5}" type="slidenum">
              <a:rPr lang="en-US" altLang="en-US">
                <a:latin typeface="Calibri" panose="020F0502020204030204" pitchFamily="34" charset="0"/>
              </a:rPr>
              <a:pPr eaLnBrk="1" hangingPunct="1"/>
              <a:t>34</a:t>
            </a:fld>
            <a:endParaRPr lang="en-US" altLang="en-US">
              <a:latin typeface="Calibri" panose="020F0502020204030204" pitchFamily="34" charset="0"/>
            </a:endParaRPr>
          </a:p>
        </p:txBody>
      </p:sp>
    </p:spTree>
    <p:extLst>
      <p:ext uri="{BB962C8B-B14F-4D97-AF65-F5344CB8AC3E}">
        <p14:creationId xmlns:p14="http://schemas.microsoft.com/office/powerpoint/2010/main" val="11938909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Mortality can be measured in terms of a specific cause of death as well.  If you were to add up all of the cause-specific mortality rates, you would end up with just a plain old mortality rate. Why is that you ask?  Well, the answer is in the denominator….  </a:t>
            </a:r>
          </a:p>
          <a:p>
            <a:pPr eaLnBrk="1" hangingPunct="1">
              <a:spcBef>
                <a:spcPct val="0"/>
              </a:spcBef>
            </a:pPr>
            <a:endParaRPr lang="en-US" altLang="en-US" dirty="0" smtClean="0"/>
          </a:p>
          <a:p>
            <a:pPr eaLnBrk="1" hangingPunct="1">
              <a:spcBef>
                <a:spcPct val="0"/>
              </a:spcBef>
            </a:pPr>
            <a:r>
              <a:rPr lang="en-US" altLang="en-US" dirty="0" smtClean="0"/>
              <a:t>Note:  There are tons of different combinations of mortality rates – age and cause specific, age and gender, etc. They all use the same basic formula, but you have to really think through the denominator in order to make sure your finding is accurate.</a:t>
            </a:r>
          </a:p>
        </p:txBody>
      </p:sp>
      <p:sp>
        <p:nvSpPr>
          <p:cNvPr id="215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21489A7-D27F-4852-B5C7-60164F8F7690}" type="slidenum">
              <a:rPr lang="en-US" altLang="en-US">
                <a:latin typeface="Calibri" panose="020F0502020204030204" pitchFamily="34" charset="0"/>
              </a:rPr>
              <a:pPr eaLnBrk="1" hangingPunct="1"/>
              <a:t>35</a:t>
            </a:fld>
            <a:endParaRPr lang="en-US" altLang="en-US">
              <a:latin typeface="Calibri" panose="020F0502020204030204" pitchFamily="34" charset="0"/>
            </a:endParaRPr>
          </a:p>
        </p:txBody>
      </p:sp>
    </p:spTree>
    <p:extLst>
      <p:ext uri="{BB962C8B-B14F-4D97-AF65-F5344CB8AC3E}">
        <p14:creationId xmlns:p14="http://schemas.microsoft.com/office/powerpoint/2010/main" val="11920543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cs typeface="Times New Roman" panose="02020603050405020304" pitchFamily="18" charset="0"/>
              </a:rPr>
              <a:t>"Case-fatality rate"</a:t>
            </a:r>
            <a:r>
              <a:rPr lang="en-US" altLang="en-US" dirty="0" smtClean="0">
                <a:cs typeface="Times New Roman" panose="02020603050405020304" pitchFamily="18" charset="0"/>
              </a:rPr>
              <a:t> is technically not a rate, even though it has the word “rate” in it... Rather, it is a proportion of people having a disease who die from that disease over a stated period of time. Case-fatality rate is the "risk of death" among the diseased as is calculated as such:</a:t>
            </a:r>
          </a:p>
          <a:p>
            <a:pPr eaLnBrk="1" hangingPunct="1">
              <a:spcBef>
                <a:spcPct val="0"/>
              </a:spcBef>
            </a:pPr>
            <a:r>
              <a:rPr lang="en-US" altLang="en-US" dirty="0" smtClean="0">
                <a:cs typeface="Times New Roman" panose="02020603050405020304" pitchFamily="18" charset="0"/>
              </a:rPr>
              <a:t> </a:t>
            </a:r>
          </a:p>
          <a:p>
            <a:pPr eaLnBrk="1" hangingPunct="1">
              <a:spcBef>
                <a:spcPct val="0"/>
              </a:spcBef>
            </a:pPr>
            <a:r>
              <a:rPr lang="en-US" altLang="en-US" dirty="0" smtClean="0">
                <a:cs typeface="Times New Roman" panose="02020603050405020304" pitchFamily="18" charset="0"/>
              </a:rPr>
              <a:t>Case-fatality rate (CFR) = (# cases who die from x / # cases of x ) in stated period of time.  It is often expressed in terms of a percentage, so your answer is multiplied by 100 to get the percentage.</a:t>
            </a:r>
          </a:p>
          <a:p>
            <a:pPr eaLnBrk="1" hangingPunct="1">
              <a:spcBef>
                <a:spcPct val="0"/>
              </a:spcBef>
            </a:pPr>
            <a:r>
              <a:rPr lang="en-US" altLang="en-US" dirty="0" smtClean="0">
                <a:cs typeface="Times New Roman" panose="02020603050405020304" pitchFamily="18" charset="0"/>
              </a:rPr>
              <a:t> </a:t>
            </a:r>
          </a:p>
          <a:p>
            <a:pPr eaLnBrk="1" hangingPunct="1">
              <a:spcBef>
                <a:spcPct val="0"/>
              </a:spcBef>
            </a:pPr>
            <a:r>
              <a:rPr lang="en-US" altLang="en-US" dirty="0" smtClean="0">
                <a:cs typeface="Times New Roman" panose="02020603050405020304" pitchFamily="18" charset="0"/>
              </a:rPr>
              <a:t>A high CFR may indicate the following about a disease and it detection &amp; treatment:</a:t>
            </a:r>
          </a:p>
          <a:p>
            <a:pPr eaLnBrk="1" hangingPunct="1">
              <a:spcBef>
                <a:spcPct val="0"/>
              </a:spcBef>
            </a:pPr>
            <a:r>
              <a:rPr lang="en-US" altLang="en-US" dirty="0" smtClean="0">
                <a:cs typeface="Times New Roman" panose="02020603050405020304" pitchFamily="18" charset="0"/>
              </a:rPr>
              <a:t>a.       serious disease (aggressive)</a:t>
            </a:r>
          </a:p>
          <a:p>
            <a:pPr eaLnBrk="1" hangingPunct="1">
              <a:spcBef>
                <a:spcPct val="0"/>
              </a:spcBef>
            </a:pPr>
            <a:r>
              <a:rPr lang="en-US" altLang="en-US" dirty="0" smtClean="0">
                <a:cs typeface="Times New Roman" panose="02020603050405020304" pitchFamily="18" charset="0"/>
              </a:rPr>
              <a:t>b.      late diagnosis (advanced case)</a:t>
            </a:r>
          </a:p>
          <a:p>
            <a:pPr eaLnBrk="1" hangingPunct="1">
              <a:spcBef>
                <a:spcPct val="0"/>
              </a:spcBef>
            </a:pPr>
            <a:r>
              <a:rPr lang="en-US" altLang="en-US" dirty="0" smtClean="0">
                <a:cs typeface="Times New Roman" panose="02020603050405020304" pitchFamily="18" charset="0"/>
              </a:rPr>
              <a:t>c.       poor quality of treatment</a:t>
            </a:r>
          </a:p>
          <a:p>
            <a:pPr eaLnBrk="1" hangingPunct="1">
              <a:spcBef>
                <a:spcPct val="0"/>
              </a:spcBef>
            </a:pPr>
            <a:r>
              <a:rPr lang="en-US" altLang="en-US" dirty="0" smtClean="0">
                <a:cs typeface="Times New Roman" panose="02020603050405020304" pitchFamily="18" charset="0"/>
              </a:rPr>
              <a:t> </a:t>
            </a:r>
          </a:p>
          <a:p>
            <a:pPr eaLnBrk="1" hangingPunct="1">
              <a:spcBef>
                <a:spcPct val="0"/>
              </a:spcBef>
            </a:pPr>
            <a:r>
              <a:rPr lang="en-US" altLang="en-US" dirty="0" smtClean="0">
                <a:cs typeface="Times New Roman" panose="02020603050405020304" pitchFamily="18" charset="0"/>
              </a:rPr>
              <a:t>CFR may vary by geographical location.</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dirty="0" smtClean="0">
                <a:cs typeface="Times New Roman" panose="02020603050405020304" pitchFamily="18" charset="0"/>
              </a:rPr>
              <a:t>NOTE:  Disease is used in the broad sense, here.  It could be an injury, risk factor, etc.  As with the measures that came before this slide, you can have all sorts of </a:t>
            </a:r>
            <a:r>
              <a:rPr lang="en-US" altLang="en-US" b="1" i="1" dirty="0" smtClean="0">
                <a:cs typeface="Times New Roman" panose="02020603050405020304" pitchFamily="18" charset="0"/>
              </a:rPr>
              <a:t>specific</a:t>
            </a:r>
            <a:r>
              <a:rPr lang="en-US" altLang="en-US" dirty="0" smtClean="0">
                <a:cs typeface="Times New Roman" panose="02020603050405020304" pitchFamily="18" charset="0"/>
              </a:rPr>
              <a:t>  CFRs</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dirty="0" smtClean="0">
                <a:cs typeface="Times New Roman" panose="02020603050405020304" pitchFamily="18" charset="0"/>
              </a:rPr>
              <a:t>Why</a:t>
            </a:r>
            <a:r>
              <a:rPr lang="en-US" altLang="en-US" baseline="0" dirty="0" smtClean="0">
                <a:cs typeface="Times New Roman" panose="02020603050405020304" pitchFamily="18" charset="0"/>
              </a:rPr>
              <a:t> do we care about using case fatality rate (CFR)?  CFR measure how deadly the disease is.</a:t>
            </a:r>
          </a:p>
          <a:p>
            <a:pPr eaLnBrk="1" hangingPunct="1">
              <a:spcBef>
                <a:spcPct val="0"/>
              </a:spcBef>
            </a:pPr>
            <a:r>
              <a:rPr lang="en-US" altLang="en-US" baseline="0" dirty="0" smtClean="0">
                <a:cs typeface="Times New Roman" panose="02020603050405020304" pitchFamily="18" charset="0"/>
              </a:rPr>
              <a:t>For example: Ovary cancer is really rare, however, ovary cancer is fatal cancer. Once the disease is diagnosed, the patient usually dies soon, which indicates the higher CFR. Then we can conclude the point prevalence is low in the community. </a:t>
            </a:r>
            <a:endParaRPr lang="en-US" altLang="en-US" dirty="0" smtClean="0">
              <a:cs typeface="Times New Roman" panose="02020603050405020304" pitchFamily="18" charset="0"/>
            </a:endParaRPr>
          </a:p>
          <a:p>
            <a:pPr eaLnBrk="1" hangingPunct="1">
              <a:spcBef>
                <a:spcPct val="0"/>
              </a:spcBef>
            </a:pPr>
            <a:endParaRPr lang="en-US" altLang="en-US" dirty="0" smtClean="0">
              <a:cs typeface="Times New Roman" panose="02020603050405020304" pitchFamily="18" charset="0"/>
            </a:endParaRPr>
          </a:p>
          <a:p>
            <a:pPr eaLnBrk="1" hangingPunct="1">
              <a:spcBef>
                <a:spcPct val="0"/>
              </a:spcBef>
            </a:pPr>
            <a:endParaRPr lang="en-US" altLang="en-US" dirty="0" smtClean="0">
              <a:cs typeface="Times New Roman" panose="02020603050405020304" pitchFamily="18" charset="0"/>
            </a:endParaRPr>
          </a:p>
          <a:p>
            <a:pPr eaLnBrk="1" hangingPunct="1">
              <a:spcBef>
                <a:spcPct val="0"/>
              </a:spcBef>
            </a:pPr>
            <a:endParaRPr lang="en-US" altLang="en-US" dirty="0" smtClean="0">
              <a:cs typeface="Times New Roman" panose="02020603050405020304" pitchFamily="18" charset="0"/>
            </a:endParaRPr>
          </a:p>
          <a:p>
            <a:pPr eaLnBrk="1" hangingPunct="1">
              <a:spcBef>
                <a:spcPct val="0"/>
              </a:spcBef>
            </a:pPr>
            <a:endParaRPr lang="en-US" altLang="en-US" dirty="0" smtClean="0">
              <a:cs typeface="Times New Roman" panose="02020603050405020304" pitchFamily="18" charset="0"/>
            </a:endParaRPr>
          </a:p>
          <a:p>
            <a:pPr eaLnBrk="1" hangingPunct="1">
              <a:spcBef>
                <a:spcPct val="0"/>
              </a:spcBef>
            </a:pPr>
            <a:endParaRPr lang="en-US" altLang="en-US" dirty="0" smtClean="0">
              <a:cs typeface="Times New Roman" panose="02020603050405020304" pitchFamily="18" charset="0"/>
            </a:endParaRPr>
          </a:p>
          <a:p>
            <a:pPr eaLnBrk="1" hangingPunct="1">
              <a:spcBef>
                <a:spcPct val="0"/>
              </a:spcBef>
            </a:pPr>
            <a:endParaRPr lang="en-US" altLang="en-US" dirty="0" smtClean="0"/>
          </a:p>
        </p:txBody>
      </p:sp>
      <p:sp>
        <p:nvSpPr>
          <p:cNvPr id="2253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92558B8-1F59-4644-83F1-10623E6E3E3B}" type="slidenum">
              <a:rPr lang="en-US" altLang="en-US">
                <a:latin typeface="Calibri" panose="020F0502020204030204" pitchFamily="34" charset="0"/>
              </a:rPr>
              <a:pPr eaLnBrk="1" hangingPunct="1"/>
              <a:t>36</a:t>
            </a:fld>
            <a:endParaRPr lang="en-US" altLang="en-US">
              <a:latin typeface="Calibri" panose="020F0502020204030204" pitchFamily="34" charset="0"/>
            </a:endParaRPr>
          </a:p>
        </p:txBody>
      </p:sp>
    </p:spTree>
    <p:extLst>
      <p:ext uri="{BB962C8B-B14F-4D97-AF65-F5344CB8AC3E}">
        <p14:creationId xmlns:p14="http://schemas.microsoft.com/office/powerpoint/2010/main" val="17186258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Compute then compare</a:t>
            </a:r>
          </a:p>
        </p:txBody>
      </p:sp>
      <p:sp>
        <p:nvSpPr>
          <p:cNvPr id="235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015C01-E81C-4C98-AF21-7F2A0006D10C}" type="slidenum">
              <a:rPr lang="en-US" altLang="en-US">
                <a:latin typeface="Calibri" panose="020F0502020204030204" pitchFamily="34" charset="0"/>
              </a:rPr>
              <a:pPr eaLnBrk="1" hangingPunct="1"/>
              <a:t>37</a:t>
            </a:fld>
            <a:endParaRPr lang="en-US" altLang="en-US">
              <a:latin typeface="Calibri" panose="020F0502020204030204" pitchFamily="34" charset="0"/>
            </a:endParaRPr>
          </a:p>
        </p:txBody>
      </p:sp>
    </p:spTree>
    <p:extLst>
      <p:ext uri="{BB962C8B-B14F-4D97-AF65-F5344CB8AC3E}">
        <p14:creationId xmlns:p14="http://schemas.microsoft.com/office/powerpoint/2010/main" val="25692773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Mortality Rate = 18/100,000 = .00018 or .018%</a:t>
            </a:r>
          </a:p>
          <a:p>
            <a:pPr eaLnBrk="1" hangingPunct="1">
              <a:spcBef>
                <a:spcPct val="0"/>
              </a:spcBef>
            </a:pPr>
            <a:endParaRPr lang="en-US" altLang="en-US" dirty="0" smtClean="0"/>
          </a:p>
          <a:p>
            <a:pPr eaLnBrk="1" hangingPunct="1">
              <a:spcBef>
                <a:spcPct val="0"/>
              </a:spcBef>
            </a:pPr>
            <a:r>
              <a:rPr lang="en-US" altLang="en-US" dirty="0" smtClean="0"/>
              <a:t>CFR = 18/20 = .9 or 90%</a:t>
            </a:r>
          </a:p>
          <a:p>
            <a:pPr eaLnBrk="1" hangingPunct="1">
              <a:spcBef>
                <a:spcPct val="0"/>
              </a:spcBef>
            </a:pPr>
            <a:endParaRPr lang="en-US" altLang="en-US" dirty="0" smtClean="0"/>
          </a:p>
          <a:p>
            <a:pPr eaLnBrk="1" hangingPunct="1">
              <a:spcBef>
                <a:spcPct val="0"/>
              </a:spcBef>
            </a:pPr>
            <a:r>
              <a:rPr lang="en-US" altLang="en-US" dirty="0" smtClean="0"/>
              <a:t>Interpretation:  Overall, very few people die from disease X (less than 2 per 1000), but the people who get it have a very high rate of death (90%). </a:t>
            </a:r>
          </a:p>
          <a:p>
            <a:pPr eaLnBrk="1" hangingPunct="1">
              <a:spcBef>
                <a:spcPct val="0"/>
              </a:spcBef>
            </a:pPr>
            <a:endParaRPr lang="en-US" altLang="en-US" dirty="0" smtClean="0"/>
          </a:p>
          <a:p>
            <a:pPr eaLnBrk="1" hangingPunct="1">
              <a:spcBef>
                <a:spcPct val="0"/>
              </a:spcBef>
            </a:pPr>
            <a:r>
              <a:rPr lang="en-US" altLang="en-US" dirty="0" smtClean="0"/>
              <a:t>POP QUIZ:  Given what you know about disease X, would the annual prevalence be high or low?  </a:t>
            </a:r>
          </a:p>
        </p:txBody>
      </p:sp>
      <p:sp>
        <p:nvSpPr>
          <p:cNvPr id="235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015C01-E81C-4C98-AF21-7F2A0006D10C}" type="slidenum">
              <a:rPr lang="en-US" altLang="en-US">
                <a:latin typeface="Calibri" panose="020F0502020204030204" pitchFamily="34" charset="0"/>
              </a:rPr>
              <a:pPr eaLnBrk="1" hangingPunct="1"/>
              <a:t>38</a:t>
            </a:fld>
            <a:endParaRPr lang="en-US" altLang="en-US">
              <a:latin typeface="Calibri" panose="020F0502020204030204" pitchFamily="34" charset="0"/>
            </a:endParaRPr>
          </a:p>
        </p:txBody>
      </p:sp>
    </p:spTree>
    <p:extLst>
      <p:ext uri="{BB962C8B-B14F-4D97-AF65-F5344CB8AC3E}">
        <p14:creationId xmlns:p14="http://schemas.microsoft.com/office/powerpoint/2010/main" val="11895353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A57DC82-C375-4E6B-B020-B6FB0D564AD5}" type="slidenum">
              <a:rPr lang="en-US" altLang="en-US">
                <a:latin typeface="Calibri" panose="020F0502020204030204" pitchFamily="34" charset="0"/>
              </a:rPr>
              <a:pPr eaLnBrk="1" hangingPunct="1"/>
              <a:t>39</a:t>
            </a:fld>
            <a:endParaRPr lang="en-US" altLang="en-US">
              <a:latin typeface="Calibri" panose="020F050202020403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cs typeface="Times New Roman" panose="02020603050405020304" pitchFamily="18" charset="0"/>
              </a:rPr>
              <a:t>Another proportion that isn’t really a rate but claims to be in its name is a proportionate mortality rate, which is the number of deaths from a specific cause (</a:t>
            </a:r>
            <a:r>
              <a:rPr lang="en-US" altLang="en-US" dirty="0" err="1" smtClean="0">
                <a:cs typeface="Times New Roman" panose="02020603050405020304" pitchFamily="18" charset="0"/>
              </a:rPr>
              <a:t>ie</a:t>
            </a:r>
            <a:r>
              <a:rPr lang="en-US" altLang="en-US" dirty="0" smtClean="0">
                <a:cs typeface="Times New Roman" panose="02020603050405020304" pitchFamily="18" charset="0"/>
              </a:rPr>
              <a:t>, cancer) divided by the overall number of deaths in the same time period.  It is usually expressed as a percentage.</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dirty="0" smtClean="0">
                <a:cs typeface="Times New Roman" panose="02020603050405020304" pitchFamily="18" charset="0"/>
              </a:rPr>
              <a:t>Note:  For “categories” of diseases, like cancer, the PM may be calculated by dividing the number of deaths from a </a:t>
            </a:r>
            <a:r>
              <a:rPr lang="en-US" altLang="en-US" i="1" u="sng" dirty="0" smtClean="0">
                <a:cs typeface="Times New Roman" panose="02020603050405020304" pitchFamily="18" charset="0"/>
              </a:rPr>
              <a:t>specific</a:t>
            </a:r>
            <a:r>
              <a:rPr lang="en-US" altLang="en-US" dirty="0" smtClean="0">
                <a:cs typeface="Times New Roman" panose="02020603050405020304" pitchFamily="18" charset="0"/>
              </a:rPr>
              <a:t> cancer, such as colon cancer, by the total number of  </a:t>
            </a:r>
            <a:r>
              <a:rPr lang="en-US" altLang="en-US" i="1" u="sng" dirty="0" smtClean="0">
                <a:cs typeface="Times New Roman" panose="02020603050405020304" pitchFamily="18" charset="0"/>
              </a:rPr>
              <a:t>all</a:t>
            </a:r>
            <a:r>
              <a:rPr lang="en-US" altLang="en-US" dirty="0" smtClean="0">
                <a:cs typeface="Times New Roman" panose="02020603050405020304" pitchFamily="18" charset="0"/>
              </a:rPr>
              <a:t> cancer deaths in the same time period.  This is different than the CFR which would be the number of people who died from colon cancer divided by the number of people who had colon cancer. For both of these proportions, the time frame is the same in the numerator and denominator.</a:t>
            </a:r>
          </a:p>
          <a:p>
            <a:pPr eaLnBrk="1" hangingPunct="1">
              <a:spcBef>
                <a:spcPct val="0"/>
              </a:spcBef>
            </a:pPr>
            <a:endParaRPr lang="en-US" altLang="en-US" dirty="0" smtClean="0">
              <a:cs typeface="Times New Roman" panose="02020603050405020304" pitchFamily="18" charset="0"/>
            </a:endParaRPr>
          </a:p>
          <a:p>
            <a:pPr eaLnBrk="1" hangingPunct="1">
              <a:spcBef>
                <a:spcPct val="0"/>
              </a:spcBef>
            </a:pPr>
            <a:r>
              <a:rPr lang="en-US" altLang="en-US" dirty="0" smtClean="0">
                <a:cs typeface="Times New Roman" panose="02020603050405020304" pitchFamily="18" charset="0"/>
              </a:rPr>
              <a:t>  </a:t>
            </a:r>
          </a:p>
          <a:p>
            <a:pPr eaLnBrk="1" hangingPunct="1">
              <a:spcBef>
                <a:spcPct val="0"/>
              </a:spcBef>
            </a:pPr>
            <a:endParaRPr lang="en-US" altLang="en-US" dirty="0" smtClean="0"/>
          </a:p>
        </p:txBody>
      </p:sp>
    </p:spTree>
    <p:extLst>
      <p:ext uri="{BB962C8B-B14F-4D97-AF65-F5344CB8AC3E}">
        <p14:creationId xmlns:p14="http://schemas.microsoft.com/office/powerpoint/2010/main" val="5246476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Here is an example of how you may see PM presented in a journal…</a:t>
            </a:r>
          </a:p>
          <a:p>
            <a:pPr eaLnBrk="1" hangingPunct="1">
              <a:spcBef>
                <a:spcPct val="0"/>
              </a:spcBef>
            </a:pPr>
            <a:endParaRPr lang="en-US" altLang="en-US" dirty="0" smtClean="0"/>
          </a:p>
          <a:p>
            <a:pPr eaLnBrk="1" hangingPunct="1">
              <a:spcBef>
                <a:spcPct val="0"/>
              </a:spcBef>
            </a:pPr>
            <a:endParaRPr lang="en-US" altLang="en-US" dirty="0" smtClean="0"/>
          </a:p>
          <a:p>
            <a:pPr eaLnBrk="1" hangingPunct="1">
              <a:spcBef>
                <a:spcPct val="0"/>
              </a:spcBef>
            </a:pPr>
            <a:endParaRPr lang="en-US" altLang="en-US" dirty="0" smtClean="0"/>
          </a:p>
          <a:p>
            <a:pPr eaLnBrk="1" hangingPunct="1">
              <a:spcBef>
                <a:spcPct val="0"/>
              </a:spcBef>
            </a:pPr>
            <a:endParaRPr lang="en-US" altLang="en-US" dirty="0"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F02320-EC32-439D-9622-96DFF8B56174}" type="slidenum">
              <a:rPr lang="en-US" altLang="en-US">
                <a:latin typeface="Calibri" panose="020F0502020204030204" pitchFamily="34" charset="0"/>
              </a:rPr>
              <a:pPr eaLnBrk="1" hangingPunct="1"/>
              <a:t>40</a:t>
            </a:fld>
            <a:endParaRPr lang="en-US" altLang="en-US">
              <a:latin typeface="Calibri" panose="020F0502020204030204" pitchFamily="34" charset="0"/>
            </a:endParaRPr>
          </a:p>
        </p:txBody>
      </p:sp>
    </p:spTree>
    <p:extLst>
      <p:ext uri="{BB962C8B-B14F-4D97-AF65-F5344CB8AC3E}">
        <p14:creationId xmlns:p14="http://schemas.microsoft.com/office/powerpoint/2010/main" val="3139658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This example to illustrate the interpretation of </a:t>
            </a:r>
            <a:r>
              <a:rPr lang="en-US" sz="1200" b="1" i="0" u="none" strike="noStrike" kern="1200" baseline="0" dirty="0" smtClean="0">
                <a:solidFill>
                  <a:schemeClr val="tx1"/>
                </a:solidFill>
                <a:latin typeface="+mn-lt"/>
                <a:ea typeface="+mn-ea"/>
                <a:cs typeface="+mn-cs"/>
              </a:rPr>
              <a:t>mortality rate for all causes</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mortality rate for heart disease</a:t>
            </a:r>
            <a:r>
              <a:rPr lang="en-US" sz="1200" b="0" i="0" u="none" strike="noStrike" kern="1200" baseline="0" dirty="0" smtClean="0">
                <a:solidFill>
                  <a:schemeClr val="tx1"/>
                </a:solidFill>
                <a:latin typeface="+mn-lt"/>
                <a:ea typeface="+mn-ea"/>
                <a:cs typeface="+mn-cs"/>
              </a:rPr>
              <a:t>, and </a:t>
            </a:r>
            <a:r>
              <a:rPr lang="en-US" sz="1200" b="1" i="0" u="none" strike="noStrike" kern="1200" baseline="0" dirty="0" smtClean="0">
                <a:solidFill>
                  <a:schemeClr val="tx1"/>
                </a:solidFill>
                <a:latin typeface="+mn-lt"/>
                <a:ea typeface="+mn-ea"/>
                <a:cs typeface="+mn-cs"/>
              </a:rPr>
              <a:t>proportionate mortality rate</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Table 4-2 shows all deaths and deaths from heart disease in two communities, A and B. All cause mortality in community A is twice that in community B.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we look at proportionate mortality, we find that 10% of the deaths in community A and 20% of the deaths in community  B are due to heart disease.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Does this tell us that the risk of dying from heart disease is twice as high in community B as it is in A? The answer is no.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proportionate mortality rates from heart disease are calculated (10% of 30/1,000 and 20% of 15/1,000), community B has higher proportionate mortality rate than community A.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But  we will see  that the mortality rates for the two communities are identical.</a:t>
            </a:r>
            <a:endParaRPr lang="en-US" dirty="0"/>
          </a:p>
        </p:txBody>
      </p:sp>
      <p:sp>
        <p:nvSpPr>
          <p:cNvPr id="4" name="Slide Number Placeholder 3"/>
          <p:cNvSpPr>
            <a:spLocks noGrp="1"/>
          </p:cNvSpPr>
          <p:nvPr>
            <p:ph type="sldNum" sz="quarter" idx="10"/>
          </p:nvPr>
        </p:nvSpPr>
        <p:spPr/>
        <p:txBody>
          <a:bodyPr/>
          <a:lstStyle/>
          <a:p>
            <a:fld id="{86325871-EA29-4AFB-B956-F42EB1AB7DC2}" type="slidenum">
              <a:rPr lang="en-US" smtClean="0"/>
              <a:t>41</a:t>
            </a:fld>
            <a:endParaRPr lang="en-US"/>
          </a:p>
        </p:txBody>
      </p:sp>
    </p:spTree>
    <p:extLst>
      <p:ext uri="{BB962C8B-B14F-4D97-AF65-F5344CB8AC3E}">
        <p14:creationId xmlns:p14="http://schemas.microsoft.com/office/powerpoint/2010/main" val="8028107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spcAft>
                <a:spcPts val="900"/>
              </a:spcAft>
              <a:buFont typeface="Wingdings" panose="05000000000000000000" pitchFamily="2" charset="2"/>
              <a:buNone/>
            </a:pPr>
            <a:r>
              <a:rPr lang="en-US" b="1" dirty="0" smtClean="0"/>
              <a:t>They</a:t>
            </a:r>
            <a:r>
              <a:rPr lang="en-US" b="1" baseline="0" dirty="0" smtClean="0"/>
              <a:t> are two ways to adjust the rates : direct and indirect </a:t>
            </a:r>
            <a:endParaRPr lang="en-US" b="1" dirty="0" smtClean="0"/>
          </a:p>
          <a:p>
            <a:pPr marL="0" indent="0">
              <a:lnSpc>
                <a:spcPct val="150000"/>
              </a:lnSpc>
              <a:spcAft>
                <a:spcPts val="900"/>
              </a:spcAft>
              <a:buFont typeface="Wingdings" panose="05000000000000000000" pitchFamily="2" charset="2"/>
              <a:buNone/>
            </a:pPr>
            <a:endParaRPr lang="en-US" b="1" dirty="0" smtClean="0"/>
          </a:p>
          <a:p>
            <a:pPr marL="0" indent="0">
              <a:lnSpc>
                <a:spcPct val="150000"/>
              </a:lnSpc>
              <a:spcAft>
                <a:spcPts val="900"/>
              </a:spcAft>
              <a:buFont typeface="Wingdings" panose="05000000000000000000" pitchFamily="2" charset="2"/>
              <a:buNone/>
            </a:pPr>
            <a:r>
              <a:rPr lang="en-US" b="1" dirty="0" smtClean="0"/>
              <a:t>Direct method</a:t>
            </a:r>
          </a:p>
          <a:p>
            <a:pPr marL="228600" indent="-228600">
              <a:lnSpc>
                <a:spcPct val="150000"/>
              </a:lnSpc>
              <a:spcAft>
                <a:spcPts val="900"/>
              </a:spcAft>
              <a:buFont typeface="+mj-lt"/>
              <a:buAutoNum type="arabicPeriod"/>
            </a:pPr>
            <a:r>
              <a:rPr lang="en-US" sz="1200" dirty="0" smtClean="0">
                <a:latin typeface="Cambria" panose="02040503050406030204" pitchFamily="18" charset="0"/>
              </a:rPr>
              <a:t>Apply </a:t>
            </a:r>
            <a:r>
              <a:rPr lang="en-US" sz="1200" dirty="0" smtClean="0">
                <a:solidFill>
                  <a:srgbClr val="C00000"/>
                </a:solidFill>
                <a:latin typeface="Cambria" panose="02040503050406030204" pitchFamily="18" charset="0"/>
              </a:rPr>
              <a:t>stratum-specific rates observed in the population of interest to a standard population  </a:t>
            </a:r>
            <a:r>
              <a:rPr lang="en-US" sz="1200" dirty="0" smtClean="0">
                <a:latin typeface="Cambria" panose="02040503050406030204" pitchFamily="18" charset="0"/>
              </a:rPr>
              <a:t>to obtain the number of deaths expected in the standard population.</a:t>
            </a:r>
          </a:p>
          <a:p>
            <a:pPr marL="228600" indent="-228600">
              <a:lnSpc>
                <a:spcPct val="150000"/>
              </a:lnSpc>
              <a:spcAft>
                <a:spcPts val="900"/>
              </a:spcAft>
              <a:buFont typeface="+mj-lt"/>
              <a:buAutoNum type="arabicPeriod"/>
            </a:pPr>
            <a:r>
              <a:rPr lang="en-US" sz="1200" dirty="0" smtClean="0">
                <a:latin typeface="Cambria" panose="02040503050406030204" pitchFamily="18" charset="0"/>
              </a:rPr>
              <a:t>Calculate an adjusted rate based on expected number of deaths and the total population in the standard population.</a:t>
            </a:r>
          </a:p>
          <a:p>
            <a:pPr marL="0" indent="0">
              <a:lnSpc>
                <a:spcPct val="150000"/>
              </a:lnSpc>
              <a:spcAft>
                <a:spcPts val="900"/>
              </a:spcAft>
              <a:buFont typeface="+mj-lt"/>
              <a:buNone/>
            </a:pPr>
            <a:endParaRPr lang="en-US" sz="1200" dirty="0" smtClean="0">
              <a:latin typeface="Cambria" panose="02040503050406030204" pitchFamily="18" charset="0"/>
            </a:endParaRPr>
          </a:p>
          <a:p>
            <a:pPr marL="0" marR="0" lvl="0" indent="0" algn="l" defTabSz="914400" rtl="0" eaLnBrk="0" fontAlgn="base" latinLnBrk="0" hangingPunct="0">
              <a:lnSpc>
                <a:spcPct val="150000"/>
              </a:lnSpc>
              <a:spcBef>
                <a:spcPct val="30000"/>
              </a:spcBef>
              <a:spcAft>
                <a:spcPts val="900"/>
              </a:spcAft>
              <a:buClrTx/>
              <a:buSzTx/>
              <a:buFont typeface="+mj-lt"/>
              <a:buNone/>
              <a:tabLst/>
              <a:defRPr/>
            </a:pPr>
            <a:r>
              <a:rPr lang="en-US" sz="1200" b="1" dirty="0" smtClean="0">
                <a:latin typeface="Cambria" panose="02040503050406030204" pitchFamily="18" charset="0"/>
              </a:rPr>
              <a:t>Indirect method</a:t>
            </a:r>
          </a:p>
          <a:p>
            <a:pPr marL="0" indent="0">
              <a:lnSpc>
                <a:spcPct val="150000"/>
              </a:lnSpc>
              <a:spcAft>
                <a:spcPts val="900"/>
              </a:spcAft>
              <a:buFont typeface="+mj-lt"/>
              <a:buNone/>
            </a:pPr>
            <a:endParaRPr lang="en-US" sz="1200" dirty="0" smtClean="0">
              <a:latin typeface="Cambria" panose="02040503050406030204" pitchFamily="18" charset="0"/>
            </a:endParaRPr>
          </a:p>
          <a:p>
            <a:pPr marL="228600" indent="-228600">
              <a:lnSpc>
                <a:spcPct val="150000"/>
              </a:lnSpc>
              <a:spcAft>
                <a:spcPts val="900"/>
              </a:spcAft>
              <a:buFont typeface="+mj-lt"/>
              <a:buAutoNum type="arabicPeriod"/>
            </a:pPr>
            <a:r>
              <a:rPr lang="en-US" sz="1200" dirty="0" smtClean="0">
                <a:latin typeface="Cambria" panose="02040503050406030204" pitchFamily="18" charset="0"/>
              </a:rPr>
              <a:t>Apply </a:t>
            </a:r>
            <a:r>
              <a:rPr lang="en-US" sz="1200" dirty="0" smtClean="0">
                <a:solidFill>
                  <a:srgbClr val="C00000"/>
                </a:solidFill>
                <a:latin typeface="Cambria" panose="02040503050406030204" pitchFamily="18" charset="0"/>
              </a:rPr>
              <a:t>stratum specific rates in standard population to the populations of interest </a:t>
            </a:r>
            <a:r>
              <a:rPr lang="en-US" sz="1200" dirty="0" smtClean="0">
                <a:latin typeface="Cambria" panose="02040503050406030204" pitchFamily="18" charset="0"/>
              </a:rPr>
              <a:t>to obtain the number of expected deaths for populations of interest</a:t>
            </a:r>
          </a:p>
          <a:p>
            <a:pPr marL="228600" indent="-228600">
              <a:lnSpc>
                <a:spcPct val="150000"/>
              </a:lnSpc>
              <a:spcAft>
                <a:spcPts val="900"/>
              </a:spcAft>
              <a:buFont typeface="+mj-lt"/>
              <a:buAutoNum type="arabicPeriod"/>
            </a:pPr>
            <a:r>
              <a:rPr lang="en-US" sz="1200" dirty="0" smtClean="0">
                <a:latin typeface="Cambria" panose="02040503050406030204" pitchFamily="18" charset="0"/>
              </a:rPr>
              <a:t>Compare the observed number of deaths to the expected number of deaths for population of interest </a:t>
            </a:r>
          </a:p>
          <a:p>
            <a:pPr marL="228600" indent="-228600">
              <a:lnSpc>
                <a:spcPct val="150000"/>
              </a:lnSpc>
              <a:spcAft>
                <a:spcPts val="900"/>
              </a:spcAft>
              <a:buFont typeface="+mj-lt"/>
              <a:buAutoNum type="arabicPeriod"/>
            </a:pPr>
            <a:endParaRPr lang="en-US" sz="1200" dirty="0" smtClean="0">
              <a:latin typeface="Cambria" panose="02040503050406030204" pitchFamily="18" charset="0"/>
            </a:endParaRPr>
          </a:p>
          <a:p>
            <a:pPr marL="228600" indent="-228600">
              <a:lnSpc>
                <a:spcPct val="150000"/>
              </a:lnSpc>
              <a:spcAft>
                <a:spcPts val="900"/>
              </a:spcAft>
              <a:buFont typeface="+mj-lt"/>
              <a:buAutoNum type="arabicPeriod"/>
            </a:pPr>
            <a:endParaRPr lang="en-US" sz="1200" dirty="0" smtClean="0">
              <a:latin typeface="Cambria" panose="02040503050406030204" pitchFamily="18" charset="0"/>
            </a:endParaRPr>
          </a:p>
          <a:p>
            <a:endParaRPr lang="en-US" dirty="0" smtClean="0"/>
          </a:p>
          <a:p>
            <a:pPr marL="0" indent="0">
              <a:lnSpc>
                <a:spcPct val="150000"/>
              </a:lnSpc>
              <a:spcAft>
                <a:spcPts val="900"/>
              </a:spcAft>
              <a:buFont typeface="Wingdings" panose="05000000000000000000" pitchFamily="2" charset="2"/>
              <a:buNone/>
            </a:pPr>
            <a:r>
              <a:rPr lang="en-US" b="1" dirty="0" smtClean="0"/>
              <a:t>We</a:t>
            </a:r>
            <a:r>
              <a:rPr lang="en-US" b="1" baseline="0" dirty="0" smtClean="0"/>
              <a:t> have already calculated the crude rates, why do we need to adjust the rate? The following is an example to show</a:t>
            </a:r>
            <a:endParaRPr lang="en-US" b="1" dirty="0" smtClean="0"/>
          </a:p>
          <a:p>
            <a:pPr marL="0" indent="0">
              <a:lnSpc>
                <a:spcPct val="150000"/>
              </a:lnSpc>
              <a:spcAft>
                <a:spcPts val="900"/>
              </a:spcAft>
              <a:buFont typeface="Wingdings" panose="05000000000000000000" pitchFamily="2" charset="2"/>
              <a:buNone/>
            </a:pPr>
            <a:endParaRPr lang="en-US" b="1" dirty="0" smtClean="0"/>
          </a:p>
          <a:p>
            <a:pPr marL="0" indent="0">
              <a:lnSpc>
                <a:spcPct val="150000"/>
              </a:lnSpc>
              <a:spcAft>
                <a:spcPts val="900"/>
              </a:spcAft>
              <a:buFont typeface="Wingdings" panose="05000000000000000000" pitchFamily="2" charset="2"/>
              <a:buNone/>
            </a:pPr>
            <a:endParaRPr lang="en-US" b="1" dirty="0" smtClean="0"/>
          </a:p>
          <a:p>
            <a:pPr marL="0" indent="0">
              <a:lnSpc>
                <a:spcPct val="150000"/>
              </a:lnSpc>
              <a:spcAft>
                <a:spcPts val="900"/>
              </a:spcAft>
              <a:buFont typeface="Wingdings" panose="05000000000000000000" pitchFamily="2" charset="2"/>
              <a:buNone/>
            </a:pPr>
            <a:endParaRPr lang="en-US" b="1" dirty="0" smtClean="0"/>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42</a:t>
            </a:fld>
            <a:endParaRPr lang="en-US" altLang="en-US"/>
          </a:p>
        </p:txBody>
      </p:sp>
    </p:spTree>
    <p:extLst>
      <p:ext uri="{BB962C8B-B14F-4D97-AF65-F5344CB8AC3E}">
        <p14:creationId xmlns:p14="http://schemas.microsoft.com/office/powerpoint/2010/main" val="1451048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Table 4-7 shows data that exemplify the problem. Mortality rates for white and black residents of Baltimore in 1965 are given.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data may seem surprising because we would expect rates to have been higher for blacks, given the problems associated with poorer living conditions and less access to medical care, particularly at that time.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When we look at Table 4-8, we have added data for each age-specific stratum (layer) of the two population (black and white).  Interestingly, although in each age-specific group,  mortality is higher in blacks than in whites(such as  18-44 </a:t>
            </a:r>
            <a:r>
              <a:rPr lang="en-US" sz="1200" b="0" i="0" u="none" strike="noStrike" kern="1200" baseline="0" dirty="0" err="1" smtClean="0">
                <a:solidFill>
                  <a:schemeClr val="tx1"/>
                </a:solidFill>
                <a:latin typeface="+mn-lt"/>
                <a:ea typeface="+mn-ea"/>
                <a:cs typeface="+mn-cs"/>
              </a:rPr>
              <a:t>yrs</a:t>
            </a:r>
            <a:r>
              <a:rPr lang="en-US" sz="1200" b="0" i="0" u="none" strike="noStrike" kern="1200" baseline="0" dirty="0" smtClean="0">
                <a:solidFill>
                  <a:schemeClr val="tx1"/>
                </a:solidFill>
                <a:latin typeface="+mn-lt"/>
                <a:ea typeface="+mn-ea"/>
                <a:cs typeface="+mn-cs"/>
              </a:rPr>
              <a:t> : 4.8 in black vs. 2.5 in white; 45-64yrs: 22.6 in black vs. 15.2 in white, and so on). However,  the overall mortality in  table 4-7 (also called </a:t>
            </a:r>
            <a:r>
              <a:rPr lang="en-US" sz="1200" b="0" i="1" u="none" strike="noStrike" kern="1200" baseline="0" dirty="0" smtClean="0">
                <a:solidFill>
                  <a:schemeClr val="tx1"/>
                </a:solidFill>
                <a:latin typeface="+mn-lt"/>
                <a:ea typeface="+mn-ea"/>
                <a:cs typeface="+mn-cs"/>
              </a:rPr>
              <a:t>crude </a:t>
            </a:r>
            <a:r>
              <a:rPr lang="en-US" sz="1200" b="0" i="0" u="none" strike="noStrike" kern="1200" baseline="0" dirty="0" smtClean="0">
                <a:solidFill>
                  <a:schemeClr val="tx1"/>
                </a:solidFill>
                <a:latin typeface="+mn-lt"/>
                <a:ea typeface="+mn-ea"/>
                <a:cs typeface="+mn-cs"/>
              </a:rPr>
              <a:t>or </a:t>
            </a:r>
            <a:r>
              <a:rPr lang="en-US" sz="1200" b="0" i="1" u="none" strike="noStrike" kern="1200" baseline="0" dirty="0" smtClean="0">
                <a:solidFill>
                  <a:schemeClr val="tx1"/>
                </a:solidFill>
                <a:latin typeface="+mn-lt"/>
                <a:ea typeface="+mn-ea"/>
                <a:cs typeface="+mn-cs"/>
              </a:rPr>
              <a:t>unadjusted. Mortality </a:t>
            </a:r>
            <a:r>
              <a:rPr lang="en-US" sz="1200" b="0" i="0" u="none" strike="noStrike" kern="1200" baseline="0" dirty="0" smtClean="0">
                <a:solidFill>
                  <a:schemeClr val="tx1"/>
                </a:solidFill>
                <a:latin typeface="+mn-lt"/>
                <a:ea typeface="+mn-ea"/>
                <a:cs typeface="+mn-cs"/>
              </a:rPr>
              <a:t>) is higher in whites (14.3 per 1000 ) than in blacks (10.2 per 1000).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Why is this so? This is a reflection of the fact that in both  whites and blacks, mortality increases markedly in the oldest age groups(table 4-8) . Older age is the major contributor to mortality. However, the white population  in this example is older than the black  population, and in 1965, there were few blacks in the oldest age groups.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Thus, in whites, the overall mortality is heavily weighted by high rates in the oldest age groups. The overall (or crude) mortality  rate in whites is increased by the greater number of deaths in the large subgroup of older whites, but  the overall mortality rate in blacks is not increased as much because there are fewer deaths in the smaller number of blacks in the older age groups. Clearly, the crude mortality reflects both differences  in the force of mortality, and differences in the age  composition of the population.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We need to consider the age composition when we compare two rates and do age-adjustment . </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6325871-EA29-4AFB-B956-F42EB1AB7DC2}" type="slidenum">
              <a:rPr lang="en-US" smtClean="0"/>
              <a:t>43</a:t>
            </a:fld>
            <a:endParaRPr lang="en-US"/>
          </a:p>
        </p:txBody>
      </p:sp>
    </p:spTree>
    <p:extLst>
      <p:ext uri="{BB962C8B-B14F-4D97-AF65-F5344CB8AC3E}">
        <p14:creationId xmlns:p14="http://schemas.microsoft.com/office/powerpoint/2010/main" val="37375711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steps we take</a:t>
            </a:r>
            <a:r>
              <a:rPr lang="en-US" baseline="0" dirty="0" smtClean="0"/>
              <a:t> to make direct age adjustment. The example is followed to show the steps</a:t>
            </a:r>
            <a:endParaRPr lang="en-US" dirty="0"/>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44</a:t>
            </a:fld>
            <a:endParaRPr lang="en-US" altLang="en-US"/>
          </a:p>
        </p:txBody>
      </p:sp>
    </p:spTree>
    <p:extLst>
      <p:ext uri="{BB962C8B-B14F-4D97-AF65-F5344CB8AC3E}">
        <p14:creationId xmlns:p14="http://schemas.microsoft.com/office/powerpoint/2010/main" val="32804921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 4-9 shows </a:t>
            </a:r>
            <a:r>
              <a:rPr lang="en-US" baseline="0" dirty="0" smtClean="0"/>
              <a:t> the crude death rates in a population at early period and later period. In early period, total number of deaths is 862 and total population is 900,000 with the death rate, 96 per 100, 000, while in later period , the death rate is 126 per 100, 000 (1130/ 900, 000).  From the crude rate, there is higher rate in later period than in the early period. </a:t>
            </a:r>
          </a:p>
          <a:p>
            <a:r>
              <a:rPr lang="en-US" baseline="0" dirty="0" smtClean="0"/>
              <a:t>But thinking about the improvement of health care, and  medical technology, we  can guess that death rate in later period should be lower than early period. </a:t>
            </a:r>
          </a:p>
          <a:p>
            <a:endParaRPr lang="en-US" baseline="0" dirty="0" smtClean="0"/>
          </a:p>
          <a:p>
            <a:r>
              <a:rPr lang="en-US" baseline="0" dirty="0" smtClean="0"/>
              <a:t>Table 4-10 shows age specific  rates in two periods, respectively. The death rate in each age group in early period is higher than later period (30-49 </a:t>
            </a:r>
            <a:r>
              <a:rPr lang="en-US" baseline="0" dirty="0" err="1" smtClean="0"/>
              <a:t>yr</a:t>
            </a:r>
            <a:r>
              <a:rPr lang="en-US" baseline="0" dirty="0" smtClean="0"/>
              <a:t>: 12 in early vs. 10 in later; 50-69 </a:t>
            </a:r>
            <a:r>
              <a:rPr lang="en-US" baseline="0" dirty="0" err="1" smtClean="0"/>
              <a:t>yr</a:t>
            </a:r>
            <a:r>
              <a:rPr lang="en-US" baseline="0" dirty="0" smtClean="0"/>
              <a:t>: 132 in early vs. 100 in later ; 70 + </a:t>
            </a:r>
            <a:r>
              <a:rPr lang="en-US" baseline="0" dirty="0" err="1" smtClean="0"/>
              <a:t>yr</a:t>
            </a:r>
            <a:r>
              <a:rPr lang="en-US" baseline="0" dirty="0" smtClean="0"/>
              <a:t>:  406 in early vs. 305 in later ) , which is contradictory with the result in table 4-9. </a:t>
            </a:r>
            <a:endParaRPr lang="en-US" dirty="0" smtClean="0"/>
          </a:p>
          <a:p>
            <a:endParaRPr lang="en-US" dirty="0" smtClean="0"/>
          </a:p>
          <a:p>
            <a:endParaRPr lang="en-US" dirty="0" smtClean="0"/>
          </a:p>
          <a:p>
            <a:r>
              <a:rPr lang="en-US" dirty="0" smtClean="0"/>
              <a:t>So</a:t>
            </a:r>
            <a:r>
              <a:rPr lang="en-US" baseline="0" dirty="0" smtClean="0"/>
              <a:t> we need to perform  </a:t>
            </a:r>
            <a:r>
              <a:rPr lang="en-US" dirty="0" smtClean="0"/>
              <a:t>direct</a:t>
            </a:r>
            <a:r>
              <a:rPr lang="en-US" baseline="0" dirty="0" smtClean="0"/>
              <a:t> age-adjustment   in order to eliminate the effects of any differences in age  between two or more populations being compared.  </a:t>
            </a:r>
            <a:endParaRPr lang="en-US" dirty="0"/>
          </a:p>
        </p:txBody>
      </p:sp>
      <p:sp>
        <p:nvSpPr>
          <p:cNvPr id="4" name="Slide Number Placeholder 3"/>
          <p:cNvSpPr>
            <a:spLocks noGrp="1"/>
          </p:cNvSpPr>
          <p:nvPr>
            <p:ph type="sldNum" sz="quarter" idx="10"/>
          </p:nvPr>
        </p:nvSpPr>
        <p:spPr/>
        <p:txBody>
          <a:bodyPr/>
          <a:lstStyle/>
          <a:p>
            <a:fld id="{86325871-EA29-4AFB-B956-F42EB1AB7DC2}" type="slidenum">
              <a:rPr lang="en-US" smtClean="0"/>
              <a:t>45</a:t>
            </a:fld>
            <a:endParaRPr lang="en-US"/>
          </a:p>
        </p:txBody>
      </p:sp>
    </p:spTree>
    <p:extLst>
      <p:ext uri="{BB962C8B-B14F-4D97-AF65-F5344CB8AC3E}">
        <p14:creationId xmlns:p14="http://schemas.microsoft.com/office/powerpoint/2010/main" val="807249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1350"/>
              </a:spcAft>
              <a:buNone/>
            </a:pPr>
            <a:r>
              <a:rPr lang="en-US" sz="1200" dirty="0" smtClean="0"/>
              <a:t>Step 1: Identifying  a  “standard” Population</a:t>
            </a:r>
            <a:r>
              <a:rPr lang="en-US" sz="1200" baseline="0" dirty="0" smtClean="0"/>
              <a:t> - </a:t>
            </a:r>
            <a:r>
              <a:rPr lang="en-US" sz="1050" dirty="0" smtClean="0"/>
              <a:t>usually the standard population is the sum of two population </a:t>
            </a:r>
          </a:p>
          <a:p>
            <a:pPr marL="0" indent="0">
              <a:spcBef>
                <a:spcPts val="0"/>
              </a:spcBef>
              <a:spcAft>
                <a:spcPts val="1350"/>
              </a:spcAft>
              <a:buNone/>
            </a:pPr>
            <a:r>
              <a:rPr lang="en-US" sz="1050" dirty="0" smtClean="0"/>
              <a:t> </a:t>
            </a:r>
            <a:r>
              <a:rPr lang="en-US" sz="1050" baseline="0" dirty="0" smtClean="0"/>
              <a:t>             so in the red box : based on information in table 4-10 in previous slide</a:t>
            </a:r>
          </a:p>
          <a:p>
            <a:pPr marL="0" indent="0">
              <a:spcBef>
                <a:spcPts val="0"/>
              </a:spcBef>
              <a:spcAft>
                <a:spcPts val="1350"/>
              </a:spcAft>
              <a:buNone/>
            </a:pPr>
            <a:r>
              <a:rPr lang="en-US" sz="1050" baseline="0" dirty="0" smtClean="0"/>
              <a:t>             All ages  for Standard population  :  900,000 in early + 900,000 in later</a:t>
            </a:r>
          </a:p>
          <a:p>
            <a:pPr marL="0" marR="0" lvl="0" indent="0" algn="l" defTabSz="914400" rtl="0" eaLnBrk="0" fontAlgn="base" latinLnBrk="0" hangingPunct="0">
              <a:lnSpc>
                <a:spcPct val="100000"/>
              </a:lnSpc>
              <a:spcBef>
                <a:spcPts val="0"/>
              </a:spcBef>
              <a:spcAft>
                <a:spcPts val="1350"/>
              </a:spcAft>
              <a:buClrTx/>
              <a:buSzTx/>
              <a:buFontTx/>
              <a:buNone/>
              <a:tabLst/>
              <a:defRPr/>
            </a:pPr>
            <a:r>
              <a:rPr lang="en-US" sz="1050" baseline="0" dirty="0" smtClean="0"/>
              <a:t>                                                         30- 49  :  500,000 in early + 300,000 in later</a:t>
            </a:r>
          </a:p>
          <a:p>
            <a:pPr marL="0" marR="0" lvl="0" indent="0" algn="l" defTabSz="914400" rtl="0" eaLnBrk="0" fontAlgn="base" latinLnBrk="0" hangingPunct="0">
              <a:lnSpc>
                <a:spcPct val="100000"/>
              </a:lnSpc>
              <a:spcBef>
                <a:spcPts val="0"/>
              </a:spcBef>
              <a:spcAft>
                <a:spcPts val="1350"/>
              </a:spcAft>
              <a:buClrTx/>
              <a:buSzTx/>
              <a:buFontTx/>
              <a:buNone/>
              <a:tabLst/>
              <a:defRPr/>
            </a:pPr>
            <a:r>
              <a:rPr lang="en-US" sz="1050" baseline="0" dirty="0" smtClean="0"/>
              <a:t>                                                         50- 69  :  300,000 in early + 400,000 in later</a:t>
            </a:r>
          </a:p>
          <a:p>
            <a:pPr marL="0" marR="0" lvl="0" indent="0" algn="l" defTabSz="914400" rtl="0" eaLnBrk="0" fontAlgn="base" latinLnBrk="0" hangingPunct="0">
              <a:lnSpc>
                <a:spcPct val="100000"/>
              </a:lnSpc>
              <a:spcBef>
                <a:spcPts val="0"/>
              </a:spcBef>
              <a:spcAft>
                <a:spcPts val="1350"/>
              </a:spcAft>
              <a:buClrTx/>
              <a:buSzTx/>
              <a:buFontTx/>
              <a:buNone/>
              <a:tabLst/>
              <a:defRPr/>
            </a:pPr>
            <a:r>
              <a:rPr lang="en-US" sz="1050" baseline="0" dirty="0" smtClean="0"/>
              <a:t>                                                               70+:  100,000 in early + 200,000 in later</a:t>
            </a:r>
          </a:p>
          <a:p>
            <a:pPr marL="0" marR="0" lvl="0" indent="0" algn="l" defTabSz="914400" rtl="0" eaLnBrk="0" fontAlgn="base" latinLnBrk="0" hangingPunct="0">
              <a:lnSpc>
                <a:spcPct val="100000"/>
              </a:lnSpc>
              <a:spcBef>
                <a:spcPts val="0"/>
              </a:spcBef>
              <a:spcAft>
                <a:spcPts val="1350"/>
              </a:spcAft>
              <a:buClrTx/>
              <a:buSzTx/>
              <a:buFontTx/>
              <a:buNone/>
              <a:tabLst/>
              <a:defRPr/>
            </a:pPr>
            <a:endParaRPr lang="en-US" sz="1050" baseline="0" dirty="0" smtClean="0"/>
          </a:p>
          <a:p>
            <a:pPr marL="0" indent="0">
              <a:spcBef>
                <a:spcPts val="0"/>
              </a:spcBef>
              <a:spcAft>
                <a:spcPts val="1350"/>
              </a:spcAft>
              <a:buNone/>
            </a:pPr>
            <a:r>
              <a:rPr lang="en-US" sz="1050" baseline="0" dirty="0" smtClean="0"/>
              <a:t>  </a:t>
            </a:r>
            <a:r>
              <a:rPr lang="en-US" sz="1200" dirty="0" smtClean="0"/>
              <a:t>Step 2 : Applying age specific mortality rates in each</a:t>
            </a:r>
            <a:r>
              <a:rPr lang="en-US" sz="1200" baseline="0" dirty="0" smtClean="0"/>
              <a:t> period</a:t>
            </a:r>
            <a:r>
              <a:rPr lang="en-US" sz="1200" dirty="0" smtClean="0"/>
              <a:t> to the standard population for both  groups to calculate the expected numbers of death in standard</a:t>
            </a:r>
            <a:r>
              <a:rPr lang="en-US" sz="1200" baseline="0" dirty="0" smtClean="0"/>
              <a:t> population for</a:t>
            </a:r>
            <a:r>
              <a:rPr lang="en-US" sz="1200" dirty="0" smtClean="0"/>
              <a:t> each age group </a:t>
            </a:r>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r>
              <a:rPr lang="en-US" sz="1200" dirty="0" smtClean="0"/>
              <a:t>                For example :</a:t>
            </a:r>
            <a:r>
              <a:rPr lang="en-US" sz="1200" baseline="0" dirty="0" smtClean="0"/>
              <a:t> </a:t>
            </a:r>
          </a:p>
          <a:p>
            <a:pPr marL="0" indent="0">
              <a:spcBef>
                <a:spcPts val="0"/>
              </a:spcBef>
              <a:spcAft>
                <a:spcPts val="1350"/>
              </a:spcAft>
              <a:buNone/>
            </a:pPr>
            <a:r>
              <a:rPr lang="en-US" sz="1200" baseline="0" dirty="0" smtClean="0"/>
              <a:t>                                          </a:t>
            </a:r>
          </a:p>
          <a:p>
            <a:pPr marL="0" indent="0">
              <a:spcBef>
                <a:spcPts val="0"/>
              </a:spcBef>
              <a:spcAft>
                <a:spcPts val="1350"/>
              </a:spcAft>
              <a:buNone/>
            </a:pPr>
            <a:endParaRPr lang="en-US" sz="1200" baseline="0" dirty="0" smtClean="0"/>
          </a:p>
          <a:p>
            <a:pPr marL="0" indent="0">
              <a:spcBef>
                <a:spcPts val="0"/>
              </a:spcBef>
              <a:spcAft>
                <a:spcPts val="1350"/>
              </a:spcAft>
              <a:buNone/>
            </a:pPr>
            <a:r>
              <a:rPr lang="en-US" sz="1200" baseline="0" dirty="0" smtClean="0"/>
              <a:t>                                       For 30-49 age group in early period  : mortality rate per 100, 000  is 12 (table 10) and there are total 800,00 in that age group from standard population , so the </a:t>
            </a:r>
            <a:br>
              <a:rPr lang="en-US" sz="1200" baseline="0" dirty="0" smtClean="0"/>
            </a:br>
            <a:r>
              <a:rPr lang="en-US" sz="1200" baseline="0" dirty="0" smtClean="0"/>
              <a:t>                                                                                                     expected  number of death   in early period is  800000 * 12 /100000    = 96</a:t>
            </a:r>
            <a:br>
              <a:rPr lang="en-US" sz="1200" baseline="0" dirty="0" smtClean="0"/>
            </a:br>
            <a:r>
              <a:rPr lang="en-US" sz="1200" baseline="0" dirty="0" smtClean="0"/>
              <a:t>                                                                                                                     </a:t>
            </a:r>
            <a:br>
              <a:rPr lang="en-US" sz="1200" baseline="0" dirty="0" smtClean="0"/>
            </a:br>
            <a:r>
              <a:rPr lang="en-US" sz="1200" baseline="0" dirty="0" smtClean="0"/>
              <a:t>                                           </a:t>
            </a:r>
            <a:endParaRPr lang="en-US" sz="1200" dirty="0" smtClean="0"/>
          </a:p>
          <a:p>
            <a:pPr marL="0" marR="0" lvl="0" indent="0" algn="l" defTabSz="914400" rtl="0" eaLnBrk="0" fontAlgn="base" latinLnBrk="0" hangingPunct="0">
              <a:lnSpc>
                <a:spcPct val="100000"/>
              </a:lnSpc>
              <a:spcBef>
                <a:spcPts val="0"/>
              </a:spcBef>
              <a:spcAft>
                <a:spcPts val="1350"/>
              </a:spcAft>
              <a:buClrTx/>
              <a:buSzTx/>
              <a:buFontTx/>
              <a:buNone/>
              <a:tabLst/>
              <a:defRPr/>
            </a:pPr>
            <a:r>
              <a:rPr lang="en-US" sz="1200" dirty="0" smtClean="0"/>
              <a:t>                                        </a:t>
            </a:r>
            <a:r>
              <a:rPr lang="en-US" sz="1200" baseline="0" dirty="0" smtClean="0"/>
              <a:t>For 50-69 age group in early period  : mortality rate per 100, 000  is 132 (table 10) and there are total 700,00 in that age group from standard population , so the </a:t>
            </a:r>
            <a:br>
              <a:rPr lang="en-US" sz="1200" baseline="0" dirty="0" smtClean="0"/>
            </a:br>
            <a:r>
              <a:rPr lang="en-US" sz="1200" baseline="0" dirty="0" smtClean="0"/>
              <a:t>                                                                                                     expected number of death  in the standard population   is  700000 * 132 /100000    = 924 </a:t>
            </a:r>
            <a:br>
              <a:rPr lang="en-US" sz="1200" baseline="0" dirty="0" smtClean="0"/>
            </a:br>
            <a:r>
              <a:rPr lang="en-US" sz="1200" baseline="0" dirty="0" smtClean="0"/>
              <a:t>                                                                                                       </a:t>
            </a:r>
            <a:br>
              <a:rPr lang="en-US" sz="1200" baseline="0" dirty="0" smtClean="0"/>
            </a:br>
            <a:endParaRPr lang="en-US" sz="1200" dirty="0" smtClean="0"/>
          </a:p>
          <a:p>
            <a:pPr marL="0" indent="0">
              <a:spcBef>
                <a:spcPts val="0"/>
              </a:spcBef>
              <a:spcAft>
                <a:spcPts val="1350"/>
              </a:spcAft>
              <a:buNone/>
            </a:pPr>
            <a:r>
              <a:rPr lang="en-US" sz="1200" dirty="0" smtClean="0"/>
              <a:t>                     Do the same thing  for the</a:t>
            </a:r>
            <a:r>
              <a:rPr lang="en-US" sz="1200" baseline="0" dirty="0" smtClean="0"/>
              <a:t> group 70+  in early period and all </a:t>
            </a:r>
            <a:r>
              <a:rPr lang="en-US" sz="1200" baseline="0" smtClean="0"/>
              <a:t>age group in later </a:t>
            </a:r>
            <a:r>
              <a:rPr lang="en-US" sz="1200" baseline="0" dirty="0" smtClean="0"/>
              <a:t>period</a:t>
            </a:r>
            <a:endParaRPr lang="en-US" sz="1200" dirty="0" smtClean="0"/>
          </a:p>
          <a:p>
            <a:pPr marL="0" indent="0">
              <a:spcBef>
                <a:spcPts val="0"/>
              </a:spcBef>
              <a:spcAft>
                <a:spcPts val="1350"/>
              </a:spcAft>
              <a:buNone/>
            </a:pPr>
            <a:r>
              <a:rPr lang="en-US" sz="1200" dirty="0" smtClean="0"/>
              <a:t> </a:t>
            </a:r>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r>
              <a:rPr lang="en-US" sz="1200" dirty="0" smtClean="0"/>
              <a:t>Step 3 : Summing of expected numbers  are obtained</a:t>
            </a:r>
          </a:p>
          <a:p>
            <a:pPr marL="0" indent="0">
              <a:spcBef>
                <a:spcPts val="0"/>
              </a:spcBef>
              <a:spcAft>
                <a:spcPts val="1350"/>
              </a:spcAft>
              <a:buNone/>
            </a:pPr>
            <a:r>
              <a:rPr lang="en-US" sz="1200" dirty="0" smtClean="0"/>
              <a:t>                Looking at the yellow</a:t>
            </a:r>
            <a:r>
              <a:rPr lang="en-US" sz="1200" baseline="0" dirty="0" smtClean="0"/>
              <a:t> box : expected death in early period is 96+924+ 1218 = 2238 . Same thing for the later period </a:t>
            </a: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r>
              <a:rPr lang="en-US" sz="1200" dirty="0" smtClean="0"/>
              <a:t>Step 4 : Calculating  adjusted rate by using the sum of expected numbers divided by the total “standard” population . </a:t>
            </a:r>
          </a:p>
          <a:p>
            <a:pPr marL="0" indent="0">
              <a:spcBef>
                <a:spcPts val="0"/>
              </a:spcBef>
              <a:spcAft>
                <a:spcPts val="1350"/>
              </a:spcAft>
              <a:buNone/>
            </a:pPr>
            <a:r>
              <a:rPr lang="en-US" sz="1200" baseline="0" dirty="0" smtClean="0"/>
              <a:t>                 So we apply  those sums of expected number of deaths  to total standard population , the we have the adjusted rates in each period (green highlights)</a:t>
            </a:r>
          </a:p>
          <a:p>
            <a:pPr marL="0" indent="0">
              <a:spcBef>
                <a:spcPts val="0"/>
              </a:spcBef>
              <a:spcAft>
                <a:spcPts val="1350"/>
              </a:spcAft>
              <a:buNone/>
            </a:pPr>
            <a:endParaRPr lang="en-US" sz="1200" baseline="0" dirty="0" smtClean="0"/>
          </a:p>
          <a:p>
            <a:pPr marL="0" indent="0">
              <a:spcBef>
                <a:spcPts val="0"/>
              </a:spcBef>
              <a:spcAft>
                <a:spcPts val="1350"/>
              </a:spcAft>
              <a:buNone/>
            </a:pPr>
            <a:r>
              <a:rPr lang="en-US" sz="1200" baseline="0" dirty="0" smtClean="0"/>
              <a:t>If we compare these two adjusted rate , later period has lower death rates than early period .  We also can see compare the crude and adjusted (in early, 96 vs. 124.3 ; in later , 126 vs. 101.7   )</a:t>
            </a: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pPr marL="0" indent="0">
              <a:spcBef>
                <a:spcPts val="0"/>
              </a:spcBef>
              <a:spcAft>
                <a:spcPts val="1350"/>
              </a:spcAft>
              <a:buNone/>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6325871-EA29-4AFB-B956-F42EB1AB7DC2}" type="slidenum">
              <a:rPr lang="en-US" smtClean="0"/>
              <a:t>46</a:t>
            </a:fld>
            <a:endParaRPr lang="en-US"/>
          </a:p>
        </p:txBody>
      </p:sp>
    </p:spTree>
    <p:extLst>
      <p:ext uri="{BB962C8B-B14F-4D97-AF65-F5344CB8AC3E}">
        <p14:creationId xmlns:p14="http://schemas.microsoft.com/office/powerpoint/2010/main" val="22285434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another example, </a:t>
            </a:r>
          </a:p>
          <a:p>
            <a:r>
              <a:rPr lang="en-US" dirty="0" smtClean="0"/>
              <a:t>I hope that you can work on</a:t>
            </a:r>
            <a:r>
              <a:rPr lang="en-US" baseline="0" dirty="0" smtClean="0"/>
              <a:t> it yourself a little bit .</a:t>
            </a:r>
          </a:p>
          <a:p>
            <a:endParaRPr lang="en-US" baseline="0" dirty="0" smtClean="0"/>
          </a:p>
          <a:p>
            <a:r>
              <a:rPr lang="en-US" baseline="0" dirty="0" smtClean="0"/>
              <a:t>Take look at the table </a:t>
            </a:r>
            <a:r>
              <a:rPr lang="en-US" baseline="0" smtClean="0"/>
              <a:t>for minutes </a:t>
            </a:r>
            <a:endParaRPr lang="en-US" baseline="0" dirty="0" smtClean="0"/>
          </a:p>
          <a:p>
            <a:endParaRPr lang="en-US" smtClean="0"/>
          </a:p>
          <a:p>
            <a:endParaRPr lang="en-US" smtClean="0"/>
          </a:p>
          <a:p>
            <a:r>
              <a:rPr lang="en-US" smtClean="0"/>
              <a:t>The table has</a:t>
            </a:r>
            <a:r>
              <a:rPr lang="en-US" baseline="0" smtClean="0"/>
              <a:t> the mortality rate for single and married males by age group . It also has the total population and number of death by each group for single and married males. </a:t>
            </a:r>
          </a:p>
          <a:p>
            <a:endParaRPr lang="en-US" baseline="0" smtClean="0"/>
          </a:p>
          <a:p>
            <a:r>
              <a:rPr lang="en-US" baseline="0" smtClean="0"/>
              <a:t>You can the death rate in each age group for single and married males , respectively. </a:t>
            </a:r>
          </a:p>
          <a:p>
            <a:endParaRPr lang="en-US" baseline="0" smtClean="0"/>
          </a:p>
          <a:p>
            <a:r>
              <a:rPr lang="en-US" baseline="0" smtClean="0"/>
              <a:t>For example  Death rate of Age 15-24 in single males is 2.24 per 1000 :  39745 / 17724000  since the population in thousand . </a:t>
            </a:r>
          </a:p>
          <a:p>
            <a:endParaRPr lang="en-US" baseline="0" smtClean="0"/>
          </a:p>
          <a:p>
            <a:r>
              <a:rPr lang="en-US" baseline="0" smtClean="0"/>
              <a:t> </a:t>
            </a:r>
          </a:p>
          <a:p>
            <a:r>
              <a:rPr lang="en-US" baseline="0" smtClean="0"/>
              <a:t>The crude rates for single male (8.09 per 1000) is lower than the married male (17.26 per 1000) . But for each group , single males have higher rate than married males.  </a:t>
            </a:r>
            <a:endParaRPr lang="en-US" dirty="0"/>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47</a:t>
            </a:fld>
            <a:endParaRPr lang="en-US" altLang="en-US"/>
          </a:p>
        </p:txBody>
      </p:sp>
    </p:spTree>
    <p:extLst>
      <p:ext uri="{BB962C8B-B14F-4D97-AF65-F5344CB8AC3E}">
        <p14:creationId xmlns:p14="http://schemas.microsoft.com/office/powerpoint/2010/main" val="9766795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figure shows</a:t>
            </a:r>
            <a:r>
              <a:rPr lang="en-US" baseline="0" smtClean="0"/>
              <a:t> the result based on the information in the previous slide.</a:t>
            </a:r>
          </a:p>
          <a:p>
            <a:endParaRPr lang="en-US" baseline="0" smtClean="0"/>
          </a:p>
          <a:p>
            <a:r>
              <a:rPr lang="en-US" baseline="0" smtClean="0"/>
              <a:t>In all age groups,  single males has higher death rates than the married males.</a:t>
            </a:r>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48</a:t>
            </a:fld>
            <a:endParaRPr lang="en-US" altLang="en-US"/>
          </a:p>
        </p:txBody>
      </p:sp>
    </p:spTree>
    <p:extLst>
      <p:ext uri="{BB962C8B-B14F-4D97-AF65-F5344CB8AC3E}">
        <p14:creationId xmlns:p14="http://schemas.microsoft.com/office/powerpoint/2010/main" val="26203336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From what we see the</a:t>
            </a:r>
            <a:r>
              <a:rPr lang="en-US" baseline="0" smtClean="0"/>
              <a:t> results, we need to adjust the death rate to compare single male and  married males</a:t>
            </a:r>
          </a:p>
          <a:p>
            <a:endParaRPr lang="en-US" baseline="0" smtClean="0"/>
          </a:p>
          <a:p>
            <a:r>
              <a:rPr lang="en-US" baseline="0" smtClean="0"/>
              <a:t>Step 1, find a standard population (Green highlight) , it is a sum of single and married males   </a:t>
            </a:r>
            <a:endParaRPr lang="en-US"/>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49</a:t>
            </a:fld>
            <a:endParaRPr lang="en-US" altLang="en-US"/>
          </a:p>
        </p:txBody>
      </p:sp>
    </p:spTree>
    <p:extLst>
      <p:ext uri="{BB962C8B-B14F-4D97-AF65-F5344CB8AC3E}">
        <p14:creationId xmlns:p14="http://schemas.microsoft.com/office/powerpoint/2010/main" val="3193327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For example , </a:t>
            </a:r>
          </a:p>
          <a:p>
            <a:endParaRPr lang="en-US" smtClean="0"/>
          </a:p>
          <a:p>
            <a:r>
              <a:rPr lang="en-US" smtClean="0"/>
              <a:t>Age</a:t>
            </a:r>
            <a:r>
              <a:rPr lang="en-US" baseline="0" smtClean="0"/>
              <a:t> 15-24 group, expected death if we appy the standard population and death rate of age 15-24 for single males  is  21151000 * 2.24 per 1000 = </a:t>
            </a:r>
          </a:p>
          <a:p>
            <a:r>
              <a:rPr lang="en-US" baseline="0" smtClean="0"/>
              <a:t>47430 </a:t>
            </a:r>
          </a:p>
          <a:p>
            <a:endParaRPr lang="en-US" baseline="0" smtClean="0"/>
          </a:p>
          <a:p>
            <a:r>
              <a:rPr lang="en-US" baseline="0" smtClean="0"/>
              <a:t>Then calculate the expect death like this for the rest age group .</a:t>
            </a:r>
          </a:p>
          <a:p>
            <a:endParaRPr lang="en-US" baseline="0" smtClean="0"/>
          </a:p>
          <a:p>
            <a:r>
              <a:rPr lang="en-US" baseline="0" smtClean="0"/>
              <a:t>Then sum  47439 + 139312 + 592097 + 542565 +818576  = 2139980. </a:t>
            </a:r>
          </a:p>
          <a:p>
            <a:endParaRPr lang="en-US" baseline="0" smtClean="0"/>
          </a:p>
          <a:p>
            <a:r>
              <a:rPr lang="en-US" baseline="0" smtClean="0"/>
              <a:t>Then we do the similar thing for married males group</a:t>
            </a:r>
            <a:endParaRPr lang="en-US"/>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50</a:t>
            </a:fld>
            <a:endParaRPr lang="en-US" altLang="en-US"/>
          </a:p>
        </p:txBody>
      </p:sp>
    </p:spTree>
    <p:extLst>
      <p:ext uri="{BB962C8B-B14F-4D97-AF65-F5344CB8AC3E}">
        <p14:creationId xmlns:p14="http://schemas.microsoft.com/office/powerpoint/2010/main" val="6135055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51</a:t>
            </a:fld>
            <a:endParaRPr lang="en-US" altLang="en-US"/>
          </a:p>
        </p:txBody>
      </p:sp>
    </p:spTree>
    <p:extLst>
      <p:ext uri="{BB962C8B-B14F-4D97-AF65-F5344CB8AC3E}">
        <p14:creationId xmlns:p14="http://schemas.microsoft.com/office/powerpoint/2010/main" val="35360279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So we can see higher adjusted rate in single</a:t>
            </a:r>
            <a:r>
              <a:rPr lang="en-US" baseline="0" smtClean="0"/>
              <a:t> males than married males</a:t>
            </a:r>
            <a:r>
              <a:rPr lang="en-US" smtClean="0"/>
              <a:t> </a:t>
            </a:r>
            <a:endParaRPr lang="en-US"/>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52</a:t>
            </a:fld>
            <a:endParaRPr lang="en-US" altLang="en-US"/>
          </a:p>
        </p:txBody>
      </p:sp>
    </p:spTree>
    <p:extLst>
      <p:ext uri="{BB962C8B-B14F-4D97-AF65-F5344CB8AC3E}">
        <p14:creationId xmlns:p14="http://schemas.microsoft.com/office/powerpoint/2010/main" val="34925862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smtClean="0">
                <a:solidFill>
                  <a:schemeClr val="tx1"/>
                </a:solidFill>
                <a:latin typeface="+mn-lt"/>
                <a:ea typeface="+mn-ea"/>
                <a:cs typeface="+mn-cs"/>
              </a:rPr>
              <a:t>Indirect age adjustment is another way to do the age adjustment</a:t>
            </a:r>
          </a:p>
          <a:p>
            <a:endParaRPr lang="en-US" sz="1200" b="0" i="1" u="none" strike="noStrike" kern="1200" baseline="0" smtClean="0">
              <a:solidFill>
                <a:schemeClr val="tx1"/>
              </a:solidFill>
              <a:latin typeface="+mn-lt"/>
              <a:ea typeface="+mn-ea"/>
              <a:cs typeface="+mn-cs"/>
            </a:endParaRPr>
          </a:p>
          <a:p>
            <a:r>
              <a:rPr lang="en-US" sz="1200" b="0" i="0" u="none" strike="noStrike" kern="1200" baseline="0" smtClean="0">
                <a:solidFill>
                  <a:schemeClr val="tx1"/>
                </a:solidFill>
                <a:latin typeface="+mn-lt"/>
                <a:ea typeface="+mn-ea"/>
                <a:cs typeface="+mn-cs"/>
              </a:rPr>
              <a:t>Indirect </a:t>
            </a:r>
            <a:r>
              <a:rPr lang="en-US" sz="1200" b="0" i="0" u="none" strike="noStrike" kern="1200" baseline="0" dirty="0" smtClean="0">
                <a:solidFill>
                  <a:schemeClr val="tx1"/>
                </a:solidFill>
                <a:latin typeface="+mn-lt"/>
                <a:ea typeface="+mn-ea"/>
                <a:cs typeface="+mn-cs"/>
              </a:rPr>
              <a:t>age adjustment is often used when numbers of deaths for each age-specific stratum are not available.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It is also used to study mortality in an occupationally exposed population: Do people who work in a certain industry, such as mining or construction, have a higher mortality than people of the same age in the general population? Is an additional risk associated with that occupation?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age-specific rates for a known population, such as all men of the same age, are applied to each age group in the population of interest. This will yield the number of deaths expected in each age group in the population of interest, if this population had had the mortality experience of the known population.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Thus, for each age group, the  number of deaths </a:t>
            </a:r>
            <a:r>
              <a:rPr lang="en-US" sz="1200" b="0" i="1" u="none" strike="noStrike" kern="1200" baseline="0" dirty="0" smtClean="0">
                <a:solidFill>
                  <a:schemeClr val="tx1"/>
                </a:solidFill>
                <a:latin typeface="+mn-lt"/>
                <a:ea typeface="+mn-ea"/>
                <a:cs typeface="+mn-cs"/>
              </a:rPr>
              <a:t>expected </a:t>
            </a:r>
            <a:r>
              <a:rPr lang="en-US" sz="1200" b="0" i="0" u="none" strike="noStrike" kern="1200" baseline="0" dirty="0" smtClean="0">
                <a:solidFill>
                  <a:schemeClr val="tx1"/>
                </a:solidFill>
                <a:latin typeface="+mn-lt"/>
                <a:ea typeface="+mn-ea"/>
                <a:cs typeface="+mn-cs"/>
              </a:rPr>
              <a:t>is calculated, and these numbers are totaled. The numbers of deaths that were actually </a:t>
            </a:r>
            <a:r>
              <a:rPr lang="en-US" sz="1200" b="0" i="1" u="none" strike="noStrike" kern="1200" baseline="0" dirty="0" smtClean="0">
                <a:solidFill>
                  <a:schemeClr val="tx1"/>
                </a:solidFill>
                <a:latin typeface="+mn-lt"/>
                <a:ea typeface="+mn-ea"/>
                <a:cs typeface="+mn-cs"/>
              </a:rPr>
              <a:t>observed </a:t>
            </a:r>
            <a:r>
              <a:rPr lang="en-US" sz="1200" b="0" i="0" u="none" strike="noStrike" kern="1200" baseline="0" dirty="0" smtClean="0">
                <a:solidFill>
                  <a:schemeClr val="tx1"/>
                </a:solidFill>
                <a:latin typeface="+mn-lt"/>
                <a:ea typeface="+mn-ea"/>
                <a:cs typeface="+mn-cs"/>
              </a:rPr>
              <a:t>in that population are also calculated and totaled. The ratio of the total number of deaths actually observed to the total number of  deaths expected, if the population of interest had had the mortality experience of the known population, is then calculated. This ratio is called the </a:t>
            </a:r>
            <a:r>
              <a:rPr lang="en-US" sz="1200" b="0" i="1" u="none" strike="noStrike" kern="1200" baseline="0" dirty="0" smtClean="0">
                <a:solidFill>
                  <a:schemeClr val="tx1"/>
                </a:solidFill>
                <a:latin typeface="+mn-lt"/>
                <a:ea typeface="+mn-ea"/>
                <a:cs typeface="+mn-cs"/>
              </a:rPr>
              <a:t>standardized mortality ratio (SMR)</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6325871-EA29-4AFB-B956-F42EB1AB7DC2}" type="slidenum">
              <a:rPr lang="en-US" smtClean="0"/>
              <a:t>53</a:t>
            </a:fld>
            <a:endParaRPr lang="en-US"/>
          </a:p>
        </p:txBody>
      </p:sp>
    </p:spTree>
    <p:extLst>
      <p:ext uri="{BB962C8B-B14F-4D97-AF65-F5344CB8AC3E}">
        <p14:creationId xmlns:p14="http://schemas.microsoft.com/office/powerpoint/2010/main" val="23585557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How many deaths would we expect in these white miners if they had the same mortality experience as white men in the same age group in the general</a:t>
            </a:r>
          </a:p>
          <a:p>
            <a:r>
              <a:rPr lang="en-US" sz="1200" b="0" i="0" u="none" strike="noStrike" kern="1200" baseline="0" dirty="0" smtClean="0">
                <a:solidFill>
                  <a:schemeClr val="tx1"/>
                </a:solidFill>
                <a:latin typeface="+mn-lt"/>
                <a:ea typeface="+mn-ea"/>
                <a:cs typeface="+mn-cs"/>
              </a:rPr>
              <a:t>population?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 SMR of 100 indicates that the observed number of deaths is the same as the expected number of deaths. An SMR greater than 100 indicates that the observed number of deaths exceeds the expected number, and an SMR less than 100 indicates that the observed number of deaths is less than the expected number.</a:t>
            </a:r>
            <a:endParaRPr lang="en-US" dirty="0"/>
          </a:p>
        </p:txBody>
      </p:sp>
      <p:sp>
        <p:nvSpPr>
          <p:cNvPr id="4" name="Slide Number Placeholder 3"/>
          <p:cNvSpPr>
            <a:spLocks noGrp="1"/>
          </p:cNvSpPr>
          <p:nvPr>
            <p:ph type="sldNum" sz="quarter" idx="10"/>
          </p:nvPr>
        </p:nvSpPr>
        <p:spPr/>
        <p:txBody>
          <a:bodyPr/>
          <a:lstStyle/>
          <a:p>
            <a:fld id="{86325871-EA29-4AFB-B956-F42EB1AB7DC2}" type="slidenum">
              <a:rPr lang="en-US" smtClean="0"/>
              <a:t>54</a:t>
            </a:fld>
            <a:endParaRPr lang="en-US"/>
          </a:p>
        </p:txBody>
      </p:sp>
    </p:spTree>
    <p:extLst>
      <p:ext uri="{BB962C8B-B14F-4D97-AF65-F5344CB8AC3E}">
        <p14:creationId xmlns:p14="http://schemas.microsoft.com/office/powerpoint/2010/main" val="41300756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F71421-BDB9-470B-A165-EE1602937DC4}" type="slidenum">
              <a:rPr lang="en-US" altLang="en-US" smtClean="0"/>
              <a:pPr/>
              <a:t>56</a:t>
            </a:fld>
            <a:endParaRPr lang="en-US" altLang="en-US"/>
          </a:p>
        </p:txBody>
      </p:sp>
    </p:spTree>
    <p:extLst>
      <p:ext uri="{BB962C8B-B14F-4D97-AF65-F5344CB8AC3E}">
        <p14:creationId xmlns:p14="http://schemas.microsoft.com/office/powerpoint/2010/main" val="13529252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Yes.  That’s it for this lecture. </a:t>
            </a:r>
            <a:r>
              <a:rPr lang="en-US" altLang="en-US" smtClean="0"/>
              <a:t>=)</a:t>
            </a:r>
          </a:p>
        </p:txBody>
      </p:sp>
      <p:sp>
        <p:nvSpPr>
          <p:cNvPr id="276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CD7D91-FF1F-401E-B166-37E0879323CF}" type="slidenum">
              <a:rPr lang="en-US" altLang="en-US">
                <a:latin typeface="Calibri" panose="020F0502020204030204" pitchFamily="34" charset="0"/>
              </a:rPr>
              <a:pPr eaLnBrk="1" hangingPunct="1"/>
              <a:t>57</a:t>
            </a:fld>
            <a:endParaRPr lang="en-US" altLang="en-US">
              <a:latin typeface="Calibri" panose="020F0502020204030204" pitchFamily="34" charset="0"/>
            </a:endParaRPr>
          </a:p>
        </p:txBody>
      </p:sp>
    </p:spTree>
    <p:extLst>
      <p:ext uri="{BB962C8B-B14F-4D97-AF65-F5344CB8AC3E}">
        <p14:creationId xmlns:p14="http://schemas.microsoft.com/office/powerpoint/2010/main" val="3764242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6B28318-C37D-4F9E-B382-8F56995B9602}" type="datetimeFigureOut">
              <a:rPr lang="en-US" smtClean="0"/>
              <a:t>2/5/2019</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16F7597-6096-4D2E-9667-5A2409B51EDB}"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6B28318-C37D-4F9E-B382-8F56995B9602}" type="datetimeFigureOut">
              <a:rPr lang="en-US" smtClean="0"/>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16F7597-6096-4D2E-9667-5A2409B51EDB}" type="slidenum">
              <a:rPr lang="en-US" smtClean="0"/>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6B28318-C37D-4F9E-B382-8F56995B9602}" type="datetimeFigureOut">
              <a:rPr lang="en-US" smtClean="0"/>
              <a:t>2/5/2019</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16F7597-6096-4D2E-9667-5A2409B51EDB}" type="slidenum">
              <a:rPr lang="en-US" smtClean="0"/>
              <a:t>‹#›</a:t>
            </a:fld>
            <a:endParaRPr lang="en-US" dirty="0"/>
          </a:p>
        </p:txBody>
      </p:sp>
      <p:sp>
        <p:nvSpPr>
          <p:cNvPr id="14" name="Footer Placeholder 13"/>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D6B28318-C37D-4F9E-B382-8F56995B9602}" type="datetimeFigureOut">
              <a:rPr lang="en-US" smtClean="0"/>
              <a:t>2/5/2019</a:t>
            </a:fld>
            <a:endParaRPr lang="en-US" dirty="0"/>
          </a:p>
        </p:txBody>
      </p:sp>
      <p:sp>
        <p:nvSpPr>
          <p:cNvPr id="10" name="Slide Number Placeholder 9"/>
          <p:cNvSpPr>
            <a:spLocks noGrp="1"/>
          </p:cNvSpPr>
          <p:nvPr>
            <p:ph type="sldNum" sz="quarter" idx="16"/>
          </p:nvPr>
        </p:nvSpPr>
        <p:spPr/>
        <p:txBody>
          <a:bodyPr rtlCol="0"/>
          <a:lstStyle/>
          <a:p>
            <a:fld id="{116F7597-6096-4D2E-9667-5A2409B51EDB}" type="slidenum">
              <a:rPr lang="en-US" smtClean="0"/>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6B28318-C37D-4F9E-B382-8F56995B9602}" type="datetimeFigureOut">
              <a:rPr lang="en-US" smtClean="0"/>
              <a:t>2/5/2019</a:t>
            </a:fld>
            <a:endParaRPr lang="en-US" dirty="0"/>
          </a:p>
        </p:txBody>
      </p:sp>
      <p:sp>
        <p:nvSpPr>
          <p:cNvPr id="12" name="Slide Number Placeholder 11"/>
          <p:cNvSpPr>
            <a:spLocks noGrp="1"/>
          </p:cNvSpPr>
          <p:nvPr>
            <p:ph type="sldNum" sz="quarter" idx="16"/>
          </p:nvPr>
        </p:nvSpPr>
        <p:spPr/>
        <p:txBody>
          <a:bodyPr rtlCol="0"/>
          <a:lstStyle/>
          <a:p>
            <a:fld id="{116F7597-6096-4D2E-9667-5A2409B51EDB}" type="slidenum">
              <a:rPr lang="en-US" smtClean="0"/>
              <a:t>‹#›</a:t>
            </a:fld>
            <a:endParaRPr lang="en-US" dirty="0"/>
          </a:p>
        </p:txBody>
      </p:sp>
      <p:sp>
        <p:nvSpPr>
          <p:cNvPr id="14" name="Footer Placeholder 13"/>
          <p:cNvSpPr>
            <a:spLocks noGrp="1"/>
          </p:cNvSpPr>
          <p:nvPr>
            <p:ph type="ftr" sz="quarter" idx="17"/>
          </p:nvPr>
        </p:nvSpPr>
        <p:spPr/>
        <p:txBody>
          <a:bodyPr rtlCol="0"/>
          <a:lstStyle/>
          <a:p>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6B28318-C37D-4F9E-B382-8F56995B9602}" type="datetimeFigureOut">
              <a:rPr lang="en-US" smtClean="0"/>
              <a:t>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16F7597-6096-4D2E-9667-5A2409B51ED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B28318-C37D-4F9E-B382-8F56995B9602}" type="datetimeFigureOut">
              <a:rPr lang="en-US" smtClean="0"/>
              <a:t>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16F7597-6096-4D2E-9667-5A2409B51ED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6B28318-C37D-4F9E-B382-8F56995B9602}" type="datetimeFigureOut">
              <a:rPr lang="en-US" smtClean="0"/>
              <a:t>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16F7597-6096-4D2E-9667-5A2409B51EDB}" type="slidenum">
              <a:rPr lang="en-US" smtClean="0"/>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D6B28318-C37D-4F9E-B382-8F56995B9602}" type="datetimeFigureOut">
              <a:rPr lang="en-US" smtClean="0"/>
              <a:t>2/5/2019</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16F7597-6096-4D2E-9667-5A2409B51EDB}" type="slidenum">
              <a:rPr lang="en-US" smtClean="0"/>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B28318-C37D-4F9E-B382-8F56995B9602}" type="datetimeFigureOut">
              <a:rPr lang="en-US" smtClean="0"/>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6F7597-6096-4D2E-9667-5A2409B51ED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6B28318-C37D-4F9E-B382-8F56995B9602}" type="datetimeFigureOut">
              <a:rPr lang="en-US" smtClean="0"/>
              <a:t>2/5/2019</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116F7597-6096-4D2E-9667-5A2409B51EDB}"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6B28318-C37D-4F9E-B382-8F56995B9602}" type="datetimeFigureOut">
              <a:rPr lang="en-US" smtClean="0"/>
              <a:t>2/5/2019</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16F7597-6096-4D2E-9667-5A2409B51ED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hyperlink" Target="http://rds.yahoo.com/_ylt=A0WTefQr95lKuisBDDKJzbkF;_ylu=X3oDMTBqamdoM3Q5BHBvcwMxMgRzZWMDc3IEdnRpZAM-/SIG=1gl4i2slu/EXP=1251690667/**http:/images.search.yahoo.com/images/view?back=http://images.search.yahoo.com/search/images?p=grim+reaper&amp;ei=UTF-8&amp;fr=b1ie7&amp;fr2=tab-web&amp;w=440&amp;h=399&amp;imgurl=www.landofnevard.com/images/7040_32_grim_reaper__72dpi.jpg&amp;rurl=http://www.landofnevard.com/images&amp;size=36k&amp;name=7040+32+grim+rea...&amp;p=grim+reaper&amp;oid=49772135a688d66e&amp;fr2=tab-web&amp;no=12&amp;tt=67351&amp;sigr=112hbda1h&amp;sigi=11q3e16ah&amp;sigb=12onlir6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038600"/>
            <a:ext cx="8382000" cy="1828800"/>
          </a:xfrm>
        </p:spPr>
        <p:txBody>
          <a:bodyPr>
            <a:normAutofit fontScale="90000"/>
          </a:bodyPr>
          <a:lstStyle/>
          <a:p>
            <a:pPr algn="r"/>
            <a:r>
              <a:rPr lang="en-US" smtClean="0"/>
              <a:t>Basic Epidemiolgic mesurements </a:t>
            </a:r>
            <a:br>
              <a:rPr lang="en-US" smtClean="0"/>
            </a:br>
            <a:r>
              <a:rPr lang="en-US"/>
              <a:t>-</a:t>
            </a:r>
            <a:r>
              <a:rPr lang="en-US" smtClean="0"/>
              <a:t>Prevalence </a:t>
            </a:r>
            <a:r>
              <a:rPr lang="en-US" dirty="0" smtClean="0"/>
              <a:t>&amp; Incidence</a:t>
            </a:r>
            <a:endParaRPr lang="en-US" dirty="0"/>
          </a:p>
        </p:txBody>
      </p:sp>
      <p:sp>
        <p:nvSpPr>
          <p:cNvPr id="3" name="Subtitle 2"/>
          <p:cNvSpPr>
            <a:spLocks noGrp="1"/>
          </p:cNvSpPr>
          <p:nvPr>
            <p:ph type="subTitle" idx="1"/>
          </p:nvPr>
        </p:nvSpPr>
        <p:spPr/>
        <p:txBody>
          <a:bodyPr/>
          <a:lstStyle/>
          <a:p>
            <a:r>
              <a:rPr lang="en-US" dirty="0" smtClean="0"/>
              <a:t>PH384 </a:t>
            </a:r>
            <a:r>
              <a:rPr lang="en-US" smtClean="0"/>
              <a:t>	</a:t>
            </a:r>
            <a:endParaRPr lang="en-US" dirty="0"/>
          </a:p>
        </p:txBody>
      </p:sp>
    </p:spTree>
    <p:extLst>
      <p:ext uri="{BB962C8B-B14F-4D97-AF65-F5344CB8AC3E}">
        <p14:creationId xmlns:p14="http://schemas.microsoft.com/office/powerpoint/2010/main" val="2861688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5" name="Rectangle 1"/>
          <p:cNvSpPr>
            <a:spLocks noGrp="1" noChangeArrowheads="1"/>
          </p:cNvSpPr>
          <p:nvPr>
            <p:ph sz="quarter" idx="1"/>
          </p:nvPr>
        </p:nvSpPr>
        <p:spPr>
          <a:xfrm>
            <a:off x="838200" y="1905000"/>
            <a:ext cx="8153400" cy="4191000"/>
          </a:xfrm>
        </p:spPr>
        <p:txBody>
          <a:bodyPr lIns="0" tIns="0" rIns="0" bIns="0" anchor="t">
            <a:normAutofit/>
          </a:bodyPr>
          <a:lstStyle/>
          <a:p>
            <a:pPr marL="571500" lvl="1" indent="-457200">
              <a:spcAft>
                <a:spcPts val="1200"/>
              </a:spcAft>
              <a:buClr>
                <a:schemeClr val="accent2">
                  <a:lumMod val="75000"/>
                </a:schemeClr>
              </a:buClr>
              <a:buSzPct val="100000"/>
              <a:buFont typeface="Wingdings" panose="05000000000000000000" pitchFamily="2" charset="2"/>
              <a:buChar char="q"/>
            </a:pPr>
            <a:endParaRPr lang="en-US" altLang="en-US" dirty="0" smtClean="0">
              <a:solidFill>
                <a:srgbClr val="000000"/>
              </a:solidFill>
            </a:endParaRPr>
          </a:p>
          <a:p>
            <a:pPr marL="571500" lvl="1" indent="-457200">
              <a:spcAft>
                <a:spcPts val="1200"/>
              </a:spcAft>
              <a:buClr>
                <a:schemeClr val="accent2">
                  <a:lumMod val="75000"/>
                </a:schemeClr>
              </a:buClr>
              <a:buSzPct val="100000"/>
              <a:buFont typeface="Wingdings" panose="05000000000000000000" pitchFamily="2" charset="2"/>
              <a:buChar char="q"/>
            </a:pPr>
            <a:r>
              <a:rPr lang="en-US" altLang="en-US" dirty="0" smtClean="0">
                <a:solidFill>
                  <a:srgbClr val="000000"/>
                </a:solidFill>
              </a:rPr>
              <a:t>Learn how the epidemiologic data presented</a:t>
            </a:r>
          </a:p>
          <a:p>
            <a:pPr marL="571500" lvl="1" indent="-457200">
              <a:spcAft>
                <a:spcPts val="1200"/>
              </a:spcAft>
              <a:buClr>
                <a:schemeClr val="accent2">
                  <a:lumMod val="75000"/>
                </a:schemeClr>
              </a:buClr>
              <a:buSzPct val="100000"/>
              <a:buFont typeface="Wingdings" panose="05000000000000000000" pitchFamily="2" charset="2"/>
              <a:buChar char="q"/>
            </a:pPr>
            <a:r>
              <a:rPr lang="en-US" altLang="en-US" dirty="0" smtClean="0">
                <a:solidFill>
                  <a:srgbClr val="000000"/>
                </a:solidFill>
              </a:rPr>
              <a:t>Learn to apply </a:t>
            </a:r>
            <a:r>
              <a:rPr lang="en-US" altLang="en-US" dirty="0" smtClean="0">
                <a:solidFill>
                  <a:srgbClr val="C00000"/>
                </a:solidFill>
              </a:rPr>
              <a:t>mathematical </a:t>
            </a:r>
            <a:r>
              <a:rPr lang="en-US" altLang="en-US" dirty="0">
                <a:solidFill>
                  <a:srgbClr val="C00000"/>
                </a:solidFill>
              </a:rPr>
              <a:t>terms </a:t>
            </a:r>
            <a:r>
              <a:rPr lang="en-US" altLang="en-US" dirty="0" smtClean="0">
                <a:solidFill>
                  <a:srgbClr val="000000"/>
                </a:solidFill>
              </a:rPr>
              <a:t>in epidemiology setting</a:t>
            </a:r>
          </a:p>
          <a:p>
            <a:pPr marL="571500" lvl="1" indent="-457200">
              <a:spcAft>
                <a:spcPts val="1200"/>
              </a:spcAft>
              <a:buClr>
                <a:schemeClr val="accent2">
                  <a:lumMod val="75000"/>
                </a:schemeClr>
              </a:buClr>
              <a:buSzPct val="100000"/>
              <a:buFont typeface="Wingdings" panose="05000000000000000000" pitchFamily="2" charset="2"/>
              <a:buChar char="q"/>
            </a:pPr>
            <a:r>
              <a:rPr lang="en-US" altLang="en-US" dirty="0" smtClean="0">
                <a:solidFill>
                  <a:srgbClr val="000000"/>
                </a:solidFill>
              </a:rPr>
              <a:t>Define, differentiate, and interpret incidence and prevalence</a:t>
            </a:r>
            <a:endParaRPr lang="en-US" altLang="en-US" dirty="0"/>
          </a:p>
          <a:p>
            <a:pPr marL="571500" lvl="1" indent="-457200">
              <a:spcAft>
                <a:spcPts val="1200"/>
              </a:spcAft>
              <a:buClr>
                <a:schemeClr val="accent2">
                  <a:lumMod val="75000"/>
                </a:schemeClr>
              </a:buClr>
              <a:buSzPct val="100000"/>
              <a:buFont typeface="Wingdings" panose="05000000000000000000" pitchFamily="2" charset="2"/>
              <a:buChar char="q"/>
            </a:pPr>
            <a:r>
              <a:rPr lang="en-US" altLang="en-US" dirty="0" smtClean="0">
                <a:solidFill>
                  <a:srgbClr val="000000"/>
                </a:solidFill>
              </a:rPr>
              <a:t>Learn to calculate incidence </a:t>
            </a:r>
            <a:r>
              <a:rPr lang="en-US" altLang="en-US" dirty="0">
                <a:solidFill>
                  <a:srgbClr val="000000"/>
                </a:solidFill>
              </a:rPr>
              <a:t>and prevalence</a:t>
            </a:r>
          </a:p>
          <a:p>
            <a:pPr marL="114300" lvl="1" indent="0">
              <a:spcAft>
                <a:spcPts val="1200"/>
              </a:spcAft>
              <a:buClr>
                <a:schemeClr val="accent2">
                  <a:lumMod val="75000"/>
                </a:schemeClr>
              </a:buClr>
              <a:buSzPct val="100000"/>
              <a:buNone/>
            </a:pPr>
            <a:endParaRPr lang="en-US" altLang="en-US" dirty="0">
              <a:solidFill>
                <a:srgbClr val="000000"/>
              </a:solidFill>
            </a:endParaRPr>
          </a:p>
          <a:p>
            <a:pPr>
              <a:lnSpc>
                <a:spcPct val="95000"/>
              </a:lnSpc>
            </a:pPr>
            <a:endParaRPr lang="en-US" altLang="en-US" sz="4400" dirty="0" smtClean="0">
              <a:solidFill>
                <a:srgbClr val="000000"/>
              </a:solidFill>
            </a:endParaRPr>
          </a:p>
        </p:txBody>
      </p:sp>
    </p:spTree>
    <p:extLst>
      <p:ext uri="{BB962C8B-B14F-4D97-AF65-F5344CB8AC3E}">
        <p14:creationId xmlns:p14="http://schemas.microsoft.com/office/powerpoint/2010/main" val="1499242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Terminology of Samples</a:t>
            </a:r>
            <a:endParaRPr lang="en-US" dirty="0"/>
          </a:p>
        </p:txBody>
      </p:sp>
      <p:sp>
        <p:nvSpPr>
          <p:cNvPr id="3" name="Content Placeholder 2"/>
          <p:cNvSpPr>
            <a:spLocks noGrp="1"/>
          </p:cNvSpPr>
          <p:nvPr>
            <p:ph idx="1"/>
          </p:nvPr>
        </p:nvSpPr>
        <p:spPr/>
        <p:txBody>
          <a:bodyPr/>
          <a:lstStyle/>
          <a:p>
            <a:r>
              <a:rPr lang="en-US" dirty="0"/>
              <a:t>Population</a:t>
            </a:r>
          </a:p>
          <a:p>
            <a:r>
              <a:rPr lang="en-US" dirty="0"/>
              <a:t>Sample</a:t>
            </a:r>
          </a:p>
          <a:p>
            <a:pPr lvl="1"/>
            <a:r>
              <a:rPr lang="en-US" dirty="0"/>
              <a:t>Simple random sampling</a:t>
            </a:r>
          </a:p>
          <a:p>
            <a:pPr lvl="1"/>
            <a:r>
              <a:rPr lang="en-US" dirty="0"/>
              <a:t>Convenience sampling</a:t>
            </a:r>
          </a:p>
          <a:p>
            <a:pPr lvl="1"/>
            <a:r>
              <a:rPr lang="en-US" dirty="0"/>
              <a:t>Systematic sampling</a:t>
            </a:r>
          </a:p>
          <a:p>
            <a:pPr lvl="1"/>
            <a:r>
              <a:rPr lang="en-US" dirty="0"/>
              <a:t>Stratified random sampling</a:t>
            </a:r>
          </a:p>
        </p:txBody>
      </p:sp>
    </p:spTree>
    <p:extLst>
      <p:ext uri="{BB962C8B-B14F-4D97-AF65-F5344CB8AC3E}">
        <p14:creationId xmlns:p14="http://schemas.microsoft.com/office/powerpoint/2010/main" val="3877571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Terminology of Samples (cont.)</a:t>
            </a:r>
            <a:endParaRPr lang="en-US" dirty="0"/>
          </a:p>
        </p:txBody>
      </p:sp>
      <p:sp>
        <p:nvSpPr>
          <p:cNvPr id="3" name="Content Placeholder 2"/>
          <p:cNvSpPr>
            <a:spLocks noGrp="1"/>
          </p:cNvSpPr>
          <p:nvPr>
            <p:ph idx="1"/>
          </p:nvPr>
        </p:nvSpPr>
        <p:spPr/>
        <p:txBody>
          <a:bodyPr>
            <a:normAutofit lnSpcReduction="10000"/>
          </a:bodyPr>
          <a:lstStyle/>
          <a:p>
            <a:r>
              <a:rPr lang="en-US" dirty="0"/>
              <a:t>Representativeness </a:t>
            </a:r>
          </a:p>
          <a:p>
            <a:pPr lvl="1"/>
            <a:r>
              <a:rPr lang="en-US" dirty="0"/>
              <a:t>The degree to which characteristics of the sample correspond to the characteristics of the population from which the sample was </a:t>
            </a:r>
            <a:r>
              <a:rPr lang="en-US" dirty="0" smtClean="0"/>
              <a:t>chosen</a:t>
            </a:r>
          </a:p>
          <a:p>
            <a:pPr lvl="1"/>
            <a:endParaRPr lang="en-US" dirty="0"/>
          </a:p>
          <a:p>
            <a:pPr>
              <a:buFont typeface="Arial" panose="020B0604020202020204" pitchFamily="34" charset="0"/>
              <a:buChar char="•"/>
            </a:pPr>
            <a:r>
              <a:rPr lang="en-US" dirty="0" smtClean="0"/>
              <a:t>Method of sampling </a:t>
            </a:r>
          </a:p>
          <a:p>
            <a:pPr lvl="1"/>
            <a:r>
              <a:rPr lang="en-US" dirty="0"/>
              <a:t>Simple random sampling</a:t>
            </a:r>
          </a:p>
          <a:p>
            <a:pPr lvl="1"/>
            <a:r>
              <a:rPr lang="en-US" dirty="0"/>
              <a:t>Convenience sampling</a:t>
            </a:r>
          </a:p>
          <a:p>
            <a:pPr lvl="1"/>
            <a:r>
              <a:rPr lang="en-US" dirty="0"/>
              <a:t>Systematic sampling</a:t>
            </a:r>
          </a:p>
          <a:p>
            <a:pPr lvl="1"/>
            <a:r>
              <a:rPr lang="en-US" dirty="0"/>
              <a:t>Stratified random sampling</a:t>
            </a:r>
          </a:p>
          <a:p>
            <a:pPr marL="0" indent="0">
              <a:buNone/>
            </a:pPr>
            <a:endParaRPr lang="en-US" dirty="0"/>
          </a:p>
          <a:p>
            <a:endParaRPr lang="en-US" dirty="0"/>
          </a:p>
        </p:txBody>
      </p:sp>
    </p:spTree>
    <p:extLst>
      <p:ext uri="{BB962C8B-B14F-4D97-AF65-F5344CB8AC3E}">
        <p14:creationId xmlns:p14="http://schemas.microsoft.com/office/powerpoint/2010/main" val="2569042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Presentation of Epidemiologic Data</a:t>
            </a:r>
            <a:endParaRPr lang="en-US" dirty="0"/>
          </a:p>
        </p:txBody>
      </p:sp>
      <p:sp>
        <p:nvSpPr>
          <p:cNvPr id="3" name="Content Placeholder 2"/>
          <p:cNvSpPr>
            <a:spLocks noGrp="1"/>
          </p:cNvSpPr>
          <p:nvPr>
            <p:ph sz="quarter" idx="1"/>
          </p:nvPr>
        </p:nvSpPr>
        <p:spPr/>
        <p:txBody>
          <a:bodyPr/>
          <a:lstStyle/>
          <a:p>
            <a:pPr marL="548640" indent="-457200">
              <a:spcBef>
                <a:spcPts val="0"/>
              </a:spcBef>
              <a:spcAft>
                <a:spcPts val="1200"/>
              </a:spcAft>
              <a:buFont typeface="Wingdings" panose="05000000000000000000" pitchFamily="2" charset="2"/>
              <a:buChar char="q"/>
            </a:pPr>
            <a:r>
              <a:rPr lang="en-US" altLang="en-US" sz="2400" dirty="0" smtClean="0"/>
              <a:t>Counting </a:t>
            </a:r>
            <a:r>
              <a:rPr lang="en-US" altLang="en-US" sz="2400" dirty="0"/>
              <a:t>and tabulating cases</a:t>
            </a:r>
          </a:p>
          <a:p>
            <a:pPr marL="548640" indent="-457200">
              <a:spcBef>
                <a:spcPts val="0"/>
              </a:spcBef>
              <a:spcAft>
                <a:spcPts val="1200"/>
              </a:spcAft>
              <a:buFont typeface="Wingdings" panose="05000000000000000000" pitchFamily="2" charset="2"/>
              <a:buChar char="q"/>
            </a:pPr>
            <a:r>
              <a:rPr lang="en-US" altLang="en-US" sz="2400" dirty="0"/>
              <a:t>Graphical presentations</a:t>
            </a:r>
          </a:p>
          <a:p>
            <a:pPr marL="0" indent="0">
              <a:buNone/>
            </a:pPr>
            <a:endParaRPr lang="en-US" dirty="0"/>
          </a:p>
        </p:txBody>
      </p:sp>
    </p:spTree>
    <p:extLst>
      <p:ext uri="{BB962C8B-B14F-4D97-AF65-F5344CB8AC3E}">
        <p14:creationId xmlns:p14="http://schemas.microsoft.com/office/powerpoint/2010/main" val="374991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3600" dirty="0">
                <a:solidFill>
                  <a:srgbClr val="000000"/>
                </a:solidFill>
              </a:rPr>
              <a:t>Mathematical Terms Used in Epidemiology</a:t>
            </a:r>
            <a:endParaRPr lang="en-US" sz="3600" dirty="0"/>
          </a:p>
        </p:txBody>
      </p:sp>
      <p:sp>
        <p:nvSpPr>
          <p:cNvPr id="3" name="Content Placeholder 2"/>
          <p:cNvSpPr>
            <a:spLocks noGrp="1"/>
          </p:cNvSpPr>
          <p:nvPr>
            <p:ph sz="quarter" idx="1"/>
          </p:nvPr>
        </p:nvSpPr>
        <p:spPr/>
        <p:txBody>
          <a:bodyPr/>
          <a:lstStyle/>
          <a:p>
            <a:pPr marL="622290" lvl="1" indent="-457200" defTabSz="1015980">
              <a:spcBef>
                <a:spcPct val="0"/>
              </a:spcBef>
              <a:spcAft>
                <a:spcPts val="1200"/>
              </a:spcAft>
              <a:buClr>
                <a:srgbClr val="000000"/>
              </a:buClr>
              <a:buFont typeface="Wingdings" panose="05000000000000000000" pitchFamily="2" charset="2"/>
              <a:buChar char="q"/>
              <a:defRPr/>
            </a:pPr>
            <a:r>
              <a:rPr lang="en-US" sz="2800" dirty="0"/>
              <a:t>Ratio</a:t>
            </a:r>
          </a:p>
          <a:p>
            <a:pPr marL="622290" lvl="1" indent="-457200" defTabSz="1015980">
              <a:spcBef>
                <a:spcPct val="0"/>
              </a:spcBef>
              <a:spcAft>
                <a:spcPts val="1200"/>
              </a:spcAft>
              <a:buClr>
                <a:srgbClr val="000000"/>
              </a:buClr>
              <a:buFont typeface="Wingdings" panose="05000000000000000000" pitchFamily="2" charset="2"/>
              <a:buChar char="q"/>
              <a:defRPr/>
            </a:pPr>
            <a:r>
              <a:rPr lang="en-US" sz="2800" dirty="0"/>
              <a:t>Proportion</a:t>
            </a:r>
          </a:p>
          <a:p>
            <a:pPr marL="622290" lvl="1" indent="-457200" defTabSz="1015980">
              <a:spcBef>
                <a:spcPct val="0"/>
              </a:spcBef>
              <a:spcAft>
                <a:spcPts val="1200"/>
              </a:spcAft>
              <a:buClr>
                <a:srgbClr val="000000"/>
              </a:buClr>
              <a:buFont typeface="Wingdings" panose="05000000000000000000" pitchFamily="2" charset="2"/>
              <a:buChar char="q"/>
              <a:defRPr/>
            </a:pPr>
            <a:r>
              <a:rPr lang="en-US" sz="2800" dirty="0"/>
              <a:t>Percentage</a:t>
            </a:r>
          </a:p>
          <a:p>
            <a:pPr marL="622290" lvl="1" indent="-457200" defTabSz="1015980">
              <a:spcBef>
                <a:spcPct val="0"/>
              </a:spcBef>
              <a:spcAft>
                <a:spcPts val="1200"/>
              </a:spcAft>
              <a:buClr>
                <a:srgbClr val="000000"/>
              </a:buClr>
              <a:buFont typeface="Wingdings" panose="05000000000000000000" pitchFamily="2" charset="2"/>
              <a:buChar char="q"/>
              <a:defRPr/>
            </a:pPr>
            <a:r>
              <a:rPr lang="en-US" sz="2800" dirty="0"/>
              <a:t>Rate </a:t>
            </a:r>
          </a:p>
          <a:p>
            <a:endParaRPr lang="en-US" dirty="0"/>
          </a:p>
        </p:txBody>
      </p:sp>
      <p:sp>
        <p:nvSpPr>
          <p:cNvPr id="4" name="TextBox 3"/>
          <p:cNvSpPr txBox="1"/>
          <p:nvPr/>
        </p:nvSpPr>
        <p:spPr>
          <a:xfrm>
            <a:off x="914400" y="4343400"/>
            <a:ext cx="6553200" cy="461665"/>
          </a:xfrm>
          <a:prstGeom prst="rect">
            <a:avLst/>
          </a:prstGeom>
          <a:noFill/>
        </p:spPr>
        <p:txBody>
          <a:bodyPr wrap="square" rtlCol="0">
            <a:spAutoFit/>
          </a:bodyPr>
          <a:lstStyle/>
          <a:p>
            <a:r>
              <a:rPr lang="en-US" sz="2400" dirty="0" smtClean="0">
                <a:solidFill>
                  <a:srgbClr val="FF0000"/>
                </a:solidFill>
              </a:rPr>
              <a:t>Why do we use these mathematical terms</a:t>
            </a:r>
            <a:endParaRPr lang="en-US" sz="2400" dirty="0">
              <a:solidFill>
                <a:srgbClr val="FF0000"/>
              </a:solidFill>
            </a:endParaRPr>
          </a:p>
        </p:txBody>
      </p:sp>
    </p:spTree>
    <p:extLst>
      <p:ext uri="{BB962C8B-B14F-4D97-AF65-F5344CB8AC3E}">
        <p14:creationId xmlns:p14="http://schemas.microsoft.com/office/powerpoint/2010/main" val="180229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800" y="381000"/>
            <a:ext cx="8183563" cy="1050925"/>
          </a:xfrm>
        </p:spPr>
        <p:txBody>
          <a:bodyPr>
            <a:normAutofit/>
          </a:bodyPr>
          <a:lstStyle/>
          <a:p>
            <a:pPr fontAlgn="auto">
              <a:spcAft>
                <a:spcPts val="0"/>
              </a:spcAft>
              <a:defRPr/>
            </a:pPr>
            <a:r>
              <a:rPr lang="en-US" sz="5400" dirty="0" smtClean="0">
                <a:solidFill>
                  <a:schemeClr val="accent1">
                    <a:tint val="88000"/>
                    <a:satMod val="150000"/>
                  </a:schemeClr>
                </a:solidFill>
                <a:effectLst/>
              </a:rPr>
              <a:t>Let’s say…</a:t>
            </a:r>
          </a:p>
        </p:txBody>
      </p:sp>
      <p:sp>
        <p:nvSpPr>
          <p:cNvPr id="13315" name="Rectangle 3"/>
          <p:cNvSpPr>
            <a:spLocks noGrp="1" noChangeArrowheads="1"/>
          </p:cNvSpPr>
          <p:nvPr>
            <p:ph idx="1"/>
          </p:nvPr>
        </p:nvSpPr>
        <p:spPr>
          <a:xfrm>
            <a:off x="457200" y="1600200"/>
            <a:ext cx="8183563" cy="4187825"/>
          </a:xfrm>
        </p:spPr>
        <p:txBody>
          <a:bodyPr/>
          <a:lstStyle/>
          <a:p>
            <a:pPr>
              <a:buFontTx/>
              <a:buNone/>
            </a:pPr>
            <a:r>
              <a:rPr lang="en-US" altLang="en-US" sz="3600" dirty="0" smtClean="0"/>
              <a:t>The media just reported that 10 cases of hepatitis were detected in one of the dorms on campus. </a:t>
            </a:r>
          </a:p>
          <a:p>
            <a:pPr>
              <a:buFontTx/>
              <a:buNone/>
            </a:pPr>
            <a:endParaRPr lang="en-US" altLang="en-US" sz="3600" dirty="0" smtClean="0"/>
          </a:p>
          <a:p>
            <a:pPr>
              <a:buFontTx/>
              <a:buNone/>
            </a:pPr>
            <a:r>
              <a:rPr lang="en-US" altLang="en-US" sz="3600" dirty="0" smtClean="0"/>
              <a:t>Is this a big problem??</a:t>
            </a:r>
          </a:p>
          <a:p>
            <a:pPr>
              <a:buFontTx/>
              <a:buNone/>
            </a:pPr>
            <a:endParaRPr lang="en-US" altLang="en-US" sz="3600" dirty="0" smtClean="0"/>
          </a:p>
          <a:p>
            <a:pPr>
              <a:buFontTx/>
              <a:buNone/>
            </a:pPr>
            <a:endParaRPr lang="en-US" altLang="en-US" dirty="0" smtClean="0"/>
          </a:p>
        </p:txBody>
      </p:sp>
    </p:spTree>
    <p:extLst>
      <p:ext uri="{BB962C8B-B14F-4D97-AF65-F5344CB8AC3E}">
        <p14:creationId xmlns:p14="http://schemas.microsoft.com/office/powerpoint/2010/main" val="25417561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0"/>
            <a:ext cx="8183563" cy="1143000"/>
          </a:xfrm>
        </p:spPr>
        <p:txBody>
          <a:bodyPr/>
          <a:lstStyle/>
          <a:p>
            <a:pPr fontAlgn="auto">
              <a:spcAft>
                <a:spcPts val="0"/>
              </a:spcAft>
              <a:defRPr/>
            </a:pPr>
            <a:r>
              <a:rPr lang="en-US" sz="4800" b="1" dirty="0" smtClean="0">
                <a:effectLst/>
              </a:rPr>
              <a:t>Ratio</a:t>
            </a:r>
          </a:p>
        </p:txBody>
      </p:sp>
      <p:sp>
        <p:nvSpPr>
          <p:cNvPr id="11267" name="Rectangle 3"/>
          <p:cNvSpPr>
            <a:spLocks noGrp="1" noChangeArrowheads="1"/>
          </p:cNvSpPr>
          <p:nvPr>
            <p:ph idx="1"/>
          </p:nvPr>
        </p:nvSpPr>
        <p:spPr>
          <a:xfrm>
            <a:off x="381000" y="1749425"/>
            <a:ext cx="8183563" cy="5108575"/>
          </a:xfrm>
        </p:spPr>
        <p:txBody>
          <a:bodyPr>
            <a:normAutofit/>
          </a:bodyPr>
          <a:lstStyle/>
          <a:p>
            <a:pPr>
              <a:lnSpc>
                <a:spcPct val="90000"/>
              </a:lnSpc>
            </a:pPr>
            <a:r>
              <a:rPr lang="en-US" altLang="en-US" sz="3600" dirty="0" smtClean="0"/>
              <a:t>A </a:t>
            </a:r>
            <a:r>
              <a:rPr lang="en-US" altLang="en-US" sz="3600" i="1" dirty="0" smtClean="0"/>
              <a:t>ratio</a:t>
            </a:r>
            <a:r>
              <a:rPr lang="en-US" altLang="en-US" sz="3600" dirty="0" smtClean="0"/>
              <a:t> is a statement of how two groups compare. It is the comparison of the size of one group to the size of another group</a:t>
            </a:r>
          </a:p>
          <a:p>
            <a:pPr>
              <a:lnSpc>
                <a:spcPct val="90000"/>
              </a:lnSpc>
              <a:buFont typeface="Wingdings 2" panose="05020102010507070707" pitchFamily="18" charset="2"/>
              <a:buNone/>
            </a:pPr>
            <a:endParaRPr lang="en-US" altLang="en-US" sz="3600" dirty="0" smtClean="0">
              <a:solidFill>
                <a:schemeClr val="accent2"/>
              </a:solidFill>
            </a:endParaRPr>
          </a:p>
          <a:p>
            <a:pPr>
              <a:lnSpc>
                <a:spcPct val="90000"/>
              </a:lnSpc>
            </a:pPr>
            <a:r>
              <a:rPr lang="en-US" altLang="en-US" sz="3600" dirty="0" smtClean="0"/>
              <a:t>Expressed as a:b, where </a:t>
            </a:r>
            <a:r>
              <a:rPr lang="en-US" altLang="en-US" sz="3600" dirty="0"/>
              <a:t>b</a:t>
            </a:r>
            <a:r>
              <a:rPr lang="en-US" altLang="en-US" sz="3600" dirty="0" smtClean="0"/>
              <a:t> is the referent</a:t>
            </a:r>
          </a:p>
          <a:p>
            <a:pPr>
              <a:lnSpc>
                <a:spcPct val="90000"/>
              </a:lnSpc>
              <a:buFont typeface="Wingdings 2" panose="05020102010507070707" pitchFamily="18" charset="2"/>
              <a:buNone/>
            </a:pPr>
            <a:endParaRPr lang="en-US" altLang="en-US" sz="3600" dirty="0" smtClean="0"/>
          </a:p>
          <a:p>
            <a:pPr>
              <a:lnSpc>
                <a:spcPct val="90000"/>
              </a:lnSpc>
            </a:pPr>
            <a:r>
              <a:rPr lang="en-US" altLang="en-US" sz="3600" dirty="0" smtClean="0"/>
              <a:t> a may or may not be a subset of </a:t>
            </a:r>
            <a:r>
              <a:rPr lang="en-US" altLang="en-US" sz="3600" dirty="0"/>
              <a:t>b</a:t>
            </a:r>
            <a:endParaRPr lang="en-US" altLang="en-US" sz="3600" dirty="0" smtClean="0"/>
          </a:p>
          <a:p>
            <a:pPr>
              <a:lnSpc>
                <a:spcPct val="90000"/>
              </a:lnSpc>
            </a:pPr>
            <a:endParaRPr lang="en-US" altLang="en-US" sz="3600" dirty="0" smtClean="0"/>
          </a:p>
        </p:txBody>
      </p:sp>
    </p:spTree>
    <p:extLst>
      <p:ext uri="{BB962C8B-B14F-4D97-AF65-F5344CB8AC3E}">
        <p14:creationId xmlns:p14="http://schemas.microsoft.com/office/powerpoint/2010/main" val="4221549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66800" y="0"/>
            <a:ext cx="7924800" cy="1143000"/>
          </a:xfrm>
        </p:spPr>
        <p:txBody>
          <a:bodyPr/>
          <a:lstStyle/>
          <a:p>
            <a:pPr fontAlgn="auto">
              <a:spcAft>
                <a:spcPts val="0"/>
              </a:spcAft>
              <a:defRPr/>
            </a:pPr>
            <a:r>
              <a:rPr lang="en-US" sz="5400" b="1" dirty="0" smtClean="0">
                <a:effectLst/>
              </a:rPr>
              <a:t>Proportion</a:t>
            </a:r>
          </a:p>
        </p:txBody>
      </p:sp>
      <p:sp>
        <p:nvSpPr>
          <p:cNvPr id="12291" name="Rectangle 3"/>
          <p:cNvSpPr>
            <a:spLocks noGrp="1" noChangeArrowheads="1"/>
          </p:cNvSpPr>
          <p:nvPr>
            <p:ph idx="1"/>
          </p:nvPr>
        </p:nvSpPr>
        <p:spPr>
          <a:xfrm>
            <a:off x="609600" y="1524000"/>
            <a:ext cx="7620000" cy="3886200"/>
          </a:xfrm>
        </p:spPr>
        <p:txBody>
          <a:bodyPr>
            <a:noAutofit/>
          </a:bodyPr>
          <a:lstStyle/>
          <a:p>
            <a:pPr marL="609600" indent="-609600"/>
            <a:r>
              <a:rPr lang="en-US" altLang="en-US" sz="2400" dirty="0" smtClean="0"/>
              <a:t>Numerator MUST BE included in the denominator</a:t>
            </a:r>
          </a:p>
          <a:p>
            <a:pPr marL="609600" indent="-609600"/>
            <a:endParaRPr lang="en-US" altLang="en-US" sz="2400" dirty="0" smtClean="0"/>
          </a:p>
          <a:p>
            <a:pPr marL="609600" indent="-609600"/>
            <a:r>
              <a:rPr lang="en-US" altLang="en-US" sz="2400" dirty="0" smtClean="0"/>
              <a:t>Range 0 – 1.0</a:t>
            </a:r>
          </a:p>
          <a:p>
            <a:pPr marL="609600" indent="-609600"/>
            <a:endParaRPr lang="en-US" altLang="en-US" sz="2400" dirty="0"/>
          </a:p>
          <a:p>
            <a:pPr marL="609600" indent="-609600"/>
            <a:r>
              <a:rPr lang="en-US" altLang="en-US" sz="2400" dirty="0" smtClean="0"/>
              <a:t>Proportion = [a / (</a:t>
            </a:r>
            <a:r>
              <a:rPr lang="en-US" altLang="en-US" sz="2400" dirty="0" err="1" smtClean="0"/>
              <a:t>a+b</a:t>
            </a:r>
            <a:r>
              <a:rPr lang="en-US" altLang="en-US" sz="2400" dirty="0" smtClean="0"/>
              <a:t>)] x 100</a:t>
            </a:r>
          </a:p>
          <a:p>
            <a:pPr marL="609600" indent="-609600"/>
            <a:endParaRPr lang="en-US" altLang="en-US" sz="2400" dirty="0" smtClean="0"/>
          </a:p>
          <a:p>
            <a:pPr marL="609600" indent="-609600"/>
            <a:r>
              <a:rPr lang="en-US" altLang="en-US" sz="2400" dirty="0" smtClean="0"/>
              <a:t>May or may not be for a specific time period</a:t>
            </a:r>
          </a:p>
          <a:p>
            <a:pPr marL="609600" indent="-609600">
              <a:buFontTx/>
              <a:buNone/>
            </a:pPr>
            <a:endParaRPr lang="en-US" altLang="en-US" sz="3600" dirty="0" smtClean="0">
              <a:solidFill>
                <a:srgbClr val="A2A042"/>
              </a:solidFill>
            </a:endParaRPr>
          </a:p>
        </p:txBody>
      </p:sp>
    </p:spTree>
    <p:extLst>
      <p:ext uri="{BB962C8B-B14F-4D97-AF65-F5344CB8AC3E}">
        <p14:creationId xmlns:p14="http://schemas.microsoft.com/office/powerpoint/2010/main" val="161812549"/>
      </p:ext>
    </p:extLst>
  </p:cSld>
  <p:clrMapOvr>
    <a:masterClrMapping/>
  </p:clrMapOvr>
  <mc:AlternateContent xmlns:mc="http://schemas.openxmlformats.org/markup-compatibility/2006" xmlns:p14="http://schemas.microsoft.com/office/powerpoint/2010/main">
    <mc:Choice Requires="p14">
      <p:transition p14:dur="0">
        <p:sndAc>
          <p:stSnd>
            <p:snd r:embed="rId3" name="whoosh.wav"/>
          </p:stSnd>
        </p:sndAc>
      </p:transition>
    </mc:Choice>
    <mc:Fallback xmlns="">
      <p:transition>
        <p:sndAc>
          <p:stSnd>
            <p:snd r:embed="rId4" name="whoosh.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221105"/>
            <a:ext cx="4800600" cy="1143000"/>
          </a:xfrm>
        </p:spPr>
        <p:txBody>
          <a:bodyPr/>
          <a:lstStyle/>
          <a:p>
            <a:pPr fontAlgn="auto">
              <a:spcAft>
                <a:spcPts val="0"/>
              </a:spcAft>
              <a:defRPr/>
            </a:pPr>
            <a:r>
              <a:rPr lang="en-US" sz="5400" b="1" dirty="0" smtClean="0">
                <a:effectLst/>
              </a:rPr>
              <a:t>Rate</a:t>
            </a:r>
          </a:p>
        </p:txBody>
      </p:sp>
      <p:sp>
        <p:nvSpPr>
          <p:cNvPr id="15364" name="Rectangle 6"/>
          <p:cNvSpPr>
            <a:spLocks noChangeArrowheads="1"/>
          </p:cNvSpPr>
          <p:nvPr/>
        </p:nvSpPr>
        <p:spPr bwMode="auto">
          <a:xfrm>
            <a:off x="762000" y="1371600"/>
            <a:ext cx="7924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dirty="0"/>
          </a:p>
          <a:p>
            <a:pPr eaLnBrk="1" hangingPunct="1"/>
            <a:r>
              <a:rPr lang="en-US" altLang="en-US" dirty="0">
                <a:latin typeface="Arial" panose="020B0604020202020204" pitchFamily="34" charset="0"/>
                <a:cs typeface="Arial" panose="020B0604020202020204" pitchFamily="34" charset="0"/>
              </a:rPr>
              <a:t>a*/ b</a:t>
            </a:r>
          </a:p>
          <a:p>
            <a:pPr eaLnBrk="1" hangingPunct="1"/>
            <a:endParaRPr lang="en-US" altLang="en-US" b="1"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a</a:t>
            </a:r>
            <a:r>
              <a:rPr lang="en-US" altLang="en-US" dirty="0">
                <a:latin typeface="Arial" panose="020B0604020202020204" pitchFamily="34" charset="0"/>
                <a:cs typeface="Arial" panose="020B0604020202020204" pitchFamily="34" charset="0"/>
              </a:rPr>
              <a:t>* = </a:t>
            </a:r>
            <a:r>
              <a:rPr lang="en-US" altLang="en-US" dirty="0" smtClean="0">
                <a:latin typeface="Arial" panose="020B0604020202020204" pitchFamily="34" charset="0"/>
                <a:cs typeface="Arial" panose="020B0604020202020204" pitchFamily="34" charset="0"/>
              </a:rPr>
              <a:t>the number </a:t>
            </a:r>
            <a:r>
              <a:rPr lang="en-US" altLang="en-US" dirty="0">
                <a:latin typeface="Arial" panose="020B0604020202020204" pitchFamily="34" charset="0"/>
                <a:cs typeface="Arial" panose="020B0604020202020204" pitchFamily="34" charset="0"/>
              </a:rPr>
              <a:t>of events during a certain time period</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smtClean="0">
                <a:latin typeface="Arial" panose="020B0604020202020204" pitchFamily="34" charset="0"/>
                <a:cs typeface="Arial" panose="020B0604020202020204" pitchFamily="34" charset="0"/>
              </a:rPr>
              <a:t>b </a:t>
            </a:r>
            <a:r>
              <a:rPr lang="en-US" altLang="en-US" dirty="0">
                <a:latin typeface="Arial" panose="020B0604020202020204" pitchFamily="34" charset="0"/>
                <a:cs typeface="Arial" panose="020B0604020202020204" pitchFamily="34" charset="0"/>
              </a:rPr>
              <a:t>= the </a:t>
            </a:r>
            <a:r>
              <a:rPr lang="en-US" altLang="en-US" dirty="0" smtClean="0">
                <a:latin typeface="Arial" panose="020B0604020202020204" pitchFamily="34" charset="0"/>
                <a:cs typeface="Arial" panose="020B0604020202020204" pitchFamily="34" charset="0"/>
              </a:rPr>
              <a:t>population </a:t>
            </a:r>
            <a:r>
              <a:rPr lang="en-US" altLang="en-US" dirty="0">
                <a:latin typeface="Arial" panose="020B0604020202020204" pitchFamily="34" charset="0"/>
                <a:cs typeface="Arial" panose="020B0604020202020204" pitchFamily="34" charset="0"/>
              </a:rPr>
              <a:t>at risk of the event during that time period</a:t>
            </a:r>
          </a:p>
          <a:p>
            <a:pPr eaLnBrk="1" hangingPunct="1"/>
            <a:endParaRPr lang="en-US" altLang="en-US" dirty="0"/>
          </a:p>
        </p:txBody>
      </p:sp>
    </p:spTree>
    <p:extLst>
      <p:ext uri="{BB962C8B-B14F-4D97-AF65-F5344CB8AC3E}">
        <p14:creationId xmlns:p14="http://schemas.microsoft.com/office/powerpoint/2010/main" val="1638562644"/>
      </p:ext>
    </p:extLst>
  </p:cSld>
  <p:clrMapOvr>
    <a:masterClrMapping/>
  </p:clrMapOvr>
  <mc:AlternateContent xmlns:mc="http://schemas.openxmlformats.org/markup-compatibility/2006" xmlns:p14="http://schemas.microsoft.com/office/powerpoint/2010/main">
    <mc:Choice Requires="p14">
      <p:transition p14:dur="0">
        <p:sndAc>
          <p:stSnd>
            <p:snd r:embed="rId3" name="whoosh.wav"/>
          </p:stSnd>
        </p:sndAc>
      </p:transition>
    </mc:Choice>
    <mc:Fallback xmlns="">
      <p:transition>
        <p:sndAc>
          <p:stSnd>
            <p:snd r:embed="rId4" name="whoosh.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228600"/>
            <a:ext cx="8839200" cy="762000"/>
          </a:xfrm>
        </p:spPr>
        <p:txBody>
          <a:bodyPr/>
          <a:lstStyle/>
          <a:p>
            <a:pPr fontAlgn="auto">
              <a:spcAft>
                <a:spcPts val="0"/>
              </a:spcAft>
              <a:defRPr/>
            </a:pPr>
            <a:r>
              <a:rPr lang="en-US" dirty="0" smtClean="0">
                <a:solidFill>
                  <a:schemeClr val="folHlink"/>
                </a:solidFill>
                <a:effectLst/>
                <a:latin typeface="Arial" charset="0"/>
              </a:rPr>
              <a:t>In-Class Exercise</a:t>
            </a:r>
          </a:p>
        </p:txBody>
      </p:sp>
      <p:sp>
        <p:nvSpPr>
          <p:cNvPr id="14339" name="Rectangle 3"/>
          <p:cNvSpPr>
            <a:spLocks noGrp="1" noChangeArrowheads="1"/>
          </p:cNvSpPr>
          <p:nvPr>
            <p:ph idx="1"/>
          </p:nvPr>
        </p:nvSpPr>
        <p:spPr>
          <a:xfrm>
            <a:off x="685800" y="1905000"/>
            <a:ext cx="7696200" cy="4800600"/>
          </a:xfrm>
        </p:spPr>
        <p:txBody>
          <a:bodyPr>
            <a:noAutofit/>
          </a:bodyPr>
          <a:lstStyle/>
          <a:p>
            <a:pPr marL="0" indent="0">
              <a:buNone/>
            </a:pPr>
            <a:r>
              <a:rPr lang="en-US" altLang="en-US" sz="2800" dirty="0" smtClean="0">
                <a:latin typeface="Arial" panose="020B0604020202020204" pitchFamily="34" charset="0"/>
              </a:rPr>
              <a:t>Last year in KY, a total of 1,150 female children (age 5 – 14) and 3,810 male children (age 5 – 14) died in automobile accidents.  Compare the magnitude of automobile accident fatalities of a) males to females, and, b) males to all automobile accidents among children ages 5-14.</a:t>
            </a:r>
          </a:p>
          <a:p>
            <a:pPr marL="0" indent="0">
              <a:buNone/>
            </a:pPr>
            <a:endParaRPr lang="en-US" altLang="en-US" sz="2800" dirty="0" smtClean="0">
              <a:latin typeface="Arial" panose="020B0604020202020204" pitchFamily="34" charset="0"/>
            </a:endParaRPr>
          </a:p>
          <a:p>
            <a:pPr marL="609600" indent="-609600">
              <a:buFontTx/>
              <a:buNone/>
            </a:pPr>
            <a:r>
              <a:rPr lang="en-US" altLang="en-US" sz="2800" dirty="0" smtClean="0">
                <a:latin typeface="Arial" panose="020B0604020202020204" pitchFamily="34" charset="0"/>
              </a:rPr>
              <a:t>Are these ratios or proportions? Calculate!</a:t>
            </a:r>
          </a:p>
        </p:txBody>
      </p:sp>
    </p:spTree>
    <p:extLst>
      <p:ext uri="{BB962C8B-B14F-4D97-AF65-F5344CB8AC3E}">
        <p14:creationId xmlns:p14="http://schemas.microsoft.com/office/powerpoint/2010/main" val="150913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228600"/>
            <a:ext cx="8839200" cy="762000"/>
          </a:xfrm>
        </p:spPr>
        <p:txBody>
          <a:bodyPr/>
          <a:lstStyle/>
          <a:p>
            <a:pPr fontAlgn="auto">
              <a:spcAft>
                <a:spcPts val="0"/>
              </a:spcAft>
              <a:defRPr/>
            </a:pPr>
            <a:r>
              <a:rPr lang="en-US" dirty="0" smtClean="0">
                <a:solidFill>
                  <a:schemeClr val="folHlink"/>
                </a:solidFill>
                <a:effectLst/>
                <a:latin typeface="Arial" charset="0"/>
              </a:rPr>
              <a:t>In-Class Exercise</a:t>
            </a:r>
          </a:p>
        </p:txBody>
      </p:sp>
      <p:sp>
        <p:nvSpPr>
          <p:cNvPr id="14339" name="Rectangle 3"/>
          <p:cNvSpPr>
            <a:spLocks noGrp="1" noChangeArrowheads="1"/>
          </p:cNvSpPr>
          <p:nvPr>
            <p:ph idx="1"/>
          </p:nvPr>
        </p:nvSpPr>
        <p:spPr>
          <a:xfrm>
            <a:off x="762000" y="1600200"/>
            <a:ext cx="7696200" cy="4495800"/>
          </a:xfrm>
        </p:spPr>
        <p:txBody>
          <a:bodyPr>
            <a:noAutofit/>
          </a:bodyPr>
          <a:lstStyle/>
          <a:p>
            <a:pPr marL="0" indent="0">
              <a:buNone/>
            </a:pPr>
            <a:r>
              <a:rPr lang="en-US" altLang="en-US" sz="2800" dirty="0" smtClean="0">
                <a:latin typeface="Arial" panose="020B0604020202020204" pitchFamily="34" charset="0"/>
              </a:rPr>
              <a:t>Last year in KY, a total of 1,150 female children (age 5 – 14) and 3,810 male children (age 5 – 14) died in automobile accidents.  Compare the magnitude of automobile accident fatalities of a) males to females, and, b) males to all automobile accidents among children ages 5-14.</a:t>
            </a:r>
          </a:p>
          <a:p>
            <a:pPr marL="0" indent="0">
              <a:buNone/>
            </a:pPr>
            <a:endParaRPr lang="en-US" altLang="en-US" sz="2800" dirty="0" smtClean="0">
              <a:latin typeface="Arial" panose="020B0604020202020204" pitchFamily="34" charset="0"/>
            </a:endParaRPr>
          </a:p>
          <a:p>
            <a:pPr marL="609600" indent="-609600">
              <a:buFontTx/>
              <a:buNone/>
            </a:pPr>
            <a:r>
              <a:rPr lang="en-US" altLang="en-US" sz="2800" dirty="0" smtClean="0">
                <a:latin typeface="Arial" panose="020B0604020202020204" pitchFamily="34" charset="0"/>
              </a:rPr>
              <a:t>Are these ratios or proportions? Calculate!</a:t>
            </a:r>
          </a:p>
        </p:txBody>
      </p:sp>
    </p:spTree>
    <p:extLst>
      <p:ext uri="{BB962C8B-B14F-4D97-AF65-F5344CB8AC3E}">
        <p14:creationId xmlns:p14="http://schemas.microsoft.com/office/powerpoint/2010/main" val="14208852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Example for ratio, proportion, percent</a:t>
            </a:r>
            <a:endParaRPr lang="en-US"/>
          </a:p>
        </p:txBody>
      </p:sp>
      <p:sp>
        <p:nvSpPr>
          <p:cNvPr id="3" name="Content Placeholder 2"/>
          <p:cNvSpPr>
            <a:spLocks noGrp="1"/>
          </p:cNvSpPr>
          <p:nvPr>
            <p:ph sz="quarter" idx="1"/>
          </p:nvPr>
        </p:nvSpPr>
        <p:spPr/>
        <p:txBody>
          <a:bodyPr>
            <a:normAutofit fontScale="85000" lnSpcReduction="20000"/>
          </a:bodyPr>
          <a:lstStyle/>
          <a:p>
            <a:pPr marL="0" indent="0">
              <a:buNone/>
            </a:pPr>
            <a:r>
              <a:rPr lang="en-US" sz="2800" dirty="0"/>
              <a:t>The three largest cities in New Zealand are Auckland, Wellington, and Christchurch. Assume that these are the only three cities in New Zealand. According to a population wide survey in each of the three cities, there were the following existing cases of prostate cancer at the beginning of 2012: Auckland (330) Wellington (270) and Christchurch (250). </a:t>
            </a:r>
          </a:p>
          <a:p>
            <a:pPr marL="0" indent="0">
              <a:buNone/>
            </a:pPr>
            <a:endParaRPr lang="en-US" sz="2800" dirty="0"/>
          </a:p>
          <a:p>
            <a:pPr marL="0" indent="0">
              <a:buNone/>
            </a:pPr>
            <a:r>
              <a:rPr lang="en-US" sz="2800" dirty="0" smtClean="0"/>
              <a:t>1.What </a:t>
            </a:r>
            <a:r>
              <a:rPr lang="en-US" sz="2800" dirty="0"/>
              <a:t>is the ratio of men with prostate cancer in Auckland relative to Wellington?</a:t>
            </a:r>
          </a:p>
          <a:p>
            <a:pPr marL="0" indent="0">
              <a:buNone/>
            </a:pPr>
            <a:endParaRPr lang="en-US" sz="2800" dirty="0"/>
          </a:p>
          <a:p>
            <a:pPr marL="0" indent="0">
              <a:buNone/>
            </a:pPr>
            <a:r>
              <a:rPr lang="en-US" sz="2800" dirty="0" smtClean="0"/>
              <a:t>2.What </a:t>
            </a:r>
            <a:r>
              <a:rPr lang="en-US" sz="2800" dirty="0"/>
              <a:t>is the proportion (not percent) of men with prostate cancer in New Zealand that live in Wellington? </a:t>
            </a:r>
          </a:p>
          <a:p>
            <a:pPr marL="0" indent="0">
              <a:buNone/>
            </a:pPr>
            <a:endParaRPr lang="en-US" sz="2800"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666143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000000"/>
                </a:solidFill>
              </a:rPr>
              <a:t>General Information Regarding Epidemiologic Measures </a:t>
            </a:r>
            <a:endParaRPr lang="en-US" sz="3600" dirty="0"/>
          </a:p>
        </p:txBody>
      </p:sp>
      <p:sp>
        <p:nvSpPr>
          <p:cNvPr id="4" name="Content Placeholder 3"/>
          <p:cNvSpPr>
            <a:spLocks noGrp="1" noChangeArrowheads="1"/>
          </p:cNvSpPr>
          <p:nvPr>
            <p:ph sz="quarter" idx="1"/>
          </p:nvPr>
        </p:nvSpPr>
        <p:spPr bwMode="auto">
          <a:xfrm>
            <a:off x="612648" y="2057400"/>
            <a:ext cx="8153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rmAutofit/>
          </a:bodyPr>
          <a:lstStyle>
            <a:lvl1pPr marL="0" indent="0" algn="ctr" defTabSz="1014413" rtl="0" fontAlgn="base">
              <a:spcBef>
                <a:spcPct val="20000"/>
              </a:spcBef>
              <a:spcAft>
                <a:spcPct val="0"/>
              </a:spcAft>
              <a:buFont typeface="Arial" panose="020B0604020202020204" pitchFamily="34" charset="0"/>
              <a:buNone/>
              <a:defRPr sz="3600" kern="1200">
                <a:solidFill>
                  <a:schemeClr val="tx1">
                    <a:tint val="75000"/>
                  </a:schemeClr>
                </a:solidFill>
                <a:latin typeface="+mn-lt"/>
                <a:ea typeface="+mn-ea"/>
                <a:cs typeface="+mn-cs"/>
              </a:defRPr>
            </a:lvl1pPr>
            <a:lvl2pPr marL="507990" indent="0" algn="ctr" defTabSz="1014413" rtl="0" fontAlgn="base">
              <a:spcBef>
                <a:spcPct val="20000"/>
              </a:spcBef>
              <a:spcAft>
                <a:spcPct val="0"/>
              </a:spcAft>
              <a:buFont typeface="Arial" panose="020B0604020202020204" pitchFamily="34" charset="0"/>
              <a:buNone/>
              <a:defRPr sz="3100" kern="1200">
                <a:solidFill>
                  <a:schemeClr val="tx1">
                    <a:tint val="75000"/>
                  </a:schemeClr>
                </a:solidFill>
                <a:latin typeface="+mn-lt"/>
                <a:ea typeface="+mn-ea"/>
                <a:cs typeface="+mn-cs"/>
              </a:defRPr>
            </a:lvl2pPr>
            <a:lvl3pPr marL="1015980" indent="0" algn="ctr" defTabSz="1014413" rtl="0" fontAlgn="base">
              <a:spcBef>
                <a:spcPct val="20000"/>
              </a:spcBef>
              <a:spcAft>
                <a:spcPct val="0"/>
              </a:spcAft>
              <a:buFont typeface="Arial" panose="020B0604020202020204" pitchFamily="34" charset="0"/>
              <a:buNone/>
              <a:defRPr sz="2700" kern="1200">
                <a:solidFill>
                  <a:schemeClr val="tx1">
                    <a:tint val="75000"/>
                  </a:schemeClr>
                </a:solidFill>
                <a:latin typeface="+mn-lt"/>
                <a:ea typeface="+mn-ea"/>
                <a:cs typeface="+mn-cs"/>
              </a:defRPr>
            </a:lvl3pPr>
            <a:lvl4pPr marL="1523970" indent="0" algn="ctr" defTabSz="1014413" rtl="0" fontAlgn="base">
              <a:spcBef>
                <a:spcPct val="20000"/>
              </a:spcBef>
              <a:spcAft>
                <a:spcPct val="0"/>
              </a:spcAft>
              <a:buFont typeface="Arial" panose="020B0604020202020204" pitchFamily="34" charset="0"/>
              <a:buNone/>
              <a:defRPr sz="2200" kern="1200">
                <a:solidFill>
                  <a:schemeClr val="tx1">
                    <a:tint val="75000"/>
                  </a:schemeClr>
                </a:solidFill>
                <a:latin typeface="+mn-lt"/>
                <a:ea typeface="+mn-ea"/>
                <a:cs typeface="+mn-cs"/>
              </a:defRPr>
            </a:lvl4pPr>
            <a:lvl5pPr marL="2031960" indent="0" algn="ctr" defTabSz="1014413" rtl="0" fontAlgn="base">
              <a:spcBef>
                <a:spcPct val="20000"/>
              </a:spcBef>
              <a:spcAft>
                <a:spcPct val="0"/>
              </a:spcAft>
              <a:buFont typeface="Arial" panose="020B0604020202020204" pitchFamily="34" charset="0"/>
              <a:buNone/>
              <a:defRPr sz="2200" kern="1200">
                <a:solidFill>
                  <a:schemeClr val="tx1">
                    <a:tint val="75000"/>
                  </a:schemeClr>
                </a:solidFill>
                <a:latin typeface="+mn-lt"/>
                <a:ea typeface="+mn-ea"/>
                <a:cs typeface="+mn-cs"/>
              </a:defRPr>
            </a:lvl5pPr>
            <a:lvl6pPr marL="2539950" indent="0" algn="ctr" defTabSz="101598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6pPr>
            <a:lvl7pPr marL="3047940" indent="0" algn="ctr" defTabSz="101598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7pPr>
            <a:lvl8pPr marL="3555929" indent="0" algn="ctr" defTabSz="101598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8pPr>
            <a:lvl9pPr marL="4063918" indent="0" algn="ctr" defTabSz="1015980" rtl="0" eaLnBrk="1" latinLnBrk="0" hangingPunct="1">
              <a:spcBef>
                <a:spcPct val="20000"/>
              </a:spcBef>
              <a:buFont typeface="Arial" pitchFamily="34" charset="0"/>
              <a:buNone/>
              <a:defRPr sz="2200" kern="1200">
                <a:solidFill>
                  <a:schemeClr val="tx1">
                    <a:tint val="75000"/>
                  </a:schemeClr>
                </a:solidFill>
                <a:latin typeface="+mn-lt"/>
                <a:ea typeface="+mn-ea"/>
                <a:cs typeface="+mn-cs"/>
              </a:defRPr>
            </a:lvl9pPr>
          </a:lstStyle>
          <a:p>
            <a:pPr marL="165090" lvl="1" algn="l" defTabSz="1015980" fontAlgn="auto">
              <a:spcBef>
                <a:spcPct val="0"/>
              </a:spcBef>
              <a:spcAft>
                <a:spcPts val="1200"/>
              </a:spcAft>
              <a:buClr>
                <a:srgbClr val="000000"/>
              </a:buClr>
              <a:defRPr/>
            </a:pPr>
            <a:r>
              <a:rPr lang="en-US" sz="2800" dirty="0" smtClean="0">
                <a:solidFill>
                  <a:srgbClr val="000000"/>
                </a:solidFill>
              </a:rPr>
              <a:t>Epidemiologic measures provide the following types of information:</a:t>
            </a:r>
            <a:endParaRPr lang="en-US" sz="2800" dirty="0" smtClean="0"/>
          </a:p>
          <a:p>
            <a:pPr marL="914400" lvl="2" indent="-342900" algn="l" defTabSz="1015980" fontAlgn="auto">
              <a:spcBef>
                <a:spcPct val="0"/>
              </a:spcBef>
              <a:spcAft>
                <a:spcPts val="1200"/>
              </a:spcAft>
              <a:buClr>
                <a:srgbClr val="000000"/>
              </a:buClr>
              <a:buSzPct val="80000"/>
              <a:buFont typeface="Wingdings" panose="05000000000000000000" pitchFamily="2" charset="2"/>
              <a:buChar char="q"/>
              <a:defRPr/>
            </a:pPr>
            <a:r>
              <a:rPr lang="en-US" sz="2000" dirty="0" smtClean="0">
                <a:solidFill>
                  <a:srgbClr val="000000"/>
                </a:solidFill>
              </a:rPr>
              <a:t>the frequency of a disease or condition</a:t>
            </a:r>
            <a:endParaRPr lang="en-US" sz="2000" dirty="0" smtClean="0"/>
          </a:p>
          <a:p>
            <a:pPr marL="914400" lvl="2" indent="-342900" algn="l" defTabSz="1015980" fontAlgn="auto">
              <a:spcBef>
                <a:spcPct val="0"/>
              </a:spcBef>
              <a:spcAft>
                <a:spcPts val="1200"/>
              </a:spcAft>
              <a:buClr>
                <a:srgbClr val="000000"/>
              </a:buClr>
              <a:buSzPct val="80000"/>
              <a:buFont typeface="Wingdings" panose="05000000000000000000" pitchFamily="2" charset="2"/>
              <a:buChar char="q"/>
              <a:defRPr/>
            </a:pPr>
            <a:r>
              <a:rPr lang="en-US" sz="2000" dirty="0" smtClean="0">
                <a:solidFill>
                  <a:srgbClr val="000000"/>
                </a:solidFill>
              </a:rPr>
              <a:t>associations between exposures and health outcomes</a:t>
            </a:r>
            <a:endParaRPr lang="en-US" sz="2000" dirty="0" smtClean="0"/>
          </a:p>
          <a:p>
            <a:pPr marL="914400" lvl="2" indent="-342900" algn="l" defTabSz="1015980" fontAlgn="auto">
              <a:spcBef>
                <a:spcPct val="0"/>
              </a:spcBef>
              <a:spcAft>
                <a:spcPts val="1200"/>
              </a:spcAft>
              <a:buClr>
                <a:srgbClr val="000000"/>
              </a:buClr>
              <a:buSzPct val="80000"/>
              <a:buFont typeface="Wingdings" panose="05000000000000000000" pitchFamily="2" charset="2"/>
              <a:buChar char="q"/>
              <a:defRPr/>
            </a:pPr>
            <a:r>
              <a:rPr lang="en-US" sz="2000" dirty="0" smtClean="0">
                <a:solidFill>
                  <a:srgbClr val="000000"/>
                </a:solidFill>
              </a:rPr>
              <a:t>strength of the relationship between an exposure and a health outcome</a:t>
            </a:r>
          </a:p>
        </p:txBody>
      </p:sp>
    </p:spTree>
    <p:extLst>
      <p:ext uri="{BB962C8B-B14F-4D97-AF65-F5344CB8AC3E}">
        <p14:creationId xmlns:p14="http://schemas.microsoft.com/office/powerpoint/2010/main" val="3623422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447800" y="3886200"/>
            <a:ext cx="6430962" cy="1052512"/>
          </a:xfrm>
        </p:spPr>
        <p:txBody>
          <a:bodyPr>
            <a:noAutofit/>
          </a:bodyPr>
          <a:lstStyle/>
          <a:p>
            <a:pPr fontAlgn="auto">
              <a:spcAft>
                <a:spcPts val="0"/>
              </a:spcAft>
              <a:defRPr/>
            </a:pPr>
            <a:r>
              <a:rPr lang="en-US" sz="5400" b="1" dirty="0">
                <a:effectLst/>
              </a:rPr>
              <a:t>Basic Epi Measurements </a:t>
            </a:r>
            <a:br>
              <a:rPr lang="en-US" sz="5400" b="1" dirty="0">
                <a:effectLst/>
              </a:rPr>
            </a:br>
            <a:r>
              <a:rPr lang="en-US" sz="5400" b="1" dirty="0">
                <a:effectLst/>
              </a:rPr>
              <a:t>of Disease Frequency</a:t>
            </a:r>
            <a:endParaRPr lang="en-US" sz="5400" b="1" dirty="0" smtClean="0">
              <a:effectLst/>
            </a:endParaRPr>
          </a:p>
        </p:txBody>
      </p:sp>
    </p:spTree>
    <p:extLst>
      <p:ext uri="{BB962C8B-B14F-4D97-AF65-F5344CB8AC3E}">
        <p14:creationId xmlns:p14="http://schemas.microsoft.com/office/powerpoint/2010/main" val="41873115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0000"/>
                </a:solidFill>
              </a:rPr>
              <a:t>Types of Epidemiologic Measures</a:t>
            </a:r>
            <a:endParaRPr lang="en-US" dirty="0"/>
          </a:p>
        </p:txBody>
      </p:sp>
      <p:sp>
        <p:nvSpPr>
          <p:cNvPr id="3" name="Content Placeholder 2"/>
          <p:cNvSpPr>
            <a:spLocks noGrp="1"/>
          </p:cNvSpPr>
          <p:nvPr>
            <p:ph sz="quarter" idx="1"/>
          </p:nvPr>
        </p:nvSpPr>
        <p:spPr/>
        <p:txBody>
          <a:bodyPr>
            <a:normAutofit/>
          </a:bodyPr>
          <a:lstStyle/>
          <a:p>
            <a:pPr marL="457200" lvl="2" indent="-344488" defTabSz="1015980">
              <a:lnSpc>
                <a:spcPct val="150000"/>
              </a:lnSpc>
              <a:spcBef>
                <a:spcPct val="0"/>
              </a:spcBef>
              <a:spcAft>
                <a:spcPts val="1200"/>
              </a:spcAft>
              <a:buClr>
                <a:srgbClr val="000000"/>
              </a:buClr>
              <a:buFont typeface="Wingdings" panose="05000000000000000000" pitchFamily="2" charset="2"/>
              <a:buChar char="q"/>
              <a:defRPr/>
            </a:pPr>
            <a:r>
              <a:rPr lang="en-US" sz="3200" dirty="0">
                <a:solidFill>
                  <a:srgbClr val="000000"/>
                </a:solidFill>
              </a:rPr>
              <a:t>Counts</a:t>
            </a:r>
          </a:p>
          <a:p>
            <a:pPr marL="457200" lvl="2" indent="-344488" defTabSz="1015980">
              <a:lnSpc>
                <a:spcPct val="150000"/>
              </a:lnSpc>
              <a:spcBef>
                <a:spcPct val="0"/>
              </a:spcBef>
              <a:spcAft>
                <a:spcPts val="1200"/>
              </a:spcAft>
              <a:buClr>
                <a:srgbClr val="000000"/>
              </a:buClr>
              <a:buFont typeface="Wingdings" panose="05000000000000000000" pitchFamily="2" charset="2"/>
              <a:buChar char="q"/>
              <a:defRPr/>
            </a:pPr>
            <a:r>
              <a:rPr lang="en-US" sz="3200" dirty="0">
                <a:solidFill>
                  <a:srgbClr val="000000"/>
                </a:solidFill>
              </a:rPr>
              <a:t>Incidence</a:t>
            </a:r>
          </a:p>
          <a:p>
            <a:pPr marL="457200" lvl="2" indent="-344488" defTabSz="1015980">
              <a:lnSpc>
                <a:spcPct val="150000"/>
              </a:lnSpc>
              <a:spcBef>
                <a:spcPct val="0"/>
              </a:spcBef>
              <a:spcAft>
                <a:spcPts val="1200"/>
              </a:spcAft>
              <a:buClr>
                <a:srgbClr val="000000"/>
              </a:buClr>
              <a:buFont typeface="Wingdings" panose="05000000000000000000" pitchFamily="2" charset="2"/>
              <a:buChar char="q"/>
              <a:defRPr/>
            </a:pPr>
            <a:r>
              <a:rPr lang="en-US" sz="3200" dirty="0">
                <a:solidFill>
                  <a:srgbClr val="000000"/>
                </a:solidFill>
              </a:rPr>
              <a:t>Prevalence</a:t>
            </a:r>
          </a:p>
          <a:p>
            <a:pPr marL="457200">
              <a:buFont typeface="Wingdings" panose="05000000000000000000" pitchFamily="2" charset="2"/>
              <a:buChar char="q"/>
            </a:pPr>
            <a:endParaRPr lang="en-US" sz="3200" dirty="0"/>
          </a:p>
        </p:txBody>
      </p:sp>
    </p:spTree>
    <p:extLst>
      <p:ext uri="{BB962C8B-B14F-4D97-AF65-F5344CB8AC3E}">
        <p14:creationId xmlns:p14="http://schemas.microsoft.com/office/powerpoint/2010/main" val="2067551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p:txBody>
          <a:bodyPr lIns="0" tIns="0" rIns="0" bIns="0" anchor="t"/>
          <a:lstStyle/>
          <a:p>
            <a:pPr>
              <a:lnSpc>
                <a:spcPct val="95000"/>
              </a:lnSpc>
            </a:pPr>
            <a:r>
              <a:rPr lang="en-US" altLang="en-US" sz="4400" dirty="0" smtClean="0">
                <a:solidFill>
                  <a:srgbClr val="000000"/>
                </a:solidFill>
              </a:rPr>
              <a:t>Count</a:t>
            </a:r>
          </a:p>
        </p:txBody>
      </p:sp>
      <p:sp>
        <p:nvSpPr>
          <p:cNvPr id="5" name="Rectangle 2"/>
          <p:cNvSpPr>
            <a:spLocks noGrp="1" noChangeArrowheads="1"/>
          </p:cNvSpPr>
          <p:nvPr>
            <p:ph sz="quarter" idx="1"/>
          </p:nvPr>
        </p:nvSpPr>
        <p:spPr/>
        <p:txBody>
          <a:bodyPr lIns="0" tIns="0" rIns="0" bIns="0" rtlCol="0">
            <a:normAutofit/>
          </a:bodyPr>
          <a:lstStyle/>
          <a:p>
            <a:pPr marL="754380" lvl="1" indent="-457200" algn="l" defTabSz="1015980" fontAlgn="auto">
              <a:spcBef>
                <a:spcPct val="0"/>
              </a:spcBef>
              <a:spcAft>
                <a:spcPts val="1800"/>
              </a:spcAft>
              <a:buClr>
                <a:srgbClr val="000000"/>
              </a:buClr>
              <a:buFont typeface="Wingdings" panose="05000000000000000000" pitchFamily="2" charset="2"/>
              <a:buChar char="q"/>
              <a:defRPr/>
            </a:pPr>
            <a:r>
              <a:rPr lang="en-US" sz="3000" dirty="0" smtClean="0">
                <a:solidFill>
                  <a:srgbClr val="000000"/>
                </a:solidFill>
              </a:rPr>
              <a:t>Refers to the number of cases of a disease or other health phenomenon being studied.</a:t>
            </a:r>
          </a:p>
          <a:p>
            <a:pPr marL="754380" lvl="1" indent="-457200" algn="l" defTabSz="1015980" fontAlgn="auto">
              <a:spcBef>
                <a:spcPct val="0"/>
              </a:spcBef>
              <a:spcAft>
                <a:spcPts val="1800"/>
              </a:spcAft>
              <a:buClr>
                <a:srgbClr val="000000"/>
              </a:buClr>
              <a:buFont typeface="Wingdings" panose="05000000000000000000" pitchFamily="2" charset="2"/>
              <a:buChar char="q"/>
              <a:defRPr/>
            </a:pPr>
            <a:r>
              <a:rPr lang="en-US" sz="3000" dirty="0" smtClean="0">
                <a:solidFill>
                  <a:srgbClr val="000000"/>
                </a:solidFill>
              </a:rPr>
              <a:t>Reports of single cases may have public health significance.</a:t>
            </a:r>
            <a:endParaRPr lang="en-US" sz="3000" dirty="0" smtClean="0"/>
          </a:p>
          <a:p>
            <a:pPr lvl="2" indent="-342900" defTabSz="1015980">
              <a:spcBef>
                <a:spcPct val="0"/>
              </a:spcBef>
              <a:spcAft>
                <a:spcPts val="1800"/>
              </a:spcAft>
              <a:buClr>
                <a:srgbClr val="000000"/>
              </a:buClr>
              <a:defRPr/>
            </a:pPr>
            <a:r>
              <a:rPr lang="en-US" sz="2000" dirty="0" smtClean="0">
                <a:solidFill>
                  <a:srgbClr val="000000"/>
                </a:solidFill>
              </a:rPr>
              <a:t>Case reports of patients with particularly unusual presentations or combinations of symptoms often spur epidemiologic investigations. </a:t>
            </a:r>
          </a:p>
          <a:p>
            <a:pPr lvl="2" indent="-342900" defTabSz="1015980">
              <a:spcBef>
                <a:spcPct val="0"/>
              </a:spcBef>
              <a:spcAft>
                <a:spcPts val="1800"/>
              </a:spcAft>
              <a:buClr>
                <a:srgbClr val="000000"/>
              </a:buClr>
              <a:defRPr/>
            </a:pPr>
            <a:r>
              <a:rPr lang="en-US" sz="2000" dirty="0" smtClean="0">
                <a:solidFill>
                  <a:srgbClr val="000000"/>
                </a:solidFill>
              </a:rPr>
              <a:t>Example: one case of Ebola virus</a:t>
            </a:r>
          </a:p>
        </p:txBody>
      </p:sp>
    </p:spTree>
    <p:extLst>
      <p:ext uri="{BB962C8B-B14F-4D97-AF65-F5344CB8AC3E}">
        <p14:creationId xmlns:p14="http://schemas.microsoft.com/office/powerpoint/2010/main" val="837988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304800"/>
            <a:ext cx="8183563" cy="1050925"/>
          </a:xfrm>
        </p:spPr>
        <p:txBody>
          <a:bodyPr>
            <a:normAutofit/>
          </a:bodyPr>
          <a:lstStyle/>
          <a:p>
            <a:pPr fontAlgn="auto">
              <a:spcAft>
                <a:spcPts val="0"/>
              </a:spcAft>
              <a:defRPr/>
            </a:pPr>
            <a:r>
              <a:rPr lang="en-US" sz="5400" b="1" dirty="0" smtClean="0">
                <a:effectLst/>
              </a:rPr>
              <a:t>Incidence</a:t>
            </a:r>
          </a:p>
        </p:txBody>
      </p:sp>
      <p:sp>
        <p:nvSpPr>
          <p:cNvPr id="19459" name="Rectangle 3"/>
          <p:cNvSpPr>
            <a:spLocks noGrp="1" noChangeArrowheads="1"/>
          </p:cNvSpPr>
          <p:nvPr>
            <p:ph idx="1"/>
          </p:nvPr>
        </p:nvSpPr>
        <p:spPr>
          <a:xfrm>
            <a:off x="609599" y="1752600"/>
            <a:ext cx="8183563" cy="4813300"/>
          </a:xfrm>
        </p:spPr>
        <p:txBody>
          <a:bodyPr>
            <a:normAutofit fontScale="55000" lnSpcReduction="20000"/>
          </a:bodyPr>
          <a:lstStyle/>
          <a:p>
            <a:pPr marL="265176" indent="-265176" fontAlgn="auto">
              <a:lnSpc>
                <a:spcPct val="120000"/>
              </a:lnSpc>
              <a:spcAft>
                <a:spcPts val="1200"/>
              </a:spcAft>
              <a:buFont typeface="Wingdings 2"/>
              <a:buChar char=""/>
              <a:defRPr/>
            </a:pPr>
            <a:r>
              <a:rPr lang="en-US" sz="4500" dirty="0" smtClean="0">
                <a:cs typeface="Times New Roman" pitchFamily="18" charset="0"/>
              </a:rPr>
              <a:t>Fundamental tool for etiologic studies</a:t>
            </a:r>
          </a:p>
          <a:p>
            <a:pPr marL="265176" indent="-265176" fontAlgn="auto">
              <a:lnSpc>
                <a:spcPct val="120000"/>
              </a:lnSpc>
              <a:spcAft>
                <a:spcPts val="1200"/>
              </a:spcAft>
              <a:buFont typeface="Wingdings 2"/>
              <a:buChar char=""/>
              <a:defRPr/>
            </a:pPr>
            <a:r>
              <a:rPr lang="en-US" sz="4500" dirty="0" smtClean="0">
                <a:cs typeface="Times New Roman" pitchFamily="18" charset="0"/>
              </a:rPr>
              <a:t>Probability that healthy people will develop a disease in a specified period of time</a:t>
            </a:r>
          </a:p>
          <a:p>
            <a:pPr marL="265176" indent="-265176" fontAlgn="auto">
              <a:lnSpc>
                <a:spcPct val="120000"/>
              </a:lnSpc>
              <a:spcAft>
                <a:spcPts val="1200"/>
              </a:spcAft>
              <a:buFont typeface="Wingdings 2"/>
              <a:buChar char=""/>
              <a:defRPr/>
            </a:pPr>
            <a:r>
              <a:rPr lang="en-US" sz="4500" dirty="0" smtClean="0">
                <a:cs typeface="Times New Roman" pitchFamily="18" charset="0"/>
              </a:rPr>
              <a:t>To determine, we must know:</a:t>
            </a:r>
          </a:p>
          <a:p>
            <a:pPr marL="548640" lvl="1" indent="-201168" fontAlgn="auto">
              <a:lnSpc>
                <a:spcPct val="120000"/>
              </a:lnSpc>
              <a:spcAft>
                <a:spcPts val="1200"/>
              </a:spcAft>
              <a:buFont typeface="Verdana"/>
              <a:buChar char="◦"/>
              <a:defRPr/>
            </a:pPr>
            <a:r>
              <a:rPr lang="en-US" sz="3200" dirty="0" smtClean="0"/>
              <a:t>Knowledge of the health status of the study population </a:t>
            </a:r>
          </a:p>
          <a:p>
            <a:pPr marL="548640" lvl="1" indent="-201168" fontAlgn="auto">
              <a:lnSpc>
                <a:spcPct val="120000"/>
              </a:lnSpc>
              <a:spcAft>
                <a:spcPts val="1200"/>
              </a:spcAft>
              <a:buFont typeface="Verdana"/>
              <a:buChar char="◦"/>
              <a:defRPr/>
            </a:pPr>
            <a:r>
              <a:rPr lang="en-US" sz="3200" dirty="0" smtClean="0"/>
              <a:t>Time of onset of D</a:t>
            </a:r>
          </a:p>
          <a:p>
            <a:pPr marL="548640" lvl="1" indent="-201168" fontAlgn="auto">
              <a:lnSpc>
                <a:spcPct val="120000"/>
              </a:lnSpc>
              <a:spcAft>
                <a:spcPts val="1200"/>
              </a:spcAft>
              <a:buFont typeface="Verdana"/>
              <a:buChar char="◦"/>
              <a:defRPr/>
            </a:pPr>
            <a:r>
              <a:rPr lang="en-US" sz="3200" dirty="0" smtClean="0"/>
              <a:t>Specification of numerator </a:t>
            </a:r>
          </a:p>
          <a:p>
            <a:pPr marL="548640" lvl="1" indent="-201168" fontAlgn="auto">
              <a:lnSpc>
                <a:spcPct val="120000"/>
              </a:lnSpc>
              <a:spcAft>
                <a:spcPts val="1200"/>
              </a:spcAft>
              <a:buFont typeface="Verdana"/>
              <a:buChar char="◦"/>
              <a:defRPr/>
            </a:pPr>
            <a:r>
              <a:rPr lang="en-US" sz="3200" dirty="0" smtClean="0"/>
              <a:t>Specification of the denominator </a:t>
            </a:r>
          </a:p>
          <a:p>
            <a:pPr marL="548640" lvl="1" indent="-201168" fontAlgn="auto">
              <a:lnSpc>
                <a:spcPct val="120000"/>
              </a:lnSpc>
              <a:spcAft>
                <a:spcPts val="1200"/>
              </a:spcAft>
              <a:buFont typeface="Verdana"/>
              <a:buChar char="◦"/>
              <a:defRPr/>
            </a:pPr>
            <a:r>
              <a:rPr lang="en-US" sz="3200" dirty="0" smtClean="0"/>
              <a:t>Period of observation</a:t>
            </a:r>
            <a:endParaRPr lang="en-US" sz="3200" dirty="0" smtClean="0">
              <a:cs typeface="Times New Roman" pitchFamily="18" charset="0"/>
            </a:endParaRPr>
          </a:p>
          <a:p>
            <a:pPr marL="265176" indent="-265176" fontAlgn="auto">
              <a:lnSpc>
                <a:spcPct val="120000"/>
              </a:lnSpc>
              <a:spcAft>
                <a:spcPts val="1200"/>
              </a:spcAft>
              <a:buFontTx/>
              <a:buNone/>
              <a:defRPr/>
            </a:pPr>
            <a:endParaRPr lang="en-US" dirty="0" smtClean="0">
              <a:cs typeface="Times New Roman" pitchFamily="18" charset="0"/>
            </a:endParaRPr>
          </a:p>
        </p:txBody>
      </p:sp>
    </p:spTree>
    <p:extLst>
      <p:ext uri="{BB962C8B-B14F-4D97-AF65-F5344CB8AC3E}">
        <p14:creationId xmlns:p14="http://schemas.microsoft.com/office/powerpoint/2010/main" val="3183793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lvl="1" indent="-342900" defTabSz="1015980">
              <a:spcBef>
                <a:spcPct val="0"/>
              </a:spcBef>
              <a:spcAft>
                <a:spcPts val="1200"/>
              </a:spcAft>
              <a:buClr>
                <a:srgbClr val="000000"/>
              </a:buClr>
              <a:buFont typeface="Wingdings" panose="05000000000000000000" pitchFamily="2" charset="2"/>
              <a:buChar char="q"/>
              <a:defRPr/>
            </a:pPr>
            <a:r>
              <a:rPr lang="en-US" sz="2200" dirty="0" smtClean="0">
                <a:solidFill>
                  <a:srgbClr val="000000"/>
                </a:solidFill>
              </a:rPr>
              <a:t>Incidence:  </a:t>
            </a:r>
            <a:r>
              <a:rPr lang="en-US" sz="2200" dirty="0" smtClean="0"/>
              <a:t>occurrence </a:t>
            </a:r>
            <a:r>
              <a:rPr lang="en-US" sz="2200" dirty="0"/>
              <a:t>of new disease or mortality </a:t>
            </a:r>
            <a:r>
              <a:rPr lang="en-US" sz="2200" dirty="0">
                <a:solidFill>
                  <a:srgbClr val="000000"/>
                </a:solidFill>
              </a:rPr>
              <a:t>within a defined period </a:t>
            </a:r>
            <a:r>
              <a:rPr lang="en-US" sz="2200" dirty="0" smtClean="0">
                <a:solidFill>
                  <a:srgbClr val="000000"/>
                </a:solidFill>
              </a:rPr>
              <a:t>in </a:t>
            </a:r>
            <a:r>
              <a:rPr lang="en-US" sz="2200" dirty="0">
                <a:solidFill>
                  <a:srgbClr val="000000"/>
                </a:solidFill>
              </a:rPr>
              <a:t>a </a:t>
            </a:r>
            <a:r>
              <a:rPr lang="en-US" sz="2200" dirty="0"/>
              <a:t>specified population at </a:t>
            </a:r>
            <a:r>
              <a:rPr lang="en-US" sz="2200" dirty="0" smtClean="0"/>
              <a:t>risk. </a:t>
            </a:r>
            <a:endParaRPr lang="en-US" sz="2200" dirty="0">
              <a:solidFill>
                <a:srgbClr val="000000"/>
              </a:solidFill>
            </a:endParaRPr>
          </a:p>
          <a:p>
            <a:pPr lvl="1" indent="-342900" defTabSz="1015980">
              <a:spcBef>
                <a:spcPct val="0"/>
              </a:spcBef>
              <a:spcAft>
                <a:spcPts val="1200"/>
              </a:spcAft>
              <a:buClr>
                <a:srgbClr val="000000"/>
              </a:buClr>
              <a:buFont typeface="Wingdings" panose="05000000000000000000" pitchFamily="2" charset="2"/>
              <a:buChar char="q"/>
              <a:defRPr/>
            </a:pPr>
            <a:r>
              <a:rPr lang="en-US" sz="2200" dirty="0" smtClean="0">
                <a:solidFill>
                  <a:srgbClr val="000000"/>
                </a:solidFill>
              </a:rPr>
              <a:t>Incidence </a:t>
            </a:r>
            <a:r>
              <a:rPr lang="en-US" sz="2200" smtClean="0">
                <a:solidFill>
                  <a:srgbClr val="000000"/>
                </a:solidFill>
              </a:rPr>
              <a:t>rate:</a:t>
            </a:r>
          </a:p>
          <a:p>
            <a:pPr lvl="1" indent="-342900" defTabSz="1015980">
              <a:spcBef>
                <a:spcPct val="0"/>
              </a:spcBef>
              <a:spcAft>
                <a:spcPts val="1200"/>
              </a:spcAft>
              <a:buClr>
                <a:srgbClr val="000000"/>
              </a:buClr>
              <a:buFont typeface="Wingdings" panose="05000000000000000000" pitchFamily="2" charset="2"/>
              <a:buChar char="q"/>
              <a:defRPr/>
            </a:pPr>
            <a:endParaRPr lang="en-US" sz="2200">
              <a:solidFill>
                <a:srgbClr val="000000"/>
              </a:solidFill>
            </a:endParaRPr>
          </a:p>
          <a:p>
            <a:pPr lvl="1" indent="-342900" defTabSz="1015980">
              <a:spcBef>
                <a:spcPct val="0"/>
              </a:spcBef>
              <a:spcAft>
                <a:spcPts val="1200"/>
              </a:spcAft>
              <a:buClr>
                <a:srgbClr val="000000"/>
              </a:buClr>
              <a:buFont typeface="Wingdings" panose="05000000000000000000" pitchFamily="2" charset="2"/>
              <a:buChar char="q"/>
              <a:defRPr/>
            </a:pPr>
            <a:endParaRPr lang="en-US" sz="2200" smtClean="0">
              <a:solidFill>
                <a:srgbClr val="000000"/>
              </a:solidFill>
            </a:endParaRPr>
          </a:p>
          <a:p>
            <a:pPr lvl="1" indent="-342900" defTabSz="1015980">
              <a:spcBef>
                <a:spcPct val="0"/>
              </a:spcBef>
              <a:spcAft>
                <a:spcPts val="1200"/>
              </a:spcAft>
              <a:buClr>
                <a:srgbClr val="000000"/>
              </a:buClr>
              <a:buFont typeface="Wingdings" panose="05000000000000000000" pitchFamily="2" charset="2"/>
              <a:buChar char="q"/>
              <a:defRPr/>
            </a:pPr>
            <a:endParaRPr lang="en-US" sz="2200" smtClean="0">
              <a:solidFill>
                <a:srgbClr val="000000"/>
              </a:solidFill>
            </a:endParaRPr>
          </a:p>
          <a:p>
            <a:pPr lvl="1" indent="-342900" defTabSz="1015980">
              <a:spcBef>
                <a:spcPct val="0"/>
              </a:spcBef>
              <a:spcAft>
                <a:spcPts val="1200"/>
              </a:spcAft>
              <a:buClr>
                <a:srgbClr val="000000"/>
              </a:buClr>
              <a:buFont typeface="Wingdings" panose="05000000000000000000" pitchFamily="2" charset="2"/>
              <a:buChar char="q"/>
              <a:defRPr/>
            </a:pPr>
            <a:r>
              <a:rPr lang="en-US" sz="2200" smtClean="0">
                <a:solidFill>
                  <a:srgbClr val="000000"/>
                </a:solidFill>
              </a:rPr>
              <a:t>Group specific incidence rate : S</a:t>
            </a:r>
            <a:r>
              <a:rPr lang="en-US" sz="2200" smtClean="0"/>
              <a:t>tudy </a:t>
            </a:r>
            <a:r>
              <a:rPr lang="en-US" sz="2200"/>
              <a:t>population at risk may be age, gender, race </a:t>
            </a:r>
            <a:r>
              <a:rPr lang="en-US" sz="2200" smtClean="0"/>
              <a:t>specific</a:t>
            </a:r>
            <a:endParaRPr lang="en-US" sz="2200"/>
          </a:p>
          <a:p>
            <a:pPr lvl="1" indent="-342900" defTabSz="1015980">
              <a:spcBef>
                <a:spcPct val="0"/>
              </a:spcBef>
              <a:spcAft>
                <a:spcPts val="1200"/>
              </a:spcAft>
              <a:buClr>
                <a:srgbClr val="000000"/>
              </a:buClr>
              <a:buFont typeface="Wingdings" panose="05000000000000000000" pitchFamily="2" charset="2"/>
              <a:buChar char="q"/>
              <a:defRPr/>
            </a:pPr>
            <a:endParaRPr lang="en-US" sz="2200" dirty="0">
              <a:solidFill>
                <a:srgbClr val="000000"/>
              </a:solidFill>
            </a:endParaRPr>
          </a:p>
        </p:txBody>
      </p:sp>
      <p:sp>
        <p:nvSpPr>
          <p:cNvPr id="4" name="Rectangle 1"/>
          <p:cNvSpPr txBox="1">
            <a:spLocks noChangeArrowheads="1"/>
          </p:cNvSpPr>
          <p:nvPr/>
        </p:nvSpPr>
        <p:spPr>
          <a:xfrm>
            <a:off x="612648" y="431800"/>
            <a:ext cx="9055100" cy="1168400"/>
          </a:xfrm>
          <a:prstGeom prst="rect">
            <a:avLst/>
          </a:prstGeom>
        </p:spPr>
        <p:txBody>
          <a:bodyPr vert="horz" lIns="0" tIns="0" rIns="0" bIns="0" anchor="t">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pPr>
              <a:lnSpc>
                <a:spcPct val="95000"/>
              </a:lnSpc>
            </a:pPr>
            <a:r>
              <a:rPr lang="en-US" altLang="en-US" sz="4500" dirty="0" smtClean="0">
                <a:solidFill>
                  <a:srgbClr val="000000"/>
                </a:solidFill>
              </a:rPr>
              <a:t>Incidence and Incidence rate</a:t>
            </a:r>
          </a:p>
        </p:txBody>
      </p:sp>
      <mc:AlternateContent xmlns:mc="http://schemas.openxmlformats.org/markup-compatibility/2006" xmlns:a14="http://schemas.microsoft.com/office/drawing/2010/main">
        <mc:Choice Requires="a14">
          <p:sp>
            <p:nvSpPr>
              <p:cNvPr id="5" name="TextBox 4"/>
              <p:cNvSpPr txBox="1"/>
              <p:nvPr/>
            </p:nvSpPr>
            <p:spPr>
              <a:xfrm>
                <a:off x="1219201" y="3135478"/>
                <a:ext cx="7086600" cy="490712"/>
              </a:xfrm>
              <a:prstGeom prst="rect">
                <a:avLst/>
              </a:prstGeom>
              <a:noFill/>
            </p:spPr>
            <p:txBody>
              <a:bodyPr wrap="square" lIns="0" tIns="0" rIns="0" bIns="0" rtlCol="0">
                <a:spAutoFit/>
              </a:bodyPr>
              <a:lstStyle/>
              <a:p>
                <a14:m>
                  <m:oMath xmlns:m="http://schemas.openxmlformats.org/officeDocument/2006/math">
                    <m:r>
                      <m:rPr>
                        <m:sty m:val="p"/>
                      </m:rPr>
                      <a:rPr lang="en-US" sz="2000" b="0" i="0" smtClean="0">
                        <a:latin typeface="Cambria Math"/>
                      </a:rPr>
                      <m:t>Incidence</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rate</m:t>
                    </m:r>
                    <m:r>
                      <a:rPr lang="en-US" sz="2000" b="0" i="0" smtClean="0">
                        <a:latin typeface="Cambria Math" panose="02040503050406030204" pitchFamily="18" charset="0"/>
                      </a:rPr>
                      <m:t> =</m:t>
                    </m:r>
                    <m:f>
                      <m:fPr>
                        <m:ctrlPr>
                          <a:rPr lang="en-US" sz="2000" i="1" smtClean="0">
                            <a:latin typeface="Cambria Math" panose="02040503050406030204" pitchFamily="18" charset="0"/>
                          </a:rPr>
                        </m:ctrlPr>
                      </m:fPr>
                      <m:num>
                        <m:r>
                          <a:rPr lang="en-US" sz="2000" b="0" i="0" smtClean="0">
                            <a:latin typeface="Cambria Math" panose="02040503050406030204" pitchFamily="18" charset="0"/>
                          </a:rPr>
                          <m:t># </m:t>
                        </m:r>
                        <m:r>
                          <m:rPr>
                            <m:sty m:val="p"/>
                          </m:rPr>
                          <a:rPr lang="en-US" sz="2000" b="0" i="0" smtClean="0">
                            <a:latin typeface="Cambria Math"/>
                          </a:rPr>
                          <m:t>new</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cases</m:t>
                        </m:r>
                        <m:r>
                          <a:rPr lang="en-US" sz="2000" b="0" i="0" smtClean="0">
                            <a:latin typeface="Cambria Math"/>
                          </a:rPr>
                          <m:t> </m:t>
                        </m:r>
                        <m:r>
                          <m:rPr>
                            <m:sty m:val="p"/>
                          </m:rPr>
                          <a:rPr lang="en-US" sz="2000" b="0" i="0" smtClean="0">
                            <a:latin typeface="Cambria Math"/>
                          </a:rPr>
                          <m:t>during</m:t>
                        </m:r>
                        <m:r>
                          <a:rPr lang="en-US" sz="2000" b="0" i="0" smtClean="0">
                            <a:latin typeface="Cambria Math"/>
                          </a:rPr>
                          <m:t> </m:t>
                        </m:r>
                        <m:r>
                          <m:rPr>
                            <m:sty m:val="p"/>
                          </m:rPr>
                          <a:rPr lang="en-US" sz="2000" b="0" i="0" smtClean="0">
                            <a:latin typeface="Cambria Math"/>
                          </a:rPr>
                          <m:t>study</m:t>
                        </m:r>
                        <m:r>
                          <a:rPr lang="en-US" sz="2000" b="0" i="0" smtClean="0">
                            <a:latin typeface="Cambria Math"/>
                          </a:rPr>
                          <m:t> </m:t>
                        </m:r>
                        <m:r>
                          <m:rPr>
                            <m:sty m:val="p"/>
                          </m:rPr>
                          <a:rPr lang="en-US" sz="2000" b="0" i="0" smtClean="0">
                            <a:latin typeface="Cambria Math"/>
                          </a:rPr>
                          <m:t>period</m:t>
                        </m:r>
                        <m:r>
                          <a:rPr lang="en-US" sz="2000" b="0" i="0" smtClean="0">
                            <a:latin typeface="Cambria Math" panose="02040503050406030204" pitchFamily="18" charset="0"/>
                          </a:rPr>
                          <m:t> </m:t>
                        </m:r>
                      </m:num>
                      <m:den>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study</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population</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at</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risk</m:t>
                        </m:r>
                        <m:r>
                          <a:rPr lang="en-US" sz="2000" b="0" i="0" smtClean="0">
                            <a:latin typeface="Cambria Math"/>
                          </a:rPr>
                          <m:t> </m:t>
                        </m:r>
                        <m:r>
                          <a:rPr lang="en-US" sz="2000" b="1" i="0" smtClean="0">
                            <a:latin typeface="Cambria Math"/>
                          </a:rPr>
                          <m:t>𝐚𝐭</m:t>
                        </m:r>
                        <m:r>
                          <a:rPr lang="en-US" sz="2000" b="1" i="0" smtClean="0">
                            <a:latin typeface="Cambria Math"/>
                          </a:rPr>
                          <m:t> </m:t>
                        </m:r>
                        <m:r>
                          <a:rPr lang="en-US" sz="2000" b="1" i="0" smtClean="0">
                            <a:latin typeface="Cambria Math"/>
                          </a:rPr>
                          <m:t>𝐛𝐞𝐠𝐢𝐧𝐧𝐢𝐧𝐠</m:t>
                        </m:r>
                        <m:r>
                          <a:rPr lang="en-US" sz="2000" b="1" i="0" smtClean="0">
                            <a:latin typeface="Cambria Math"/>
                          </a:rPr>
                          <m:t> </m:t>
                        </m:r>
                        <m:r>
                          <a:rPr lang="en-US" sz="2000" b="1" i="0" smtClean="0">
                            <a:latin typeface="Cambria Math"/>
                          </a:rPr>
                          <m:t>𝐨𝐟</m:t>
                        </m:r>
                        <m:r>
                          <a:rPr lang="en-US" sz="2000" b="1" i="0" smtClean="0">
                            <a:latin typeface="Cambria Math"/>
                          </a:rPr>
                          <m:t> </m:t>
                        </m:r>
                        <m:r>
                          <a:rPr lang="en-US" sz="2000" b="1" i="0" smtClean="0">
                            <a:latin typeface="Cambria Math"/>
                          </a:rPr>
                          <m:t>𝐬𝐭𝐮𝐝𝐲</m:t>
                        </m:r>
                        <m:r>
                          <a:rPr lang="en-US" sz="2000" b="1" i="0" smtClean="0">
                            <a:latin typeface="Cambria Math"/>
                          </a:rPr>
                          <m:t> </m:t>
                        </m:r>
                        <m:r>
                          <a:rPr lang="en-US" sz="2000" b="1" i="0" smtClean="0">
                            <a:latin typeface="Cambria Math"/>
                          </a:rPr>
                          <m:t>𝐩𝐞𝐫𝐢𝐨𝐝</m:t>
                        </m:r>
                      </m:den>
                    </m:f>
                  </m:oMath>
                </a14:m>
                <a:r>
                  <a:rPr lang="en-US" sz="2000" dirty="0" smtClean="0"/>
                  <a:t> </a:t>
                </a:r>
                <a:endParaRPr lang="en-US" sz="2000" dirty="0"/>
              </a:p>
            </p:txBody>
          </p:sp>
        </mc:Choice>
        <mc:Fallback xmlns="">
          <p:sp>
            <p:nvSpPr>
              <p:cNvPr id="5" name="TextBox 4"/>
              <p:cNvSpPr txBox="1">
                <a:spLocks noRot="1" noChangeAspect="1" noMove="1" noResize="1" noEditPoints="1" noAdjustHandles="1" noChangeArrowheads="1" noChangeShapeType="1" noTextEdit="1"/>
              </p:cNvSpPr>
              <p:nvPr/>
            </p:nvSpPr>
            <p:spPr>
              <a:xfrm>
                <a:off x="1219201" y="3135478"/>
                <a:ext cx="7086600" cy="49071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762000" y="5410200"/>
                <a:ext cx="7543801" cy="11072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000" b="0" i="0" smtClean="0">
                          <a:latin typeface="Cambria Math"/>
                        </a:rPr>
                        <m:t>Incidence</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rate</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for</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a</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specific</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study</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population</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during</m:t>
                      </m:r>
                      <m:r>
                        <a:rPr lang="en-US" sz="2000" b="0" i="0" smtClean="0">
                          <a:latin typeface="Cambria Math" panose="02040503050406030204" pitchFamily="18" charset="0"/>
                        </a:rPr>
                        <m:t>=</m:t>
                      </m:r>
                    </m:oMath>
                  </m:oMathPara>
                </a14:m>
                <a:endParaRPr lang="en-US" sz="2000" b="0" i="0" smtClean="0">
                  <a:latin typeface="Cambria Math" panose="02040503050406030204" pitchFamily="18" charset="0"/>
                </a:endParaRPr>
              </a:p>
              <a:p>
                <a:endParaRPr lang="en-US" sz="2000" b="0" i="0" smtClean="0">
                  <a:latin typeface="Cambria Math" panose="02040503050406030204" pitchFamily="18" charset="0"/>
                </a:endParaRPr>
              </a:p>
              <a:p>
                <a14:m>
                  <m:oMath xmlns:m="http://schemas.openxmlformats.org/officeDocument/2006/math">
                    <m:f>
                      <m:fPr>
                        <m:ctrlPr>
                          <a:rPr lang="en-US" sz="2000" i="1" smtClean="0">
                            <a:latin typeface="Cambria Math" panose="02040503050406030204" pitchFamily="18" charset="0"/>
                          </a:rPr>
                        </m:ctrlPr>
                      </m:fPr>
                      <m:num>
                        <m:r>
                          <a:rPr lang="en-US" sz="2000" b="0" i="0" smtClean="0">
                            <a:latin typeface="Cambria Math" panose="02040503050406030204" pitchFamily="18" charset="0"/>
                          </a:rPr>
                          <m:t># </m:t>
                        </m:r>
                        <m:r>
                          <m:rPr>
                            <m:sty m:val="p"/>
                          </m:rPr>
                          <a:rPr lang="en-US" sz="2000" b="0" i="0" smtClean="0">
                            <a:latin typeface="Cambria Math"/>
                          </a:rPr>
                          <m:t>new</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cases</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in</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a</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speficic</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study</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population</m:t>
                        </m:r>
                        <m:r>
                          <a:rPr lang="en-US" sz="2000" b="0" i="0" smtClean="0">
                            <a:latin typeface="Cambria Math"/>
                          </a:rPr>
                          <m:t> </m:t>
                        </m:r>
                        <m:r>
                          <m:rPr>
                            <m:sty m:val="p"/>
                          </m:rPr>
                          <a:rPr lang="en-US" sz="2000" b="0" i="0" smtClean="0">
                            <a:latin typeface="Cambria Math"/>
                          </a:rPr>
                          <m:t>during</m:t>
                        </m:r>
                        <m:r>
                          <a:rPr lang="en-US" sz="2000" b="0" i="0" smtClean="0">
                            <a:latin typeface="Cambria Math"/>
                          </a:rPr>
                          <m:t> </m:t>
                        </m:r>
                        <m:r>
                          <m:rPr>
                            <m:sty m:val="p"/>
                          </m:rPr>
                          <a:rPr lang="en-US" sz="2000" b="0" i="0" smtClean="0">
                            <a:latin typeface="Cambria Math"/>
                          </a:rPr>
                          <m:t>study</m:t>
                        </m:r>
                        <m:r>
                          <a:rPr lang="en-US" sz="2000" b="0" i="0" smtClean="0">
                            <a:latin typeface="Cambria Math"/>
                          </a:rPr>
                          <m:t> </m:t>
                        </m:r>
                        <m:r>
                          <m:rPr>
                            <m:sty m:val="p"/>
                          </m:rPr>
                          <a:rPr lang="en-US" sz="2000" b="0" i="0" smtClean="0">
                            <a:latin typeface="Cambria Math"/>
                          </a:rPr>
                          <m:t>period</m:t>
                        </m:r>
                        <m:r>
                          <a:rPr lang="en-US" sz="2000" b="0" i="0" smtClean="0">
                            <a:latin typeface="Cambria Math" panose="02040503050406030204" pitchFamily="18" charset="0"/>
                          </a:rPr>
                          <m:t> </m:t>
                        </m:r>
                      </m:num>
                      <m:den>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study</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population</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at</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risk</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for</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a</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specific</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study</m:t>
                        </m:r>
                        <m:r>
                          <a:rPr lang="en-US" sz="2000" b="0" i="0" smtClean="0">
                            <a:latin typeface="Cambria Math" panose="02040503050406030204" pitchFamily="18" charset="0"/>
                          </a:rPr>
                          <m:t> </m:t>
                        </m:r>
                        <m:r>
                          <m:rPr>
                            <m:sty m:val="p"/>
                          </m:rPr>
                          <a:rPr lang="en-US" sz="2000" b="0" i="0" smtClean="0">
                            <a:latin typeface="Cambria Math" panose="02040503050406030204" pitchFamily="18" charset="0"/>
                          </a:rPr>
                          <m:t>population</m:t>
                        </m:r>
                        <m:r>
                          <a:rPr lang="en-US" sz="2000" b="0" i="0" smtClean="0">
                            <a:latin typeface="Cambria Math"/>
                          </a:rPr>
                          <m:t> </m:t>
                        </m:r>
                        <m:r>
                          <m:rPr>
                            <m:sty m:val="p"/>
                          </m:rPr>
                          <a:rPr lang="en-US" sz="2000" b="0" i="0" smtClean="0">
                            <a:latin typeface="Cambria Math"/>
                          </a:rPr>
                          <m:t>at</m:t>
                        </m:r>
                        <m:r>
                          <a:rPr lang="en-US" sz="2000" b="0" i="0" smtClean="0">
                            <a:latin typeface="Cambria Math"/>
                          </a:rPr>
                          <m:t> </m:t>
                        </m:r>
                        <m:r>
                          <m:rPr>
                            <m:sty m:val="p"/>
                          </m:rPr>
                          <a:rPr lang="en-US" sz="2000" b="0" i="0" smtClean="0">
                            <a:latin typeface="Cambria Math"/>
                          </a:rPr>
                          <m:t>beginning</m:t>
                        </m:r>
                        <m:r>
                          <a:rPr lang="en-US" sz="2000" b="0" i="0" smtClean="0">
                            <a:latin typeface="Cambria Math"/>
                          </a:rPr>
                          <m:t> </m:t>
                        </m:r>
                        <m:r>
                          <m:rPr>
                            <m:sty m:val="p"/>
                          </m:rPr>
                          <a:rPr lang="en-US" sz="2000" b="0" i="0" smtClean="0">
                            <a:latin typeface="Cambria Math"/>
                          </a:rPr>
                          <m:t>of</m:t>
                        </m:r>
                        <m:r>
                          <a:rPr lang="en-US" sz="2000" b="0" i="0" smtClean="0">
                            <a:latin typeface="Cambria Math"/>
                          </a:rPr>
                          <m:t> </m:t>
                        </m:r>
                        <m:r>
                          <m:rPr>
                            <m:sty m:val="p"/>
                          </m:rPr>
                          <a:rPr lang="en-US" sz="2000" b="0" i="0" smtClean="0">
                            <a:latin typeface="Cambria Math"/>
                          </a:rPr>
                          <m:t>study</m:t>
                        </m:r>
                        <m:r>
                          <a:rPr lang="en-US" sz="2000" b="0" i="0" smtClean="0">
                            <a:latin typeface="Cambria Math"/>
                          </a:rPr>
                          <m:t> </m:t>
                        </m:r>
                        <m:r>
                          <m:rPr>
                            <m:sty m:val="p"/>
                          </m:rPr>
                          <a:rPr lang="en-US" sz="2000" b="0" i="0" smtClean="0">
                            <a:latin typeface="Cambria Math"/>
                          </a:rPr>
                          <m:t>period</m:t>
                        </m:r>
                      </m:den>
                    </m:f>
                  </m:oMath>
                </a14:m>
                <a:r>
                  <a:rPr lang="en-US" sz="2000" dirty="0" smtClean="0"/>
                  <a:t> </a:t>
                </a:r>
                <a:endParaRPr lang="en-US" sz="2000" dirty="0"/>
              </a:p>
            </p:txBody>
          </p:sp>
        </mc:Choice>
        <mc:Fallback xmlns="">
          <p:sp>
            <p:nvSpPr>
              <p:cNvPr id="6" name="TextBox 5"/>
              <p:cNvSpPr txBox="1">
                <a:spLocks noRot="1" noChangeAspect="1" noMove="1" noResize="1" noEditPoints="1" noAdjustHandles="1" noChangeArrowheads="1" noChangeShapeType="1" noTextEdit="1"/>
              </p:cNvSpPr>
              <p:nvPr/>
            </p:nvSpPr>
            <p:spPr>
              <a:xfrm>
                <a:off x="762000" y="5410200"/>
                <a:ext cx="7543801" cy="1107226"/>
              </a:xfrm>
              <a:prstGeom prst="rect">
                <a:avLst/>
              </a:prstGeom>
              <a:blipFill rotWithShape="0">
                <a:blip r:embed="rId4"/>
                <a:stretch>
                  <a:fillRect r="-889"/>
                </a:stretch>
              </a:blipFill>
            </p:spPr>
            <p:txBody>
              <a:bodyPr/>
              <a:lstStyle/>
              <a:p>
                <a:r>
                  <a:rPr lang="en-US">
                    <a:noFill/>
                  </a:rPr>
                  <a:t> </a:t>
                </a:r>
              </a:p>
            </p:txBody>
          </p:sp>
        </mc:Fallback>
      </mc:AlternateContent>
    </p:spTree>
    <p:extLst>
      <p:ext uri="{BB962C8B-B14F-4D97-AF65-F5344CB8AC3E}">
        <p14:creationId xmlns:p14="http://schemas.microsoft.com/office/powerpoint/2010/main" val="940526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0"/>
            <a:ext cx="8153400" cy="990600"/>
          </a:xfrm>
        </p:spPr>
        <p:txBody>
          <a:bodyPr/>
          <a:lstStyle/>
          <a:p>
            <a:r>
              <a:rPr lang="en-US" smtClean="0"/>
              <a:t>Incidence rate - example(1)</a:t>
            </a:r>
            <a:endParaRPr lang="en-US"/>
          </a:p>
        </p:txBody>
      </p:sp>
      <p:sp>
        <p:nvSpPr>
          <p:cNvPr id="3" name="Content Placeholder 2"/>
          <p:cNvSpPr>
            <a:spLocks noGrp="1"/>
          </p:cNvSpPr>
          <p:nvPr>
            <p:ph sz="quarter" idx="1"/>
          </p:nvPr>
        </p:nvSpPr>
        <p:spPr/>
        <p:txBody>
          <a:bodyPr/>
          <a:lstStyle/>
          <a:p>
            <a:r>
              <a:rPr lang="en-US" sz="2800"/>
              <a:t>Consider a study of 3,000 cruise ship passengers. </a:t>
            </a:r>
          </a:p>
          <a:p>
            <a:pPr lvl="1"/>
            <a:r>
              <a:rPr lang="en-US" sz="2400"/>
              <a:t>Laboratory tests confirm no passenger is carrying norovirus at the beginning of the cruise. </a:t>
            </a:r>
          </a:p>
          <a:p>
            <a:pPr lvl="1"/>
            <a:r>
              <a:rPr lang="en-US" sz="2400"/>
              <a:t>All passengers complete the </a:t>
            </a:r>
            <a:r>
              <a:rPr lang="en-US" sz="2400" u="sng"/>
              <a:t>two-week</a:t>
            </a:r>
            <a:r>
              <a:rPr lang="en-US" sz="2400"/>
              <a:t> cruise</a:t>
            </a:r>
            <a:r>
              <a:rPr lang="en-US" sz="2400" smtClean="0"/>
              <a:t>.</a:t>
            </a:r>
            <a:endParaRPr lang="en-US" sz="2400"/>
          </a:p>
          <a:p>
            <a:r>
              <a:rPr lang="en-US" sz="2800"/>
              <a:t>During the cruise, 500 passengers contracted norovirus.</a:t>
            </a:r>
          </a:p>
          <a:p>
            <a:r>
              <a:rPr lang="en-US" smtClean="0"/>
              <a:t>What is the Incidence rate of norovirus during two-week cruise</a:t>
            </a:r>
            <a:endParaRPr lang="en-US"/>
          </a:p>
        </p:txBody>
      </p:sp>
    </p:spTree>
    <p:extLst>
      <p:ext uri="{BB962C8B-B14F-4D97-AF65-F5344CB8AC3E}">
        <p14:creationId xmlns:p14="http://schemas.microsoft.com/office/powerpoint/2010/main" val="1267914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a:t>
            </a:r>
            <a:endParaRPr lang="en-US" dirty="0"/>
          </a:p>
        </p:txBody>
      </p:sp>
      <p:sp>
        <p:nvSpPr>
          <p:cNvPr id="3" name="Text Placeholder 2"/>
          <p:cNvSpPr>
            <a:spLocks noGrp="1"/>
          </p:cNvSpPr>
          <p:nvPr>
            <p:ph type="body" idx="1"/>
          </p:nvPr>
        </p:nvSpPr>
        <p:spPr/>
        <p:txBody>
          <a:bodyPr/>
          <a:lstStyle/>
          <a:p>
            <a:r>
              <a:rPr lang="en-US" dirty="0" smtClean="0"/>
              <a:t>Now would be a good time to take a break</a:t>
            </a:r>
            <a:endParaRPr lang="en-US" dirty="0"/>
          </a:p>
        </p:txBody>
      </p:sp>
    </p:spTree>
    <p:extLst>
      <p:ext uri="{BB962C8B-B14F-4D97-AF65-F5344CB8AC3E}">
        <p14:creationId xmlns:p14="http://schemas.microsoft.com/office/powerpoint/2010/main" val="41120015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6600" dirty="0" smtClean="0"/>
              <a:t>Prevalence</a:t>
            </a:r>
            <a:endParaRPr lang="en-US" sz="6600" dirty="0"/>
          </a:p>
        </p:txBody>
      </p:sp>
      <p:sp>
        <p:nvSpPr>
          <p:cNvPr id="5" name="Content Placeholder 4"/>
          <p:cNvSpPr>
            <a:spLocks noGrp="1"/>
          </p:cNvSpPr>
          <p:nvPr>
            <p:ph idx="1"/>
          </p:nvPr>
        </p:nvSpPr>
        <p:spPr>
          <a:xfrm>
            <a:off x="628650" y="1825624"/>
            <a:ext cx="7886700" cy="4575175"/>
          </a:xfrm>
        </p:spPr>
        <p:txBody>
          <a:bodyPr>
            <a:normAutofit/>
          </a:bodyPr>
          <a:lstStyle/>
          <a:p>
            <a:r>
              <a:rPr lang="en-US" sz="3200" dirty="0" smtClean="0"/>
              <a:t>Compares all people with disease to people in population</a:t>
            </a:r>
          </a:p>
          <a:p>
            <a:r>
              <a:rPr lang="en-US" sz="3200" dirty="0" smtClean="0"/>
              <a:t>Probability of having disease </a:t>
            </a:r>
          </a:p>
          <a:p>
            <a:r>
              <a:rPr lang="en-US" sz="3200" dirty="0" smtClean="0"/>
              <a:t>Measure of existing health conditions </a:t>
            </a:r>
          </a:p>
          <a:p>
            <a:r>
              <a:rPr lang="en-US" sz="3200" dirty="0" smtClean="0"/>
              <a:t>Useful for assessing health of population and planning health services</a:t>
            </a:r>
          </a:p>
          <a:p>
            <a:endParaRPr lang="en-US" sz="4400" dirty="0" smtClean="0"/>
          </a:p>
          <a:p>
            <a:endParaRPr lang="en-US" sz="4400" dirty="0" smtClean="0"/>
          </a:p>
          <a:p>
            <a:endParaRPr lang="en-US" sz="4400" dirty="0"/>
          </a:p>
        </p:txBody>
      </p:sp>
    </p:spTree>
    <p:extLst>
      <p:ext uri="{BB962C8B-B14F-4D97-AF65-F5344CB8AC3E}">
        <p14:creationId xmlns:p14="http://schemas.microsoft.com/office/powerpoint/2010/main" val="30061018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Prevalence and Point Prevalence</a:t>
            </a:r>
            <a:endParaRPr lang="en-US" dirty="0"/>
          </a:p>
        </p:txBody>
      </p:sp>
      <p:sp>
        <p:nvSpPr>
          <p:cNvPr id="3" name="Content Placeholder 2"/>
          <p:cNvSpPr>
            <a:spLocks noGrp="1"/>
          </p:cNvSpPr>
          <p:nvPr>
            <p:ph sz="quarter" idx="1"/>
          </p:nvPr>
        </p:nvSpPr>
        <p:spPr/>
        <p:txBody>
          <a:bodyPr>
            <a:normAutofit/>
          </a:bodyPr>
          <a:lstStyle/>
          <a:p>
            <a:r>
              <a:rPr lang="en-US" altLang="en-US" sz="2400" dirty="0" smtClean="0">
                <a:solidFill>
                  <a:srgbClr val="000000"/>
                </a:solidFill>
              </a:rPr>
              <a:t>Prevalence : The </a:t>
            </a:r>
            <a:r>
              <a:rPr lang="en-US" altLang="en-US" sz="2400" dirty="0">
                <a:solidFill>
                  <a:srgbClr val="000000"/>
                </a:solidFill>
              </a:rPr>
              <a:t>number of </a:t>
            </a:r>
            <a:r>
              <a:rPr lang="en-US" altLang="en-US" sz="2400" dirty="0">
                <a:solidFill>
                  <a:srgbClr val="C00000"/>
                </a:solidFill>
              </a:rPr>
              <a:t>existing cases </a:t>
            </a:r>
            <a:r>
              <a:rPr lang="en-US" altLang="en-US" sz="2400" dirty="0">
                <a:solidFill>
                  <a:srgbClr val="000000"/>
                </a:solidFill>
              </a:rPr>
              <a:t>of a disease or health condition, or deaths </a:t>
            </a:r>
            <a:r>
              <a:rPr lang="en-US" altLang="en-US" sz="2400" dirty="0">
                <a:solidFill>
                  <a:srgbClr val="C00000"/>
                </a:solidFill>
              </a:rPr>
              <a:t>in a population at some designated time</a:t>
            </a:r>
            <a:r>
              <a:rPr lang="en-US" altLang="en-US" sz="2400" dirty="0" smtClean="0">
                <a:solidFill>
                  <a:srgbClr val="C00000"/>
                </a:solidFill>
              </a:rPr>
              <a:t>.</a:t>
            </a:r>
          </a:p>
          <a:p>
            <a:pPr marL="0" indent="0">
              <a:buNone/>
            </a:pPr>
            <a:endParaRPr lang="en-US" altLang="en-US" sz="2400" dirty="0" smtClean="0">
              <a:solidFill>
                <a:srgbClr val="C00000"/>
              </a:solidFill>
            </a:endParaRPr>
          </a:p>
          <a:p>
            <a:r>
              <a:rPr lang="en-US" altLang="en-US" sz="2400" dirty="0" smtClean="0">
                <a:solidFill>
                  <a:srgbClr val="000000"/>
                </a:solidFill>
              </a:rPr>
              <a:t>Point Prevalence: </a:t>
            </a:r>
            <a:endParaRPr lang="en-US" altLang="en-US" sz="2400" dirty="0">
              <a:solidFill>
                <a:srgbClr val="C00000"/>
              </a:solidFill>
            </a:endParaRPr>
          </a:p>
          <a:p>
            <a:endParaRPr lang="en-US" altLang="en-US" sz="3200" dirty="0">
              <a:solidFill>
                <a:srgbClr val="C00000"/>
              </a:solidFill>
            </a:endParaRPr>
          </a:p>
          <a:p>
            <a:endParaRPr lang="en-US" dirty="0"/>
          </a:p>
        </p:txBody>
      </p:sp>
      <p:pic>
        <p:nvPicPr>
          <p:cNvPr id="4" name="Picture 3"/>
          <p:cNvPicPr>
            <a:picLocks noChangeAspect="1"/>
          </p:cNvPicPr>
          <p:nvPr/>
        </p:nvPicPr>
        <p:blipFill>
          <a:blip r:embed="rId3"/>
          <a:stretch>
            <a:fillRect/>
          </a:stretch>
        </p:blipFill>
        <p:spPr>
          <a:xfrm>
            <a:off x="1905000" y="3657600"/>
            <a:ext cx="5281015" cy="1547812"/>
          </a:xfrm>
          <a:prstGeom prst="rect">
            <a:avLst/>
          </a:prstGeom>
        </p:spPr>
      </p:pic>
    </p:spTree>
    <p:extLst>
      <p:ext uri="{BB962C8B-B14F-4D97-AF65-F5344CB8AC3E}">
        <p14:creationId xmlns:p14="http://schemas.microsoft.com/office/powerpoint/2010/main" val="1296270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457200"/>
            <a:ext cx="8183563" cy="1050925"/>
          </a:xfrm>
        </p:spPr>
        <p:txBody>
          <a:bodyPr>
            <a:normAutofit/>
          </a:bodyPr>
          <a:lstStyle/>
          <a:p>
            <a:pPr fontAlgn="auto">
              <a:spcAft>
                <a:spcPts val="0"/>
              </a:spcAft>
              <a:defRPr/>
            </a:pPr>
            <a:r>
              <a:rPr lang="en-US" sz="4800" dirty="0" smtClean="0">
                <a:cs typeface="Times New Roman" pitchFamily="18" charset="0"/>
              </a:rPr>
              <a:t>In-Class Example</a:t>
            </a:r>
          </a:p>
        </p:txBody>
      </p:sp>
      <p:sp>
        <p:nvSpPr>
          <p:cNvPr id="33795" name="Rectangle 3"/>
          <p:cNvSpPr>
            <a:spLocks noGrp="1" noChangeArrowheads="1"/>
          </p:cNvSpPr>
          <p:nvPr>
            <p:ph idx="1"/>
          </p:nvPr>
        </p:nvSpPr>
        <p:spPr>
          <a:xfrm>
            <a:off x="381000" y="1524000"/>
            <a:ext cx="8183563" cy="4800600"/>
          </a:xfrm>
        </p:spPr>
        <p:txBody>
          <a:bodyPr>
            <a:noAutofit/>
          </a:bodyPr>
          <a:lstStyle/>
          <a:p>
            <a:pPr>
              <a:buFontTx/>
              <a:buNone/>
            </a:pPr>
            <a:r>
              <a:rPr lang="en-US" altLang="en-US" sz="3600" dirty="0" smtClean="0">
                <a:cs typeface="Times New Roman" panose="02020603050405020304" pitchFamily="18" charset="0"/>
              </a:rPr>
              <a:t>We want to determine the 2015 prevalence of breast cancer among post-menopausal females employees at WKU. During that 2015, there were 100 new cases reported among the 600 post-menopausal female employees at WKU, 100 of whom already have breast cancer. What would the prevalence of breast cancer be?</a:t>
            </a:r>
          </a:p>
        </p:txBody>
      </p:sp>
    </p:spTree>
    <p:extLst>
      <p:ext uri="{BB962C8B-B14F-4D97-AF65-F5344CB8AC3E}">
        <p14:creationId xmlns:p14="http://schemas.microsoft.com/office/powerpoint/2010/main" val="13557476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fontAlgn="auto">
              <a:spcAft>
                <a:spcPts val="0"/>
              </a:spcAft>
              <a:defRPr/>
            </a:pPr>
            <a:endParaRPr lang="en-US" smtClean="0">
              <a:solidFill>
                <a:schemeClr val="accent1">
                  <a:tint val="88000"/>
                  <a:satMod val="150000"/>
                </a:schemeClr>
              </a:solidFill>
            </a:endParaRPr>
          </a:p>
        </p:txBody>
      </p:sp>
      <p:sp>
        <p:nvSpPr>
          <p:cNvPr id="34819" name="Rectangle 3"/>
          <p:cNvSpPr>
            <a:spLocks noGrp="1" noChangeArrowheads="1"/>
          </p:cNvSpPr>
          <p:nvPr>
            <p:ph idx="1"/>
          </p:nvPr>
        </p:nvSpPr>
        <p:spPr/>
        <p:txBody>
          <a:bodyPr>
            <a:normAutofit lnSpcReduction="10000"/>
          </a:bodyPr>
          <a:lstStyle/>
          <a:p>
            <a:pPr>
              <a:buFontTx/>
              <a:buNone/>
            </a:pPr>
            <a:r>
              <a:rPr lang="en-US" altLang="en-US" sz="3600" dirty="0" smtClean="0"/>
              <a:t>P = </a:t>
            </a:r>
            <a:r>
              <a:rPr lang="en-US" altLang="en-US" sz="3600" u="sng" dirty="0" smtClean="0"/>
              <a:t>100 new cases + 100 old cases </a:t>
            </a:r>
            <a:r>
              <a:rPr lang="en-US" altLang="en-US" sz="3600" u="sng" smtClean="0"/>
              <a:t>in 2015</a:t>
            </a:r>
            <a:endParaRPr lang="en-US" altLang="en-US" sz="3600" dirty="0" smtClean="0"/>
          </a:p>
          <a:p>
            <a:pPr>
              <a:buFontTx/>
              <a:buNone/>
            </a:pPr>
            <a:r>
              <a:rPr lang="en-US" altLang="en-US" sz="3600" dirty="0" smtClean="0"/>
              <a:t>           600  postmenopausal women</a:t>
            </a:r>
          </a:p>
          <a:p>
            <a:pPr>
              <a:buFontTx/>
              <a:buNone/>
            </a:pPr>
            <a:r>
              <a:rPr lang="en-US" altLang="en-US" sz="3600" u="sng" dirty="0" smtClean="0"/>
              <a:t> </a:t>
            </a:r>
            <a:r>
              <a:rPr lang="en-US" altLang="en-US" sz="3600" dirty="0" smtClean="0"/>
              <a:t>= 200/600</a:t>
            </a:r>
          </a:p>
          <a:p>
            <a:pPr>
              <a:buFontTx/>
              <a:buNone/>
            </a:pPr>
            <a:r>
              <a:rPr lang="en-US" altLang="en-US" sz="3600" dirty="0" smtClean="0"/>
              <a:t> = .33</a:t>
            </a:r>
          </a:p>
          <a:p>
            <a:pPr>
              <a:buFontTx/>
              <a:buNone/>
            </a:pPr>
            <a:r>
              <a:rPr lang="en-US" altLang="en-US" sz="3600" dirty="0" smtClean="0"/>
              <a:t>The 2015 prevalence of breast cancer among  postmenopausal women at WKU is 33%.</a:t>
            </a:r>
          </a:p>
          <a:p>
            <a:pPr>
              <a:buFontTx/>
              <a:buNone/>
            </a:pPr>
            <a:endParaRPr lang="en-US" altLang="en-US" sz="3600" dirty="0"/>
          </a:p>
          <a:p>
            <a:pPr>
              <a:buFontTx/>
              <a:buNone/>
            </a:pPr>
            <a:endParaRPr lang="en-US" altLang="en-US" dirty="0" smtClean="0"/>
          </a:p>
        </p:txBody>
      </p:sp>
    </p:spTree>
    <p:extLst>
      <p:ext uri="{BB962C8B-B14F-4D97-AF65-F5344CB8AC3E}">
        <p14:creationId xmlns:p14="http://schemas.microsoft.com/office/powerpoint/2010/main" val="36638984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 prevalence: example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00768444"/>
              </p:ext>
            </p:extLst>
          </p:nvPr>
        </p:nvGraphicFramePr>
        <p:xfrm>
          <a:off x="872197" y="2787857"/>
          <a:ext cx="7372644" cy="1747375"/>
        </p:xfrm>
        <a:graphic>
          <a:graphicData uri="http://schemas.openxmlformats.org/drawingml/2006/table">
            <a:tbl>
              <a:tblPr firstRow="1" firstCol="1" bandRow="1">
                <a:tableStyleId>{ED083AE6-46FA-4A59-8FB0-9F97EB10719F}</a:tableStyleId>
              </a:tblPr>
              <a:tblGrid>
                <a:gridCol w="1757748">
                  <a:extLst>
                    <a:ext uri="{9D8B030D-6E8A-4147-A177-3AD203B41FA5}">
                      <a16:colId xmlns:a16="http://schemas.microsoft.com/office/drawing/2014/main" val="20000"/>
                    </a:ext>
                  </a:extLst>
                </a:gridCol>
                <a:gridCol w="1725281">
                  <a:extLst>
                    <a:ext uri="{9D8B030D-6E8A-4147-A177-3AD203B41FA5}">
                      <a16:colId xmlns:a16="http://schemas.microsoft.com/office/drawing/2014/main" val="20001"/>
                    </a:ext>
                  </a:extLst>
                </a:gridCol>
                <a:gridCol w="1882543">
                  <a:extLst>
                    <a:ext uri="{9D8B030D-6E8A-4147-A177-3AD203B41FA5}">
                      <a16:colId xmlns:a16="http://schemas.microsoft.com/office/drawing/2014/main" val="20002"/>
                    </a:ext>
                  </a:extLst>
                </a:gridCol>
                <a:gridCol w="2007072">
                  <a:extLst>
                    <a:ext uri="{9D8B030D-6E8A-4147-A177-3AD203B41FA5}">
                      <a16:colId xmlns:a16="http://schemas.microsoft.com/office/drawing/2014/main" val="20003"/>
                    </a:ext>
                  </a:extLst>
                </a:gridCol>
              </a:tblGrid>
              <a:tr h="906127">
                <a:tc>
                  <a:txBody>
                    <a:bodyPr/>
                    <a:lstStyle/>
                    <a:p>
                      <a:pPr marL="0" marR="0">
                        <a:lnSpc>
                          <a:spcPct val="115000"/>
                        </a:lnSpc>
                        <a:spcBef>
                          <a:spcPts val="0"/>
                        </a:spcBef>
                        <a:spcAft>
                          <a:spcPts val="1000"/>
                        </a:spcAft>
                      </a:pPr>
                      <a:r>
                        <a:rPr lang="en-US" sz="1600" dirty="0">
                          <a:effectLst/>
                        </a:rPr>
                        <a:t>City</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nchor="b"/>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600" dirty="0">
                          <a:effectLst/>
                        </a:rPr>
                        <a:t>Total </a:t>
                      </a:r>
                      <a:r>
                        <a:rPr lang="en-US" sz="1600" dirty="0" smtClean="0">
                          <a:effectLst/>
                        </a:rPr>
                        <a:t>Population </a:t>
                      </a:r>
                      <a:r>
                        <a:rPr lang="en-US" sz="1600" dirty="0">
                          <a:effectLst/>
                        </a:rPr>
                        <a:t/>
                      </a:r>
                      <a:br>
                        <a:rPr lang="en-US" sz="1600" dirty="0">
                          <a:effectLst/>
                        </a:rPr>
                      </a:br>
                      <a:r>
                        <a:rPr lang="en-US" sz="1600" dirty="0" smtClean="0">
                          <a:effectLst/>
                        </a:rPr>
                        <a:t>(Jan 1, 2012)</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nchor="b"/>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US" sz="1600" dirty="0">
                          <a:effectLst/>
                        </a:rPr>
                        <a:t>Male Population</a:t>
                      </a:r>
                      <a:br>
                        <a:rPr lang="en-US" sz="1600" dirty="0">
                          <a:effectLst/>
                        </a:rPr>
                      </a:br>
                      <a:r>
                        <a:rPr lang="en-US" sz="1600" dirty="0" smtClean="0">
                          <a:effectLst/>
                        </a:rPr>
                        <a:t>(Jan 1, 2012)</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nchor="b"/>
                </a:tc>
                <a:tc>
                  <a:txBody>
                    <a:bodyPr/>
                    <a:lstStyle/>
                    <a:p>
                      <a:pPr marL="0" marR="0">
                        <a:lnSpc>
                          <a:spcPct val="115000"/>
                        </a:lnSpc>
                        <a:spcBef>
                          <a:spcPts val="0"/>
                        </a:spcBef>
                        <a:spcAft>
                          <a:spcPts val="1000"/>
                        </a:spcAft>
                      </a:pPr>
                      <a:r>
                        <a:rPr lang="en-US" sz="1600" dirty="0">
                          <a:effectLst/>
                        </a:rPr>
                        <a:t>Prostate Cancer Cases</a:t>
                      </a:r>
                      <a:br>
                        <a:rPr lang="en-US" sz="1600" dirty="0">
                          <a:effectLst/>
                        </a:rPr>
                      </a:br>
                      <a:r>
                        <a:rPr lang="en-US" sz="1600" dirty="0">
                          <a:effectLst/>
                        </a:rPr>
                        <a:t>(12:00 AM, </a:t>
                      </a:r>
                      <a:r>
                        <a:rPr lang="en-US" sz="1600" dirty="0" smtClean="0">
                          <a:effectLst/>
                        </a:rPr>
                        <a:t/>
                      </a:r>
                      <a:br>
                        <a:rPr lang="en-US" sz="1600" dirty="0" smtClean="0">
                          <a:effectLst/>
                        </a:rPr>
                      </a:br>
                      <a:r>
                        <a:rPr lang="en-US" sz="1600" dirty="0" smtClean="0">
                          <a:effectLst/>
                        </a:rPr>
                        <a:t>Jan </a:t>
                      </a:r>
                      <a:r>
                        <a:rPr lang="en-US" sz="1600" dirty="0">
                          <a:effectLst/>
                        </a:rPr>
                        <a:t>1, 2012)</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nchor="b"/>
                </a:tc>
                <a:extLst>
                  <a:ext uri="{0D108BD9-81ED-4DB2-BD59-A6C34878D82A}">
                    <a16:rowId xmlns:a16="http://schemas.microsoft.com/office/drawing/2014/main" val="10000"/>
                  </a:ext>
                </a:extLst>
              </a:tr>
              <a:tr h="226532">
                <a:tc>
                  <a:txBody>
                    <a:bodyPr/>
                    <a:lstStyle/>
                    <a:p>
                      <a:pPr marL="0" marR="0">
                        <a:lnSpc>
                          <a:spcPct val="115000"/>
                        </a:lnSpc>
                        <a:spcBef>
                          <a:spcPts val="0"/>
                        </a:spcBef>
                        <a:spcAft>
                          <a:spcPts val="1000"/>
                        </a:spcAft>
                      </a:pPr>
                      <a:r>
                        <a:rPr lang="en-US" sz="1600" dirty="0">
                          <a:effectLst/>
                        </a:rPr>
                        <a:t>Auckland</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a:effectLst/>
                        </a:rPr>
                        <a:t>400,000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smtClean="0">
                          <a:effectLst/>
                        </a:rPr>
                        <a:t>196,000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a:effectLst/>
                        </a:rPr>
                        <a:t>330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1"/>
                  </a:ext>
                </a:extLst>
              </a:tr>
              <a:tr h="226532">
                <a:tc>
                  <a:txBody>
                    <a:bodyPr/>
                    <a:lstStyle/>
                    <a:p>
                      <a:pPr marL="0" marR="0">
                        <a:lnSpc>
                          <a:spcPct val="115000"/>
                        </a:lnSpc>
                        <a:spcBef>
                          <a:spcPts val="0"/>
                        </a:spcBef>
                        <a:spcAft>
                          <a:spcPts val="1000"/>
                        </a:spcAft>
                      </a:pPr>
                      <a:r>
                        <a:rPr lang="en-US" sz="1600">
                          <a:effectLst/>
                        </a:rPr>
                        <a:t>Wellington</a:t>
                      </a:r>
                      <a:endParaRPr lang="en-US" sz="160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a:effectLst/>
                        </a:rPr>
                        <a:t>370,000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smtClean="0">
                          <a:effectLst/>
                        </a:rPr>
                        <a:t>188,700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a:effectLst/>
                        </a:rPr>
                        <a:t>270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2"/>
                  </a:ext>
                </a:extLst>
              </a:tr>
              <a:tr h="226532">
                <a:tc>
                  <a:txBody>
                    <a:bodyPr/>
                    <a:lstStyle/>
                    <a:p>
                      <a:pPr marL="0" marR="0">
                        <a:lnSpc>
                          <a:spcPct val="115000"/>
                        </a:lnSpc>
                        <a:spcBef>
                          <a:spcPts val="0"/>
                        </a:spcBef>
                        <a:spcAft>
                          <a:spcPts val="1000"/>
                        </a:spcAft>
                      </a:pPr>
                      <a:r>
                        <a:rPr lang="en-US" sz="1600" dirty="0" smtClean="0">
                          <a:effectLst/>
                        </a:rPr>
                        <a:t>Christchurch</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a:effectLst/>
                        </a:rPr>
                        <a:t>340,000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smtClean="0">
                          <a:effectLst/>
                        </a:rPr>
                        <a:t>170,000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15000"/>
                        </a:lnSpc>
                        <a:spcBef>
                          <a:spcPts val="0"/>
                        </a:spcBef>
                        <a:spcAft>
                          <a:spcPts val="1000"/>
                        </a:spcAft>
                      </a:pPr>
                      <a:r>
                        <a:rPr lang="en-US" sz="1600" dirty="0">
                          <a:effectLst/>
                        </a:rPr>
                        <a:t>250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3"/>
                  </a:ext>
                </a:extLst>
              </a:tr>
            </a:tbl>
          </a:graphicData>
        </a:graphic>
      </p:graphicFrame>
      <p:sp>
        <p:nvSpPr>
          <p:cNvPr id="3" name="TextBox 2"/>
          <p:cNvSpPr txBox="1"/>
          <p:nvPr/>
        </p:nvSpPr>
        <p:spPr>
          <a:xfrm>
            <a:off x="457200" y="5105400"/>
            <a:ext cx="8686800" cy="923330"/>
          </a:xfrm>
          <a:prstGeom prst="rect">
            <a:avLst/>
          </a:prstGeom>
          <a:noFill/>
        </p:spPr>
        <p:txBody>
          <a:bodyPr wrap="square" rtlCol="0">
            <a:spAutoFit/>
          </a:bodyPr>
          <a:lstStyle/>
          <a:p>
            <a:r>
              <a:rPr lang="en-US" b="1" dirty="0" smtClean="0"/>
              <a:t>What are the point prevalence for Auckland at the beginning of 2012? </a:t>
            </a:r>
          </a:p>
          <a:p>
            <a:endParaRPr lang="en-US" b="1" dirty="0"/>
          </a:p>
          <a:p>
            <a:r>
              <a:rPr lang="en-US" b="1" dirty="0" smtClean="0"/>
              <a:t>What is the point prevalence at New Zealand at Jan 1, 2012</a:t>
            </a:r>
            <a:endParaRPr lang="en-US" b="1" dirty="0"/>
          </a:p>
        </p:txBody>
      </p:sp>
      <p:sp>
        <p:nvSpPr>
          <p:cNvPr id="5" name="Rectangle 4"/>
          <p:cNvSpPr/>
          <p:nvPr/>
        </p:nvSpPr>
        <p:spPr>
          <a:xfrm>
            <a:off x="612648" y="1676400"/>
            <a:ext cx="7921752" cy="1015663"/>
          </a:xfrm>
          <a:prstGeom prst="rect">
            <a:avLst/>
          </a:prstGeom>
        </p:spPr>
        <p:txBody>
          <a:bodyPr wrap="square">
            <a:spAutoFit/>
          </a:bodyPr>
          <a:lstStyle/>
          <a:p>
            <a:r>
              <a:rPr lang="en-US" sz="2000" b="1" dirty="0"/>
              <a:t>The three largest cities in New Zealand are Auckland, Wellington, and Christchurch. Assume that these are the only three cities in New Zealand. </a:t>
            </a:r>
          </a:p>
        </p:txBody>
      </p:sp>
    </p:spTree>
    <p:extLst>
      <p:ext uri="{BB962C8B-B14F-4D97-AF65-F5344CB8AC3E}">
        <p14:creationId xmlns:p14="http://schemas.microsoft.com/office/powerpoint/2010/main" val="39158843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1066800"/>
          </a:xfrm>
        </p:spPr>
        <p:txBody>
          <a:bodyPr>
            <a:normAutofit fontScale="90000"/>
          </a:bodyPr>
          <a:lstStyle/>
          <a:p>
            <a:r>
              <a:rPr lang="en-US" smtClean="0"/>
              <a:t>Example for point prevalence and Incidence rate</a:t>
            </a:r>
            <a:endParaRPr lang="en-US"/>
          </a:p>
        </p:txBody>
      </p:sp>
      <p:sp>
        <p:nvSpPr>
          <p:cNvPr id="4" name="Title 1"/>
          <p:cNvSpPr>
            <a:spLocks noGrp="1"/>
          </p:cNvSpPr>
          <p:nvPr>
            <p:ph sz="quarter" idx="1"/>
          </p:nvPr>
        </p:nvSpPr>
        <p:spPr/>
        <p:txBody>
          <a:bodyPr>
            <a:normAutofit fontScale="47500" lnSpcReduction="20000"/>
          </a:bodyPr>
          <a:lstStyle/>
          <a:p>
            <a:r>
              <a:rPr lang="en-US" sz="4000"/>
              <a:t>An epidemiologic investigation begun on January 1st, 2011 identified a population of 1,000 individuals.</a:t>
            </a:r>
          </a:p>
          <a:p>
            <a:endParaRPr lang="en-US" sz="4000"/>
          </a:p>
          <a:p>
            <a:r>
              <a:rPr lang="en-US" sz="4000"/>
              <a:t>Forty were found to have congestive heart failure (CHF) on this date.</a:t>
            </a:r>
          </a:p>
          <a:p>
            <a:endParaRPr lang="en-US" sz="4000"/>
          </a:p>
          <a:p>
            <a:r>
              <a:rPr lang="en-US" sz="4000"/>
              <a:t>During the year of the study, 16 additional new cases of CHF were found.</a:t>
            </a:r>
          </a:p>
          <a:p>
            <a:endParaRPr lang="en-US" sz="4000"/>
          </a:p>
          <a:p>
            <a:r>
              <a:rPr lang="en-US" sz="4000"/>
              <a:t>There were 12 deaths during the year </a:t>
            </a:r>
            <a:r>
              <a:rPr lang="en-US" sz="4000" u="sng"/>
              <a:t>among persons without CHF</a:t>
            </a:r>
            <a:r>
              <a:rPr lang="en-US" sz="4000" smtClean="0"/>
              <a:t>.</a:t>
            </a:r>
          </a:p>
          <a:p>
            <a:pPr marL="0" indent="0">
              <a:buNone/>
            </a:pPr>
            <a:endParaRPr lang="en-US" sz="4000"/>
          </a:p>
          <a:p>
            <a:pPr marL="0" indent="0">
              <a:buNone/>
            </a:pPr>
            <a:r>
              <a:rPr lang="en-US" sz="4000" b="1"/>
              <a:t>Questions :</a:t>
            </a:r>
          </a:p>
          <a:p>
            <a:pPr marL="457200" indent="-457200">
              <a:buAutoNum type="arabicPeriod"/>
            </a:pPr>
            <a:r>
              <a:rPr lang="en-US" sz="4000" b="1"/>
              <a:t>What is the incidence rate </a:t>
            </a:r>
            <a:r>
              <a:rPr lang="en-US" sz="4000" b="1" smtClean="0"/>
              <a:t>during  </a:t>
            </a:r>
            <a:r>
              <a:rPr lang="en-US" sz="4000" b="1"/>
              <a:t>2011?</a:t>
            </a:r>
          </a:p>
          <a:p>
            <a:pPr marL="514350" indent="-514350">
              <a:buAutoNum type="arabicPeriod"/>
            </a:pPr>
            <a:r>
              <a:rPr lang="en-US" sz="4000" b="1"/>
              <a:t>What is  </a:t>
            </a:r>
            <a:r>
              <a:rPr lang="en-US" sz="4000" b="1" smtClean="0"/>
              <a:t>point prevalence  </a:t>
            </a:r>
            <a:r>
              <a:rPr lang="en-US" sz="4000" b="1"/>
              <a:t>at the end of </a:t>
            </a:r>
            <a:r>
              <a:rPr lang="en-US" sz="4000" b="1" smtClean="0"/>
              <a:t>2011?</a:t>
            </a:r>
            <a:endParaRPr lang="en-US" sz="4000" b="1"/>
          </a:p>
          <a:p>
            <a:endParaRPr lang="en-US" sz="4000" dirty="0">
              <a:latin typeface="Cambria" panose="02040503050406030204" pitchFamily="18" charset="0"/>
            </a:endParaRPr>
          </a:p>
        </p:txBody>
      </p:sp>
    </p:spTree>
    <p:extLst>
      <p:ext uri="{BB962C8B-B14F-4D97-AF65-F5344CB8AC3E}">
        <p14:creationId xmlns:p14="http://schemas.microsoft.com/office/powerpoint/2010/main" val="1761166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970" smtClean="0"/>
              <a:t>The relationship between Incidence </a:t>
            </a:r>
            <a:r>
              <a:rPr lang="en-US" sz="2970" dirty="0"/>
              <a:t>and Prevalence</a:t>
            </a:r>
          </a:p>
        </p:txBody>
      </p:sp>
      <p:pic>
        <p:nvPicPr>
          <p:cNvPr id="4" name="Content Placeholder 3" descr="See note for more details"/>
          <p:cNvPicPr>
            <a:picLocks noGrp="1" noChangeAspect="1"/>
          </p:cNvPicPr>
          <p:nvPr>
            <p:ph idx="1"/>
          </p:nvPr>
        </p:nvPicPr>
        <p:blipFill>
          <a:blip r:embed="rId3"/>
          <a:stretch>
            <a:fillRect/>
          </a:stretch>
        </p:blipFill>
        <p:spPr>
          <a:xfrm>
            <a:off x="2274043" y="1783080"/>
            <a:ext cx="4595915" cy="3394710"/>
          </a:xfrm>
          <a:prstGeom prst="rect">
            <a:avLst/>
          </a:prstGeom>
        </p:spPr>
      </p:pic>
      <p:sp>
        <p:nvSpPr>
          <p:cNvPr id="5" name="TextBox 4"/>
          <p:cNvSpPr txBox="1"/>
          <p:nvPr/>
        </p:nvSpPr>
        <p:spPr>
          <a:xfrm>
            <a:off x="2729957" y="5280660"/>
            <a:ext cx="3517438" cy="300082"/>
          </a:xfrm>
          <a:prstGeom prst="rect">
            <a:avLst/>
          </a:prstGeom>
          <a:noFill/>
        </p:spPr>
        <p:txBody>
          <a:bodyPr wrap="none" rtlCol="0">
            <a:spAutoFit/>
          </a:bodyPr>
          <a:lstStyle/>
          <a:p>
            <a:r>
              <a:rPr lang="en-US" sz="1350" i="1" dirty="0"/>
              <a:t>(Source: Epidemiology, fifth edition. Leon </a:t>
            </a:r>
            <a:r>
              <a:rPr lang="en-US" sz="1350" i="1" dirty="0" err="1"/>
              <a:t>Gordis</a:t>
            </a:r>
            <a:r>
              <a:rPr lang="en-US" sz="1350" i="1" dirty="0"/>
              <a:t> )</a:t>
            </a:r>
          </a:p>
        </p:txBody>
      </p:sp>
    </p:spTree>
    <p:extLst>
      <p:ext uri="{BB962C8B-B14F-4D97-AF65-F5344CB8AC3E}">
        <p14:creationId xmlns:p14="http://schemas.microsoft.com/office/powerpoint/2010/main" val="39818101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p:cNvSpPr>
            <a:spLocks noGrp="1" noChangeArrowheads="1"/>
          </p:cNvSpPr>
          <p:nvPr>
            <p:ph type="title"/>
          </p:nvPr>
        </p:nvSpPr>
        <p:spPr>
          <a:xfrm>
            <a:off x="914400" y="536459"/>
            <a:ext cx="8229600" cy="977265"/>
          </a:xfrm>
        </p:spPr>
        <p:txBody>
          <a:bodyPr vert="horz" wrap="square" lIns="0" tIns="0" rIns="0" bIns="0" numCol="1" rtlCol="0" anchor="t" anchorCtr="0" compatLnSpc="1">
            <a:prstTxWarp prst="textNoShape">
              <a:avLst/>
            </a:prstTxWarp>
            <a:normAutofit/>
          </a:bodyPr>
          <a:lstStyle/>
          <a:p>
            <a:pPr>
              <a:lnSpc>
                <a:spcPct val="95000"/>
              </a:lnSpc>
            </a:pPr>
            <a:r>
              <a:rPr lang="en-US" altLang="en-US" sz="2600" b="1" dirty="0">
                <a:solidFill>
                  <a:srgbClr val="000000"/>
                </a:solidFill>
                <a:latin typeface="Cambria" panose="02040503050406030204" pitchFamily="18" charset="0"/>
              </a:rPr>
              <a:t>Interrelationships Between Incidence and Prevalence</a:t>
            </a:r>
          </a:p>
        </p:txBody>
      </p:sp>
      <p:sp>
        <p:nvSpPr>
          <p:cNvPr id="26626" name="Rectangle 2"/>
          <p:cNvSpPr>
            <a:spLocks noGrp="1" noChangeArrowheads="1"/>
          </p:cNvSpPr>
          <p:nvPr>
            <p:ph idx="1"/>
          </p:nvPr>
        </p:nvSpPr>
        <p:spPr>
          <a:xfrm>
            <a:off x="1389345" y="1905000"/>
            <a:ext cx="6523673" cy="3497580"/>
          </a:xfrm>
        </p:spPr>
        <p:txBody>
          <a:bodyPr vert="horz" wrap="square" lIns="0" tIns="0" rIns="0" bIns="0" numCol="1" rtlCol="0" anchor="t" anchorCtr="0" compatLnSpc="1">
            <a:prstTxWarp prst="textNoShape">
              <a:avLst/>
            </a:prstTxWarp>
            <a:noAutofit/>
          </a:bodyPr>
          <a:lstStyle/>
          <a:p>
            <a:pPr marL="362901" lvl="1" indent="-285750" defTabSz="685770">
              <a:spcBef>
                <a:spcPct val="0"/>
              </a:spcBef>
              <a:spcAft>
                <a:spcPts val="810"/>
              </a:spcAft>
              <a:buClr>
                <a:srgbClr val="000000"/>
              </a:buClr>
              <a:buFont typeface="Wingdings" panose="05000000000000000000" pitchFamily="2" charset="2"/>
              <a:buChar char="q"/>
              <a:defRPr/>
            </a:pPr>
            <a:r>
              <a:rPr lang="en-US" sz="1800" b="1" dirty="0">
                <a:solidFill>
                  <a:srgbClr val="000000"/>
                </a:solidFill>
              </a:rPr>
              <a:t>Incidence and prevalence are interrelated concepts</a:t>
            </a:r>
            <a:r>
              <a:rPr lang="en-US" sz="1800" dirty="0">
                <a:solidFill>
                  <a:srgbClr val="000000"/>
                </a:solidFill>
              </a:rPr>
              <a:t>.</a:t>
            </a:r>
          </a:p>
          <a:p>
            <a:pPr marL="77150" lvl="1" indent="0" defTabSz="685770">
              <a:spcBef>
                <a:spcPct val="0"/>
              </a:spcBef>
              <a:spcAft>
                <a:spcPts val="810"/>
              </a:spcAft>
              <a:buClr>
                <a:srgbClr val="000000"/>
              </a:buClr>
              <a:buNone/>
              <a:defRPr/>
            </a:pPr>
            <a:r>
              <a:rPr lang="en-US" sz="1800" dirty="0">
                <a:solidFill>
                  <a:srgbClr val="000000"/>
                </a:solidFill>
              </a:rPr>
              <a:t>  </a:t>
            </a:r>
          </a:p>
          <a:p>
            <a:pPr marL="362900" lvl="1" indent="-285750" defTabSz="685770">
              <a:spcBef>
                <a:spcPct val="0"/>
              </a:spcBef>
              <a:spcAft>
                <a:spcPts val="810"/>
              </a:spcAft>
              <a:buClr>
                <a:srgbClr val="000000"/>
              </a:buClr>
              <a:buFont typeface="Wingdings" panose="05000000000000000000" pitchFamily="2" charset="2"/>
              <a:buChar char="q"/>
              <a:defRPr/>
            </a:pPr>
            <a:r>
              <a:rPr lang="en-US" sz="1800" dirty="0">
                <a:solidFill>
                  <a:srgbClr val="000000"/>
                </a:solidFill>
              </a:rPr>
              <a:t> </a:t>
            </a:r>
            <a:r>
              <a:rPr lang="en-US" sz="1800" b="1" dirty="0">
                <a:solidFill>
                  <a:srgbClr val="000000"/>
                </a:solidFill>
              </a:rPr>
              <a:t>Factors that cause prevalence to </a:t>
            </a:r>
            <a:r>
              <a:rPr lang="en-US" sz="1800" b="1" dirty="0" smtClean="0">
                <a:solidFill>
                  <a:srgbClr val="000000"/>
                </a:solidFill>
              </a:rPr>
              <a:t>increase</a:t>
            </a:r>
            <a:endParaRPr lang="en-US" sz="1800" b="1" dirty="0"/>
          </a:p>
          <a:p>
            <a:pPr marL="1014402"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Increase in incidence</a:t>
            </a:r>
          </a:p>
          <a:p>
            <a:pPr marL="1014402"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Longer duration of the case</a:t>
            </a:r>
            <a:endParaRPr lang="en-US" sz="1800" dirty="0"/>
          </a:p>
          <a:p>
            <a:pPr marL="1014402"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In-migration of cases</a:t>
            </a:r>
            <a:endParaRPr lang="en-US" sz="1800" dirty="0"/>
          </a:p>
          <a:p>
            <a:pPr marL="1014402"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Prolongation of life of patients without a cure</a:t>
            </a:r>
          </a:p>
          <a:p>
            <a:pPr marL="380050" lvl="1" indent="-285750" defTabSz="685770">
              <a:spcBef>
                <a:spcPct val="0"/>
              </a:spcBef>
              <a:spcAft>
                <a:spcPts val="810"/>
              </a:spcAft>
              <a:buClr>
                <a:srgbClr val="000000"/>
              </a:buClr>
              <a:buSzPct val="80000"/>
              <a:buFont typeface="Wingdings" panose="05000000000000000000" pitchFamily="2" charset="2"/>
              <a:buChar char="q"/>
              <a:defRPr/>
            </a:pPr>
            <a:r>
              <a:rPr lang="en-US" sz="1800" b="1" dirty="0">
                <a:solidFill>
                  <a:srgbClr val="000000"/>
                </a:solidFill>
              </a:rPr>
              <a:t>Factors that cause prevalence to </a:t>
            </a:r>
            <a:r>
              <a:rPr lang="en-US" sz="1800" b="1" dirty="0" smtClean="0">
                <a:solidFill>
                  <a:srgbClr val="000000"/>
                </a:solidFill>
              </a:rPr>
              <a:t>decrease</a:t>
            </a:r>
            <a:endParaRPr lang="en-US" sz="1800" b="1" dirty="0">
              <a:solidFill>
                <a:srgbClr val="000000"/>
              </a:solidFill>
            </a:endParaRPr>
          </a:p>
          <a:p>
            <a:pPr marL="1035837"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Decrease in incidence</a:t>
            </a:r>
          </a:p>
          <a:p>
            <a:pPr marL="1035837"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Shorter duration of disease</a:t>
            </a:r>
          </a:p>
          <a:p>
            <a:pPr marL="1035837"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In-migration of healthy people</a:t>
            </a:r>
          </a:p>
          <a:p>
            <a:pPr marL="1035837" lvl="3" indent="-285750" defTabSz="685770">
              <a:spcBef>
                <a:spcPct val="0"/>
              </a:spcBef>
              <a:spcAft>
                <a:spcPts val="810"/>
              </a:spcAft>
              <a:buClr>
                <a:srgbClr val="000000"/>
              </a:buClr>
              <a:buSzPct val="80000"/>
              <a:buFont typeface="Wingdings" panose="05000000000000000000" pitchFamily="2" charset="2"/>
              <a:buChar char="§"/>
              <a:defRPr/>
            </a:pPr>
            <a:r>
              <a:rPr lang="en-US" sz="1800" dirty="0">
                <a:solidFill>
                  <a:srgbClr val="000000"/>
                </a:solidFill>
              </a:rPr>
              <a:t>Improved cure rate of disease</a:t>
            </a:r>
            <a:endParaRPr lang="en-US" sz="1800" b="1" dirty="0">
              <a:solidFill>
                <a:srgbClr val="000000"/>
              </a:solidFill>
            </a:endParaRPr>
          </a:p>
        </p:txBody>
      </p:sp>
      <p:pic>
        <p:nvPicPr>
          <p:cNvPr id="2" name="Picture 1"/>
          <p:cNvPicPr>
            <a:picLocks noChangeAspect="1"/>
          </p:cNvPicPr>
          <p:nvPr/>
        </p:nvPicPr>
        <p:blipFill>
          <a:blip r:embed="rId3"/>
          <a:stretch>
            <a:fillRect/>
          </a:stretch>
        </p:blipFill>
        <p:spPr>
          <a:xfrm>
            <a:off x="2667000" y="2209800"/>
            <a:ext cx="3029936" cy="433975"/>
          </a:xfrm>
          <a:prstGeom prst="rect">
            <a:avLst/>
          </a:prstGeom>
        </p:spPr>
      </p:pic>
    </p:spTree>
    <p:extLst>
      <p:ext uri="{BB962C8B-B14F-4D97-AF65-F5344CB8AC3E}">
        <p14:creationId xmlns:p14="http://schemas.microsoft.com/office/powerpoint/2010/main" val="19724105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Epidemiology Terminology</a:t>
            </a:r>
            <a:endParaRPr lang="en-US" dirty="0"/>
          </a:p>
        </p:txBody>
      </p:sp>
      <p:sp>
        <p:nvSpPr>
          <p:cNvPr id="4" name="Rectangle 2"/>
          <p:cNvSpPr>
            <a:spLocks noGrp="1" noChangeArrowheads="1"/>
          </p:cNvSpPr>
          <p:nvPr>
            <p:ph sz="quarter" idx="1"/>
          </p:nvPr>
        </p:nvSpPr>
        <p:spPr/>
        <p:txBody>
          <a:bodyPr lIns="0" tIns="0" rIns="0" bIns="0"/>
          <a:lstStyle/>
          <a:p>
            <a:pPr marL="469900" lvl="1" indent="-342900">
              <a:lnSpc>
                <a:spcPct val="95000"/>
              </a:lnSpc>
              <a:spcBef>
                <a:spcPct val="0"/>
              </a:spcBef>
              <a:spcAft>
                <a:spcPts val="1200"/>
              </a:spcAft>
              <a:buClr>
                <a:srgbClr val="000000"/>
              </a:buClr>
              <a:buFont typeface="Wingdings" panose="05000000000000000000" pitchFamily="2" charset="2"/>
              <a:buChar char="q"/>
            </a:pPr>
            <a:r>
              <a:rPr lang="en-US" altLang="en-US" sz="2400" smtClean="0">
                <a:solidFill>
                  <a:srgbClr val="000000"/>
                </a:solidFill>
              </a:rPr>
              <a:t>Period </a:t>
            </a:r>
            <a:r>
              <a:rPr lang="en-US" altLang="en-US" sz="2400" dirty="0" smtClean="0">
                <a:solidFill>
                  <a:srgbClr val="000000"/>
                </a:solidFill>
              </a:rPr>
              <a:t>prevalence: How many people have had the disease at any point during a certain time period?</a:t>
            </a:r>
          </a:p>
          <a:p>
            <a:pPr marL="914400" lvl="2" indent="-342900">
              <a:lnSpc>
                <a:spcPct val="95000"/>
              </a:lnSpc>
              <a:spcBef>
                <a:spcPct val="0"/>
              </a:spcBef>
              <a:spcAft>
                <a:spcPts val="1200"/>
              </a:spcAft>
              <a:buClr>
                <a:srgbClr val="000000"/>
              </a:buClr>
              <a:buFont typeface="Wingdings" panose="05000000000000000000" pitchFamily="2" charset="2"/>
              <a:buChar char="§"/>
            </a:pPr>
            <a:r>
              <a:rPr lang="en-US" altLang="en-US" sz="2000" dirty="0" smtClean="0">
                <a:solidFill>
                  <a:srgbClr val="000000"/>
                </a:solidFill>
              </a:rPr>
              <a:t>Some people may developed the disease during that period, and others may have had the disease before and die or been cured during the period</a:t>
            </a:r>
          </a:p>
          <a:p>
            <a:pPr marL="342900" lvl="2" indent="-342900" defTabSz="1015980" fontAlgn="auto">
              <a:spcBef>
                <a:spcPct val="0"/>
              </a:spcBef>
              <a:spcAft>
                <a:spcPts val="1200"/>
              </a:spcAft>
              <a:buClr>
                <a:srgbClr val="000000"/>
              </a:buClr>
              <a:buFont typeface="Wingdings" panose="05000000000000000000" pitchFamily="2" charset="2"/>
              <a:buChar char="q"/>
              <a:defRPr/>
            </a:pPr>
            <a:r>
              <a:rPr lang="en-US" sz="2400" dirty="0" smtClean="0">
                <a:solidFill>
                  <a:srgbClr val="000000"/>
                </a:solidFill>
              </a:rPr>
              <a:t>Lifetime Prevalence: cases diagnosed at any time during the person’s lifetime</a:t>
            </a:r>
            <a:endParaRPr lang="en-US" sz="2400" dirty="0">
              <a:solidFill>
                <a:srgbClr val="000000"/>
              </a:solidFill>
            </a:endParaRPr>
          </a:p>
        </p:txBody>
      </p:sp>
    </p:spTree>
    <p:extLst>
      <p:ext uri="{BB962C8B-B14F-4D97-AF65-F5344CB8AC3E}">
        <p14:creationId xmlns:p14="http://schemas.microsoft.com/office/powerpoint/2010/main" val="2348453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Mortality</a:t>
            </a:r>
            <a:endParaRPr lang="en-US" dirty="0"/>
          </a:p>
        </p:txBody>
      </p:sp>
      <p:sp>
        <p:nvSpPr>
          <p:cNvPr id="3" name="Text Placeholder 2"/>
          <p:cNvSpPr>
            <a:spLocks noGrp="1"/>
          </p:cNvSpPr>
          <p:nvPr>
            <p:ph type="body" idx="1"/>
          </p:nvPr>
        </p:nvSpPr>
        <p:spPr/>
        <p:txBody>
          <a:bodyPr/>
          <a:lstStyle/>
          <a:p>
            <a:r>
              <a:rPr lang="en-US" smtClean="0"/>
              <a:t>Make sure that you can the notes below</a:t>
            </a:r>
            <a:endParaRPr lang="en-US" dirty="0"/>
          </a:p>
        </p:txBody>
      </p:sp>
    </p:spTree>
    <p:extLst>
      <p:ext uri="{BB962C8B-B14F-4D97-AF65-F5344CB8AC3E}">
        <p14:creationId xmlns:p14="http://schemas.microsoft.com/office/powerpoint/2010/main" val="30869255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685800"/>
            <a:ext cx="7596188" cy="861774"/>
          </a:xfrm>
          <a:prstGeom prst="rect">
            <a:avLst/>
          </a:prstGeom>
          <a:noFill/>
        </p:spPr>
        <p:txBody>
          <a:bodyPr wrap="square" rtlCol="0">
            <a:spAutoFit/>
          </a:bodyPr>
          <a:lstStyle/>
          <a:p>
            <a:r>
              <a:rPr lang="en-US" sz="5000" b="1" dirty="0" smtClean="0">
                <a:latin typeface="Corbel" panose="020B0503020204020204" pitchFamily="34" charset="0"/>
              </a:rPr>
              <a:t>Learning</a:t>
            </a:r>
            <a:r>
              <a:rPr lang="en-US" sz="4000" b="1" dirty="0" smtClean="0">
                <a:latin typeface="Corbel" panose="020B0503020204020204" pitchFamily="34" charset="0"/>
              </a:rPr>
              <a:t> </a:t>
            </a:r>
            <a:r>
              <a:rPr lang="en-US" sz="5000" b="1" dirty="0" smtClean="0">
                <a:latin typeface="Corbel" panose="020B0503020204020204" pitchFamily="34" charset="0"/>
              </a:rPr>
              <a:t>Objectives</a:t>
            </a:r>
            <a:endParaRPr lang="en-US" sz="5000" b="1" dirty="0">
              <a:latin typeface="Corbel" panose="020B0503020204020204" pitchFamily="34" charset="0"/>
            </a:endParaRPr>
          </a:p>
        </p:txBody>
      </p:sp>
      <p:sp>
        <p:nvSpPr>
          <p:cNvPr id="5" name="Rectangle 4"/>
          <p:cNvSpPr/>
          <p:nvPr/>
        </p:nvSpPr>
        <p:spPr>
          <a:xfrm>
            <a:off x="1893094" y="3200400"/>
            <a:ext cx="4572000" cy="2221121"/>
          </a:xfrm>
          <a:prstGeom prst="rect">
            <a:avLst/>
          </a:prstGeom>
        </p:spPr>
        <p:txBody>
          <a:bodyPr>
            <a:spAutoFit/>
          </a:bodyPr>
          <a:lstStyle/>
          <a:p>
            <a:pPr marL="411470" lvl="1" indent="-308603">
              <a:spcAft>
                <a:spcPts val="1080"/>
              </a:spcAft>
              <a:buClr>
                <a:srgbClr val="000000"/>
              </a:buClr>
              <a:buFontTx/>
              <a:buChar char="•"/>
            </a:pPr>
            <a:r>
              <a:rPr lang="en-US" altLang="en-US" sz="4000" dirty="0">
                <a:solidFill>
                  <a:srgbClr val="000000"/>
                </a:solidFill>
                <a:latin typeface="Corbel" panose="020B0503020204020204" pitchFamily="34" charset="0"/>
              </a:rPr>
              <a:t>Crude rates</a:t>
            </a:r>
          </a:p>
          <a:p>
            <a:pPr marL="411470" lvl="1" indent="-308603">
              <a:spcAft>
                <a:spcPts val="1080"/>
              </a:spcAft>
              <a:buClr>
                <a:srgbClr val="000000"/>
              </a:buClr>
              <a:buFontTx/>
              <a:buChar char="•"/>
            </a:pPr>
            <a:r>
              <a:rPr lang="en-US" altLang="en-US" sz="4000" dirty="0">
                <a:solidFill>
                  <a:srgbClr val="000000"/>
                </a:solidFill>
                <a:latin typeface="Corbel" panose="020B0503020204020204" pitchFamily="34" charset="0"/>
              </a:rPr>
              <a:t>Specific rates</a:t>
            </a:r>
          </a:p>
          <a:p>
            <a:pPr marL="411470" lvl="1" indent="-308603">
              <a:spcAft>
                <a:spcPts val="1080"/>
              </a:spcAft>
              <a:buClr>
                <a:srgbClr val="000000"/>
              </a:buClr>
              <a:buFontTx/>
              <a:buChar char="•"/>
            </a:pPr>
            <a:r>
              <a:rPr lang="en-US" altLang="en-US" sz="4000" dirty="0">
                <a:solidFill>
                  <a:srgbClr val="000000"/>
                </a:solidFill>
                <a:latin typeface="Corbel" panose="020B0503020204020204" pitchFamily="34" charset="0"/>
              </a:rPr>
              <a:t>Adjusted rates</a:t>
            </a:r>
            <a:endParaRPr lang="en-US" altLang="en-US" sz="4000" dirty="0">
              <a:latin typeface="Corbel" panose="020B0503020204020204" pitchFamily="34" charset="0"/>
            </a:endParaRPr>
          </a:p>
        </p:txBody>
      </p:sp>
    </p:spTree>
    <p:extLst>
      <p:ext uri="{BB962C8B-B14F-4D97-AF65-F5344CB8AC3E}">
        <p14:creationId xmlns:p14="http://schemas.microsoft.com/office/powerpoint/2010/main" val="3309555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pPr eaLnBrk="1" hangingPunct="1"/>
            <a:r>
              <a:rPr lang="en-US" altLang="en-US" sz="6000" b="1" dirty="0" smtClean="0"/>
              <a:t>Mortality Rate (Crude)</a:t>
            </a:r>
          </a:p>
        </p:txBody>
      </p:sp>
      <p:sp>
        <p:nvSpPr>
          <p:cNvPr id="2" name="TextBox 1"/>
          <p:cNvSpPr txBox="1"/>
          <p:nvPr/>
        </p:nvSpPr>
        <p:spPr>
          <a:xfrm>
            <a:off x="381000" y="1690688"/>
            <a:ext cx="8458200" cy="4524315"/>
          </a:xfrm>
          <a:prstGeom prst="rect">
            <a:avLst/>
          </a:prstGeom>
          <a:noFill/>
        </p:spPr>
        <p:txBody>
          <a:bodyPr wrap="square" rtlCol="0">
            <a:spAutoFit/>
          </a:bodyPr>
          <a:lstStyle/>
          <a:p>
            <a:pPr marL="571500" indent="-571500">
              <a:buFont typeface="Arial" panose="020B0604020202020204" pitchFamily="34" charset="0"/>
              <a:buChar char="•"/>
            </a:pPr>
            <a:r>
              <a:rPr lang="en-US" sz="3600" dirty="0" smtClean="0">
                <a:latin typeface="+mj-lt"/>
              </a:rPr>
              <a:t>Incidence rate of death</a:t>
            </a:r>
          </a:p>
          <a:p>
            <a:pPr marL="571500" indent="-571500">
              <a:buFont typeface="Arial" panose="020B0604020202020204" pitchFamily="34" charset="0"/>
              <a:buChar char="•"/>
            </a:pPr>
            <a:r>
              <a:rPr lang="en-US" sz="3600" dirty="0" smtClean="0">
                <a:latin typeface="+mj-lt"/>
              </a:rPr>
              <a:t>Calculated on annual basis </a:t>
            </a:r>
          </a:p>
          <a:p>
            <a:pPr marL="571500" indent="-571500">
              <a:buFont typeface="Arial" panose="020B0604020202020204" pitchFamily="34" charset="0"/>
              <a:buChar char="•"/>
            </a:pPr>
            <a:r>
              <a:rPr lang="en-US" sz="3600" dirty="0" smtClean="0">
                <a:latin typeface="+mj-lt"/>
              </a:rPr>
              <a:t>Expressed as per 1000 </a:t>
            </a:r>
          </a:p>
          <a:p>
            <a:endParaRPr lang="en-US" sz="3600" dirty="0">
              <a:latin typeface="+mj-lt"/>
            </a:endParaRPr>
          </a:p>
          <a:p>
            <a:r>
              <a:rPr lang="en-US" sz="3600" dirty="0">
                <a:latin typeface="+mj-lt"/>
              </a:rPr>
              <a:t> </a:t>
            </a:r>
            <a:r>
              <a:rPr lang="en-US" sz="3600" dirty="0" smtClean="0">
                <a:latin typeface="+mj-lt"/>
              </a:rPr>
              <a:t>         Total # of deaths from all causes </a:t>
            </a:r>
          </a:p>
          <a:p>
            <a:r>
              <a:rPr lang="en-US" sz="3600" dirty="0" smtClean="0">
                <a:latin typeface="+mj-lt"/>
              </a:rPr>
              <a:t>                             in one year</a:t>
            </a:r>
          </a:p>
          <a:p>
            <a:r>
              <a:rPr lang="en-US" sz="3600" dirty="0" smtClean="0">
                <a:latin typeface="+mj-lt"/>
              </a:rPr>
              <a:t>M =                                                              x1000</a:t>
            </a:r>
          </a:p>
          <a:p>
            <a:r>
              <a:rPr lang="en-US" sz="3600" dirty="0">
                <a:latin typeface="+mj-lt"/>
              </a:rPr>
              <a:t> </a:t>
            </a:r>
            <a:r>
              <a:rPr lang="en-US" sz="3600" dirty="0" smtClean="0">
                <a:latin typeface="+mj-lt"/>
              </a:rPr>
              <a:t>                # in population midyear</a:t>
            </a:r>
          </a:p>
        </p:txBody>
      </p:sp>
      <p:cxnSp>
        <p:nvCxnSpPr>
          <p:cNvPr id="4" name="Straight Connector 3"/>
          <p:cNvCxnSpPr/>
          <p:nvPr/>
        </p:nvCxnSpPr>
        <p:spPr>
          <a:xfrm>
            <a:off x="1752600" y="5334000"/>
            <a:ext cx="52578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80316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eaLnBrk="1" hangingPunct="1"/>
            <a:r>
              <a:rPr lang="en-US" altLang="en-US" sz="4800" dirty="0" smtClean="0"/>
              <a:t>Age-Specific Mortality Rates</a:t>
            </a:r>
          </a:p>
        </p:txBody>
      </p:sp>
      <p:pic>
        <p:nvPicPr>
          <p:cNvPr id="8195" name="Content Placeholder 3"/>
          <p:cNvPicPr>
            <a:picLocks noGrp="1"/>
          </p:cNvPicPr>
          <p:nvPr>
            <p:ph idx="1"/>
          </p:nvPr>
        </p:nvPicPr>
        <p:blipFill>
          <a:blip r:embed="rId3">
            <a:extLst>
              <a:ext uri="{28A0092B-C50C-407E-A947-70E740481C1C}">
                <a14:useLocalDpi xmlns:a14="http://schemas.microsoft.com/office/drawing/2010/main" val="0"/>
              </a:ext>
            </a:extLst>
          </a:blip>
          <a:srcRect l="16631" t="27760" r="14384" b="13878"/>
          <a:stretch>
            <a:fillRect/>
          </a:stretch>
        </p:blipFill>
        <p:spPr>
          <a:xfrm>
            <a:off x="457200" y="1687513"/>
            <a:ext cx="8229600" cy="4941887"/>
          </a:xfrm>
        </p:spPr>
      </p:pic>
    </p:spTree>
    <p:extLst>
      <p:ext uri="{BB962C8B-B14F-4D97-AF65-F5344CB8AC3E}">
        <p14:creationId xmlns:p14="http://schemas.microsoft.com/office/powerpoint/2010/main" val="32609915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en-US" dirty="0" smtClean="0"/>
              <a:t>Cause-Specific Mortality Rates (CSMR)</a:t>
            </a:r>
          </a:p>
        </p:txBody>
      </p:sp>
      <p:pic>
        <p:nvPicPr>
          <p:cNvPr id="9219" name="Content Placeholder 3"/>
          <p:cNvPicPr>
            <a:picLocks noGrp="1"/>
          </p:cNvPicPr>
          <p:nvPr>
            <p:ph idx="1"/>
          </p:nvPr>
        </p:nvPicPr>
        <p:blipFill>
          <a:blip r:embed="rId3">
            <a:extLst>
              <a:ext uri="{28A0092B-C50C-407E-A947-70E740481C1C}">
                <a14:useLocalDpi xmlns:a14="http://schemas.microsoft.com/office/drawing/2010/main" val="0"/>
              </a:ext>
            </a:extLst>
          </a:blip>
          <a:srcRect l="15627" t="25237" r="14584" b="10410"/>
          <a:stretch>
            <a:fillRect/>
          </a:stretch>
        </p:blipFill>
        <p:spPr>
          <a:xfrm>
            <a:off x="628650" y="2332037"/>
            <a:ext cx="7851775" cy="4525963"/>
          </a:xfrm>
        </p:spPr>
      </p:pic>
    </p:spTree>
    <p:extLst>
      <p:ext uri="{BB962C8B-B14F-4D97-AF65-F5344CB8AC3E}">
        <p14:creationId xmlns:p14="http://schemas.microsoft.com/office/powerpoint/2010/main" val="12236762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9979152" cy="990600"/>
          </a:xfrm>
        </p:spPr>
        <p:txBody>
          <a:bodyPr rtlCol="0">
            <a:noAutofit/>
          </a:bodyPr>
          <a:lstStyle/>
          <a:p>
            <a:pPr eaLnBrk="1" fontAlgn="auto" hangingPunct="1">
              <a:spcAft>
                <a:spcPts val="0"/>
              </a:spcAft>
              <a:defRPr/>
            </a:pPr>
            <a:r>
              <a:rPr lang="en-US" dirty="0" smtClean="0">
                <a:latin typeface="Arial" charset="0"/>
              </a:rPr>
              <a:t>Case Fatality Rate (CFR)</a:t>
            </a:r>
            <a:endParaRPr lang="en-US" dirty="0" smtClean="0"/>
          </a:p>
        </p:txBody>
      </p:sp>
      <p:sp>
        <p:nvSpPr>
          <p:cNvPr id="3" name="Content Placeholder 2"/>
          <p:cNvSpPr>
            <a:spLocks noGrp="1"/>
          </p:cNvSpPr>
          <p:nvPr>
            <p:ph idx="1"/>
          </p:nvPr>
        </p:nvSpPr>
        <p:spPr/>
        <p:txBody>
          <a:bodyPr rtlCol="0">
            <a:normAutofit/>
          </a:bodyPr>
          <a:lstStyle/>
          <a:p>
            <a:pPr marL="609600" indent="-609600" eaLnBrk="1" fontAlgn="auto" hangingPunct="1">
              <a:lnSpc>
                <a:spcPct val="90000"/>
              </a:lnSpc>
              <a:spcAft>
                <a:spcPts val="0"/>
              </a:spcAft>
              <a:buFont typeface="Arial" panose="020B0604020202020204" pitchFamily="34" charset="0"/>
              <a:buNone/>
              <a:defRPr/>
            </a:pPr>
            <a:endParaRPr lang="en-US" sz="1400" dirty="0" smtClean="0">
              <a:solidFill>
                <a:schemeClr val="folHlink"/>
              </a:solidFill>
              <a:latin typeface="Arial" charset="0"/>
            </a:endParaRPr>
          </a:p>
          <a:p>
            <a:pPr marL="609600" indent="-609600" eaLnBrk="1" fontAlgn="auto" hangingPunct="1">
              <a:lnSpc>
                <a:spcPct val="90000"/>
              </a:lnSpc>
              <a:spcAft>
                <a:spcPts val="0"/>
              </a:spcAft>
              <a:buFont typeface="Arial" panose="020B0604020202020204" pitchFamily="34" charset="0"/>
              <a:buNone/>
              <a:defRPr/>
            </a:pPr>
            <a:endParaRPr lang="en-US" sz="1400" dirty="0" smtClean="0">
              <a:solidFill>
                <a:schemeClr val="folHlink"/>
              </a:solidFill>
              <a:latin typeface="Arial" charset="0"/>
            </a:endParaRPr>
          </a:p>
          <a:p>
            <a:pPr marL="609600" indent="-609600" eaLnBrk="1" fontAlgn="auto" hangingPunct="1">
              <a:lnSpc>
                <a:spcPct val="90000"/>
              </a:lnSpc>
              <a:spcAft>
                <a:spcPts val="0"/>
              </a:spcAft>
              <a:buFont typeface="Arial" panose="020B0604020202020204" pitchFamily="34" charset="0"/>
              <a:buNone/>
              <a:defRPr/>
            </a:pPr>
            <a:endParaRPr lang="en-US" sz="1400" dirty="0" smtClean="0">
              <a:solidFill>
                <a:schemeClr val="folHlink"/>
              </a:solidFill>
              <a:latin typeface="Arial" charset="0"/>
            </a:endParaRPr>
          </a:p>
          <a:p>
            <a:pPr marL="609600" indent="-609600" eaLnBrk="1" fontAlgn="auto" hangingPunct="1">
              <a:lnSpc>
                <a:spcPct val="90000"/>
              </a:lnSpc>
              <a:spcAft>
                <a:spcPts val="0"/>
              </a:spcAft>
              <a:buFont typeface="Arial" panose="020B0604020202020204" pitchFamily="34" charset="0"/>
              <a:buNone/>
              <a:defRPr/>
            </a:pPr>
            <a:r>
              <a:rPr lang="en-US" sz="2800" dirty="0" smtClean="0">
                <a:latin typeface="Arial" charset="0"/>
              </a:rPr>
              <a:t>CFR  =    </a:t>
            </a:r>
            <a:r>
              <a:rPr lang="en-US" sz="2800" u="sng" dirty="0" smtClean="0">
                <a:latin typeface="Arial" charset="0"/>
              </a:rPr>
              <a:t># people who died from a disease </a:t>
            </a:r>
            <a:endParaRPr lang="en-US" sz="2800" dirty="0" smtClean="0">
              <a:latin typeface="Arial" charset="0"/>
            </a:endParaRPr>
          </a:p>
          <a:p>
            <a:pPr marL="609600" indent="-609600" eaLnBrk="1" fontAlgn="auto" hangingPunct="1">
              <a:lnSpc>
                <a:spcPct val="90000"/>
              </a:lnSpc>
              <a:spcAft>
                <a:spcPts val="0"/>
              </a:spcAft>
              <a:buFont typeface="Arial" panose="020B0604020202020204" pitchFamily="34" charset="0"/>
              <a:buNone/>
              <a:defRPr/>
            </a:pPr>
            <a:r>
              <a:rPr lang="en-US" sz="2800" dirty="0" smtClean="0">
                <a:latin typeface="Arial" charset="0"/>
              </a:rPr>
              <a:t>               # people who have that disease </a:t>
            </a:r>
          </a:p>
          <a:p>
            <a:pPr marL="609600" indent="-609600" eaLnBrk="1" fontAlgn="auto" hangingPunct="1">
              <a:lnSpc>
                <a:spcPct val="90000"/>
              </a:lnSpc>
              <a:spcAft>
                <a:spcPts val="0"/>
              </a:spcAft>
              <a:buFont typeface="Arial" panose="020B0604020202020204" pitchFamily="34" charset="0"/>
              <a:buNone/>
              <a:defRPr/>
            </a:pPr>
            <a:r>
              <a:rPr lang="en-US" sz="2800" dirty="0">
                <a:latin typeface="Arial" charset="0"/>
              </a:rPr>
              <a:t>	</a:t>
            </a:r>
            <a:r>
              <a:rPr lang="en-US" sz="2800" dirty="0" smtClean="0">
                <a:latin typeface="Arial" charset="0"/>
              </a:rPr>
              <a:t>		 (in same time period)</a:t>
            </a:r>
          </a:p>
          <a:p>
            <a:pPr eaLnBrk="1" fontAlgn="auto" hangingPunct="1">
              <a:spcAft>
                <a:spcPts val="0"/>
              </a:spcAft>
              <a:buFont typeface="Arial" panose="020B0604020202020204" pitchFamily="34" charset="0"/>
              <a:buNone/>
              <a:defRPr/>
            </a:pPr>
            <a:endParaRPr lang="en-US" dirty="0" smtClean="0"/>
          </a:p>
          <a:p>
            <a:pPr eaLnBrk="1" fontAlgn="auto" hangingPunct="1">
              <a:spcAft>
                <a:spcPts val="0"/>
              </a:spcAft>
              <a:buFont typeface="Arial" panose="020B0604020202020204" pitchFamily="34" charset="0"/>
              <a:buNone/>
              <a:defRPr/>
            </a:pPr>
            <a:endParaRPr lang="en-US" dirty="0" smtClean="0"/>
          </a:p>
        </p:txBody>
      </p:sp>
    </p:spTree>
    <p:extLst>
      <p:ext uri="{BB962C8B-B14F-4D97-AF65-F5344CB8AC3E}">
        <p14:creationId xmlns:p14="http://schemas.microsoft.com/office/powerpoint/2010/main" val="4350585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pPr eaLnBrk="1" hangingPunct="1"/>
            <a:r>
              <a:rPr lang="en-US" altLang="en-US" sz="4800" dirty="0" smtClean="0"/>
              <a:t>In-Class Example: </a:t>
            </a:r>
            <a:br>
              <a:rPr lang="en-US" altLang="en-US" sz="4800" dirty="0" smtClean="0"/>
            </a:br>
            <a:r>
              <a:rPr lang="en-US" altLang="en-US" sz="4800" dirty="0" smtClean="0"/>
              <a:t>Mortality Rate vs CFR</a:t>
            </a:r>
          </a:p>
        </p:txBody>
      </p:sp>
      <p:sp>
        <p:nvSpPr>
          <p:cNvPr id="11267" name="Content Placeholder 2"/>
          <p:cNvSpPr>
            <a:spLocks noGrp="1"/>
          </p:cNvSpPr>
          <p:nvPr>
            <p:ph idx="1"/>
          </p:nvPr>
        </p:nvSpPr>
        <p:spPr/>
        <p:txBody>
          <a:bodyPr>
            <a:normAutofit fontScale="92500" lnSpcReduction="10000"/>
          </a:bodyPr>
          <a:lstStyle/>
          <a:p>
            <a:pPr eaLnBrk="1" hangingPunct="1">
              <a:buFont typeface="Arial" panose="020B0604020202020204" pitchFamily="34" charset="0"/>
              <a:buNone/>
            </a:pPr>
            <a:r>
              <a:rPr lang="en-US" altLang="en-US" sz="3600" dirty="0" smtClean="0"/>
              <a:t>Assume a population of 100,000 people</a:t>
            </a:r>
          </a:p>
          <a:p>
            <a:pPr lvl="1" eaLnBrk="1" hangingPunct="1"/>
            <a:r>
              <a:rPr lang="en-US" altLang="en-US" sz="3600" dirty="0" smtClean="0"/>
              <a:t>20 are sick with disease “X.” </a:t>
            </a:r>
          </a:p>
          <a:p>
            <a:pPr lvl="1" eaLnBrk="1" hangingPunct="1"/>
            <a:r>
              <a:rPr lang="en-US" altLang="en-US" sz="3600" dirty="0" smtClean="0"/>
              <a:t>In one year, 18 die from disease “X”</a:t>
            </a:r>
          </a:p>
          <a:p>
            <a:pPr eaLnBrk="1" hangingPunct="1">
              <a:buFont typeface="Arial" panose="020B0604020202020204" pitchFamily="34" charset="0"/>
              <a:buNone/>
            </a:pPr>
            <a:r>
              <a:rPr lang="en-US" altLang="en-US" sz="3600" dirty="0" smtClean="0"/>
              <a:t>What is the mortality rate in that year from disease “X?” </a:t>
            </a:r>
          </a:p>
          <a:p>
            <a:pPr eaLnBrk="1" hangingPunct="1">
              <a:buFont typeface="Arial" panose="020B0604020202020204" pitchFamily="34" charset="0"/>
              <a:buNone/>
            </a:pPr>
            <a:r>
              <a:rPr lang="en-US" altLang="en-US" sz="3600" dirty="0" smtClean="0"/>
              <a:t>What is the CFR? </a:t>
            </a:r>
          </a:p>
          <a:p>
            <a:pPr eaLnBrk="1" hangingPunct="1">
              <a:buFont typeface="Arial" panose="020B0604020202020204" pitchFamily="34" charset="0"/>
              <a:buNone/>
            </a:pPr>
            <a:r>
              <a:rPr lang="en-US" altLang="en-US" sz="3600" dirty="0" smtClean="0"/>
              <a:t>What do these measures tell us (interpret findings)?</a:t>
            </a:r>
          </a:p>
        </p:txBody>
      </p:sp>
    </p:spTree>
    <p:extLst>
      <p:ext uri="{BB962C8B-B14F-4D97-AF65-F5344CB8AC3E}">
        <p14:creationId xmlns:p14="http://schemas.microsoft.com/office/powerpoint/2010/main" val="39858145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pPr eaLnBrk="1" hangingPunct="1"/>
            <a:r>
              <a:rPr lang="en-US" altLang="en-US" sz="4800" dirty="0" smtClean="0"/>
              <a:t>In-Class Example: </a:t>
            </a:r>
            <a:br>
              <a:rPr lang="en-US" altLang="en-US" sz="4800" dirty="0" smtClean="0"/>
            </a:br>
            <a:r>
              <a:rPr lang="en-US" altLang="en-US" sz="4800" dirty="0" smtClean="0"/>
              <a:t>Mortality Rate vs CFR</a:t>
            </a:r>
          </a:p>
        </p:txBody>
      </p:sp>
      <p:sp>
        <p:nvSpPr>
          <p:cNvPr id="11267" name="Content Placeholder 2"/>
          <p:cNvSpPr>
            <a:spLocks noGrp="1"/>
          </p:cNvSpPr>
          <p:nvPr>
            <p:ph idx="1"/>
          </p:nvPr>
        </p:nvSpPr>
        <p:spPr/>
        <p:txBody>
          <a:bodyPr>
            <a:normAutofit fontScale="92500" lnSpcReduction="10000"/>
          </a:bodyPr>
          <a:lstStyle/>
          <a:p>
            <a:pPr eaLnBrk="1" hangingPunct="1">
              <a:buFont typeface="Arial" panose="020B0604020202020204" pitchFamily="34" charset="0"/>
              <a:buNone/>
            </a:pPr>
            <a:r>
              <a:rPr lang="en-US" altLang="en-US" sz="3600" dirty="0" smtClean="0"/>
              <a:t>Assume a population of 100,000 people</a:t>
            </a:r>
          </a:p>
          <a:p>
            <a:pPr lvl="1" eaLnBrk="1" hangingPunct="1"/>
            <a:r>
              <a:rPr lang="en-US" altLang="en-US" sz="3600" dirty="0" smtClean="0"/>
              <a:t>20 are sick with disease “X.” </a:t>
            </a:r>
          </a:p>
          <a:p>
            <a:pPr lvl="1" eaLnBrk="1" hangingPunct="1"/>
            <a:r>
              <a:rPr lang="en-US" altLang="en-US" sz="3600" dirty="0" smtClean="0"/>
              <a:t>In one year, 18 die from disease “X”</a:t>
            </a:r>
          </a:p>
          <a:p>
            <a:pPr eaLnBrk="1" hangingPunct="1">
              <a:buFont typeface="Arial" panose="020B0604020202020204" pitchFamily="34" charset="0"/>
              <a:buNone/>
            </a:pPr>
            <a:r>
              <a:rPr lang="en-US" altLang="en-US" sz="3600" dirty="0" smtClean="0"/>
              <a:t>What is the mortality rate in that year from disease “X?” </a:t>
            </a:r>
          </a:p>
          <a:p>
            <a:pPr eaLnBrk="1" hangingPunct="1">
              <a:buFont typeface="Arial" panose="020B0604020202020204" pitchFamily="34" charset="0"/>
              <a:buNone/>
            </a:pPr>
            <a:r>
              <a:rPr lang="en-US" altLang="en-US" sz="3600" dirty="0" smtClean="0"/>
              <a:t>What is the CFR? </a:t>
            </a:r>
          </a:p>
          <a:p>
            <a:pPr eaLnBrk="1" hangingPunct="1">
              <a:buFont typeface="Arial" panose="020B0604020202020204" pitchFamily="34" charset="0"/>
              <a:buNone/>
            </a:pPr>
            <a:r>
              <a:rPr lang="en-US" altLang="en-US" sz="3600" dirty="0" smtClean="0"/>
              <a:t>What do these measures tell us (interpret findings)?</a:t>
            </a:r>
          </a:p>
        </p:txBody>
      </p:sp>
    </p:spTree>
    <p:extLst>
      <p:ext uri="{BB962C8B-B14F-4D97-AF65-F5344CB8AC3E}">
        <p14:creationId xmlns:p14="http://schemas.microsoft.com/office/powerpoint/2010/main" val="41355055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228600"/>
            <a:ext cx="8839200" cy="762000"/>
          </a:xfrm>
        </p:spPr>
        <p:txBody>
          <a:bodyPr rtlCol="0">
            <a:normAutofit fontScale="90000"/>
          </a:bodyPr>
          <a:lstStyle/>
          <a:p>
            <a:pPr eaLnBrk="1" fontAlgn="auto" hangingPunct="1">
              <a:spcAft>
                <a:spcPts val="0"/>
              </a:spcAft>
              <a:defRPr/>
            </a:pPr>
            <a:r>
              <a:rPr lang="en-US" sz="4800" dirty="0" smtClean="0">
                <a:latin typeface="Arial" charset="0"/>
              </a:rPr>
              <a:t>Proportionate Mortality (PM)</a:t>
            </a:r>
          </a:p>
        </p:txBody>
      </p:sp>
      <p:sp>
        <p:nvSpPr>
          <p:cNvPr id="12291" name="Rectangle 3"/>
          <p:cNvSpPr>
            <a:spLocks noGrp="1" noChangeArrowheads="1"/>
          </p:cNvSpPr>
          <p:nvPr>
            <p:ph type="body" idx="1"/>
          </p:nvPr>
        </p:nvSpPr>
        <p:spPr>
          <a:xfrm>
            <a:off x="228600" y="1600200"/>
            <a:ext cx="8915400" cy="5257800"/>
          </a:xfrm>
        </p:spPr>
        <p:txBody>
          <a:bodyPr/>
          <a:lstStyle/>
          <a:p>
            <a:pPr marL="609600" indent="-609600" algn="ctr" eaLnBrk="1" hangingPunct="1">
              <a:lnSpc>
                <a:spcPct val="90000"/>
              </a:lnSpc>
              <a:buFontTx/>
              <a:buNone/>
            </a:pPr>
            <a:endParaRPr lang="en-US" altLang="en-US" sz="900" b="1" smtClean="0">
              <a:solidFill>
                <a:schemeClr val="folHlink"/>
              </a:solidFill>
              <a:latin typeface="Arial" panose="020B0604020202020204" pitchFamily="34" charset="0"/>
            </a:endParaRPr>
          </a:p>
          <a:p>
            <a:pPr marL="609600" indent="-609600" eaLnBrk="1" hangingPunct="1">
              <a:lnSpc>
                <a:spcPct val="90000"/>
              </a:lnSpc>
              <a:buFontTx/>
              <a:buNone/>
            </a:pPr>
            <a:endParaRPr lang="en-US" altLang="en-US" sz="900" smtClean="0">
              <a:solidFill>
                <a:schemeClr val="folHlink"/>
              </a:solidFill>
              <a:latin typeface="Arial" panose="020B0604020202020204" pitchFamily="34" charset="0"/>
            </a:endParaRPr>
          </a:p>
          <a:p>
            <a:pPr marL="609600" indent="-609600" eaLnBrk="1" hangingPunct="1">
              <a:lnSpc>
                <a:spcPct val="90000"/>
              </a:lnSpc>
              <a:buFontTx/>
              <a:buNone/>
            </a:pPr>
            <a:endParaRPr lang="en-US" altLang="en-US" sz="2800" b="1" smtClean="0">
              <a:solidFill>
                <a:schemeClr val="folHlink"/>
              </a:solidFill>
              <a:latin typeface="Arial" panose="020B0604020202020204" pitchFamily="34" charset="0"/>
            </a:endParaRPr>
          </a:p>
          <a:p>
            <a:pPr marL="609600" indent="-609600" eaLnBrk="1" hangingPunct="1">
              <a:lnSpc>
                <a:spcPct val="90000"/>
              </a:lnSpc>
              <a:buFontTx/>
              <a:buNone/>
            </a:pPr>
            <a:endParaRPr lang="en-US" altLang="en-US" sz="2800" b="1" smtClean="0">
              <a:solidFill>
                <a:schemeClr val="folHlink"/>
              </a:solidFill>
              <a:latin typeface="Arial" panose="020B0604020202020204" pitchFamily="34" charset="0"/>
            </a:endParaRPr>
          </a:p>
          <a:p>
            <a:pPr marL="609600" indent="-609600" eaLnBrk="1" hangingPunct="1">
              <a:lnSpc>
                <a:spcPct val="90000"/>
              </a:lnSpc>
              <a:buFontTx/>
              <a:buNone/>
            </a:pPr>
            <a:endParaRPr lang="en-US" altLang="en-US" sz="1200" b="1" smtClean="0">
              <a:solidFill>
                <a:schemeClr val="folHlink"/>
              </a:solidFill>
              <a:latin typeface="Arial" panose="020B0604020202020204" pitchFamily="34" charset="0"/>
            </a:endParaRPr>
          </a:p>
          <a:p>
            <a:pPr marL="609600" indent="-609600" eaLnBrk="1" hangingPunct="1">
              <a:lnSpc>
                <a:spcPct val="90000"/>
              </a:lnSpc>
              <a:buFontTx/>
              <a:buNone/>
            </a:pPr>
            <a:r>
              <a:rPr lang="en-US" altLang="en-US" sz="2800" smtClean="0">
                <a:latin typeface="Arial" panose="020B0604020202020204" pitchFamily="34" charset="0"/>
              </a:rPr>
              <a:t>PM  =         </a:t>
            </a:r>
            <a:r>
              <a:rPr lang="en-US" altLang="en-US" sz="2800" u="sng" smtClean="0">
                <a:latin typeface="Arial" panose="020B0604020202020204" pitchFamily="34" charset="0"/>
              </a:rPr>
              <a:t># deaths from specific cause</a:t>
            </a:r>
          </a:p>
          <a:p>
            <a:pPr marL="609600" indent="-609600" eaLnBrk="1" hangingPunct="1">
              <a:lnSpc>
                <a:spcPct val="90000"/>
              </a:lnSpc>
              <a:buFontTx/>
              <a:buNone/>
            </a:pPr>
            <a:r>
              <a:rPr lang="en-US" altLang="en-US" sz="2800" smtClean="0">
                <a:latin typeface="Arial" panose="020B0604020202020204" pitchFamily="34" charset="0"/>
              </a:rPr>
              <a:t>                total # deaths in same time period</a:t>
            </a:r>
          </a:p>
          <a:p>
            <a:pPr marL="609600" indent="-609600" eaLnBrk="1" hangingPunct="1">
              <a:lnSpc>
                <a:spcPct val="90000"/>
              </a:lnSpc>
              <a:buFontTx/>
              <a:buNone/>
            </a:pPr>
            <a:endParaRPr lang="en-US" altLang="en-US" sz="2800" u="sng" smtClean="0">
              <a:solidFill>
                <a:schemeClr val="folHlink"/>
              </a:solidFill>
              <a:latin typeface="Arial" panose="020B0604020202020204" pitchFamily="34" charset="0"/>
            </a:endParaRPr>
          </a:p>
        </p:txBody>
      </p:sp>
    </p:spTree>
    <p:extLst>
      <p:ext uri="{BB962C8B-B14F-4D97-AF65-F5344CB8AC3E}">
        <p14:creationId xmlns:p14="http://schemas.microsoft.com/office/powerpoint/2010/main" val="15234414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fontScale="90000"/>
          </a:bodyPr>
          <a:lstStyle/>
          <a:p>
            <a:pPr eaLnBrk="1" hangingPunct="1"/>
            <a:r>
              <a:rPr lang="en-US" altLang="en-US" smtClean="0"/>
              <a:t>Age-Specific PM of Heart Disease</a:t>
            </a:r>
          </a:p>
        </p:txBody>
      </p:sp>
      <p:pic>
        <p:nvPicPr>
          <p:cNvPr id="13315" name="Content Placeholder 3" descr="Bar chart showing age-specific PM of heart disease to all deaths"/>
          <p:cNvPicPr>
            <a:picLocks noGrp="1"/>
          </p:cNvPicPr>
          <p:nvPr>
            <p:ph idx="1"/>
          </p:nvPr>
        </p:nvPicPr>
        <p:blipFill>
          <a:blip r:embed="rId3">
            <a:extLst>
              <a:ext uri="{28A0092B-C50C-407E-A947-70E740481C1C}">
                <a14:useLocalDpi xmlns:a14="http://schemas.microsoft.com/office/drawing/2010/main" val="0"/>
              </a:ext>
            </a:extLst>
          </a:blip>
          <a:srcRect l="17422" t="22397" r="15352" b="7553"/>
          <a:stretch>
            <a:fillRect/>
          </a:stretch>
        </p:blipFill>
        <p:spPr>
          <a:xfrm>
            <a:off x="457200" y="1600200"/>
            <a:ext cx="8229600" cy="4876800"/>
          </a:xfrm>
        </p:spPr>
      </p:pic>
    </p:spTree>
    <p:extLst>
      <p:ext uri="{BB962C8B-B14F-4D97-AF65-F5344CB8AC3E}">
        <p14:creationId xmlns:p14="http://schemas.microsoft.com/office/powerpoint/2010/main" val="3914424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 table shows comparison of mortality rate and proprtionate mortality using death from heart disease in two communities."/>
          <p:cNvPicPr>
            <a:picLocks noGrp="1" noChangeAspect="1"/>
          </p:cNvPicPr>
          <p:nvPr>
            <p:ph idx="1"/>
          </p:nvPr>
        </p:nvPicPr>
        <p:blipFill>
          <a:blip r:embed="rId3"/>
          <a:stretch>
            <a:fillRect/>
          </a:stretch>
        </p:blipFill>
        <p:spPr>
          <a:xfrm>
            <a:off x="684904" y="2286000"/>
            <a:ext cx="7886700" cy="2269472"/>
          </a:xfrm>
          <a:prstGeom prst="rect">
            <a:avLst/>
          </a:prstGeom>
        </p:spPr>
      </p:pic>
      <p:sp>
        <p:nvSpPr>
          <p:cNvPr id="5" name="TextBox 4"/>
          <p:cNvSpPr txBox="1"/>
          <p:nvPr/>
        </p:nvSpPr>
        <p:spPr>
          <a:xfrm>
            <a:off x="410593" y="0"/>
            <a:ext cx="8435323" cy="1446550"/>
          </a:xfrm>
          <a:prstGeom prst="rect">
            <a:avLst/>
          </a:prstGeom>
          <a:noFill/>
        </p:spPr>
        <p:txBody>
          <a:bodyPr wrap="none" rtlCol="0">
            <a:spAutoFit/>
          </a:bodyPr>
          <a:lstStyle/>
          <a:p>
            <a:r>
              <a:rPr lang="en-US" sz="4400" b="1" dirty="0">
                <a:latin typeface="+mn-lt"/>
              </a:rPr>
              <a:t>Example for Mortality rate and </a:t>
            </a:r>
            <a:endParaRPr lang="en-US" sz="4400" b="1" dirty="0" smtClean="0">
              <a:latin typeface="+mn-lt"/>
            </a:endParaRPr>
          </a:p>
          <a:p>
            <a:r>
              <a:rPr lang="en-US" sz="4400" b="1" dirty="0" smtClean="0">
                <a:latin typeface="+mn-lt"/>
              </a:rPr>
              <a:t>Proportionate </a:t>
            </a:r>
            <a:r>
              <a:rPr lang="en-US" sz="4400" b="1" dirty="0">
                <a:latin typeface="+mn-lt"/>
              </a:rPr>
              <a:t>Mortality ratio </a:t>
            </a:r>
          </a:p>
        </p:txBody>
      </p:sp>
    </p:spTree>
    <p:extLst>
      <p:ext uri="{BB962C8B-B14F-4D97-AF65-F5344CB8AC3E}">
        <p14:creationId xmlns:p14="http://schemas.microsoft.com/office/powerpoint/2010/main" val="35885447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0"/>
            <a:ext cx="8210550" cy="1447800"/>
          </a:xfrm>
        </p:spPr>
        <p:txBody>
          <a:bodyPr>
            <a:normAutofit/>
          </a:bodyPr>
          <a:lstStyle/>
          <a:p>
            <a:r>
              <a:rPr lang="en-US" sz="6000" dirty="0" smtClean="0">
                <a:latin typeface="+mn-lt"/>
              </a:rPr>
              <a:t>Adjusted Rates</a:t>
            </a:r>
            <a:endParaRPr lang="en-US" sz="6000" dirty="0">
              <a:latin typeface="+mn-lt"/>
            </a:endParaRPr>
          </a:p>
        </p:txBody>
      </p:sp>
      <p:sp>
        <p:nvSpPr>
          <p:cNvPr id="6" name="TextBox 5"/>
          <p:cNvSpPr txBox="1"/>
          <p:nvPr/>
        </p:nvSpPr>
        <p:spPr>
          <a:xfrm>
            <a:off x="779710" y="2514600"/>
            <a:ext cx="8330762" cy="2309222"/>
          </a:xfrm>
          <a:prstGeom prst="rect">
            <a:avLst/>
          </a:prstGeom>
          <a:noFill/>
        </p:spPr>
        <p:txBody>
          <a:bodyPr wrap="square" rtlCol="0">
            <a:spAutoFit/>
          </a:bodyPr>
          <a:lstStyle/>
          <a:p>
            <a:pPr marL="214313" indent="-214313">
              <a:lnSpc>
                <a:spcPct val="150000"/>
              </a:lnSpc>
              <a:spcAft>
                <a:spcPts val="900"/>
              </a:spcAft>
              <a:buFont typeface="Courier New" panose="02070309020205020404" pitchFamily="49" charset="0"/>
              <a:buChar char="o"/>
            </a:pPr>
            <a:r>
              <a:rPr lang="en-US" sz="4800" dirty="0">
                <a:latin typeface="+mn-lt"/>
              </a:rPr>
              <a:t>Direct method</a:t>
            </a:r>
          </a:p>
          <a:p>
            <a:pPr marL="257175" indent="-257175">
              <a:lnSpc>
                <a:spcPct val="150000"/>
              </a:lnSpc>
              <a:spcAft>
                <a:spcPts val="900"/>
              </a:spcAft>
              <a:buFont typeface="Courier New" panose="02070309020205020404" pitchFamily="49" charset="0"/>
              <a:buChar char="o"/>
            </a:pPr>
            <a:r>
              <a:rPr lang="en-US" sz="4800" dirty="0" smtClean="0">
                <a:latin typeface="+mn-lt"/>
              </a:rPr>
              <a:t>Indirect method</a:t>
            </a:r>
            <a:endParaRPr lang="en-US" sz="4800" dirty="0">
              <a:latin typeface="+mn-lt"/>
            </a:endParaRPr>
          </a:p>
        </p:txBody>
      </p:sp>
    </p:spTree>
    <p:extLst>
      <p:ext uri="{BB962C8B-B14F-4D97-AF65-F5344CB8AC3E}">
        <p14:creationId xmlns:p14="http://schemas.microsoft.com/office/powerpoint/2010/main" val="39524209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 shows crude mortality rates by race at Baltimore city, in 1965"/>
          <p:cNvPicPr>
            <a:picLocks noChangeAspect="1"/>
          </p:cNvPicPr>
          <p:nvPr/>
        </p:nvPicPr>
        <p:blipFill>
          <a:blip r:embed="rId3"/>
          <a:stretch>
            <a:fillRect/>
          </a:stretch>
        </p:blipFill>
        <p:spPr>
          <a:xfrm>
            <a:off x="2133600" y="1904861"/>
            <a:ext cx="4186238" cy="1878806"/>
          </a:xfrm>
          <a:prstGeom prst="rect">
            <a:avLst/>
          </a:prstGeom>
        </p:spPr>
      </p:pic>
      <p:pic>
        <p:nvPicPr>
          <p:cNvPr id="5" name="Picture 4" descr="Tale shos deathreates by age and race at Baltimore city in 1965"/>
          <p:cNvPicPr>
            <a:picLocks noChangeAspect="1"/>
          </p:cNvPicPr>
          <p:nvPr/>
        </p:nvPicPr>
        <p:blipFill>
          <a:blip r:embed="rId4"/>
          <a:stretch>
            <a:fillRect/>
          </a:stretch>
        </p:blipFill>
        <p:spPr>
          <a:xfrm>
            <a:off x="609600" y="3886200"/>
            <a:ext cx="8179594" cy="2393156"/>
          </a:xfrm>
          <a:prstGeom prst="rect">
            <a:avLst/>
          </a:prstGeom>
        </p:spPr>
      </p:pic>
      <p:sp>
        <p:nvSpPr>
          <p:cNvPr id="6" name="TextBox 5"/>
          <p:cNvSpPr txBox="1"/>
          <p:nvPr/>
        </p:nvSpPr>
        <p:spPr>
          <a:xfrm>
            <a:off x="381000" y="171112"/>
            <a:ext cx="8763000" cy="1200329"/>
          </a:xfrm>
          <a:prstGeom prst="rect">
            <a:avLst/>
          </a:prstGeom>
          <a:noFill/>
        </p:spPr>
        <p:txBody>
          <a:bodyPr wrap="square" rtlCol="0">
            <a:spAutoFit/>
          </a:bodyPr>
          <a:lstStyle/>
          <a:p>
            <a:r>
              <a:rPr lang="en-US" sz="3600" dirty="0">
                <a:latin typeface="+mn-lt"/>
              </a:rPr>
              <a:t>Example to illustrate </a:t>
            </a:r>
            <a:r>
              <a:rPr lang="en-US" sz="3600" dirty="0" smtClean="0">
                <a:latin typeface="+mn-lt"/>
              </a:rPr>
              <a:t>the</a:t>
            </a:r>
          </a:p>
          <a:p>
            <a:r>
              <a:rPr lang="en-US" sz="3600" dirty="0" smtClean="0">
                <a:latin typeface="+mn-lt"/>
              </a:rPr>
              <a:t> </a:t>
            </a:r>
            <a:r>
              <a:rPr lang="en-US" sz="3600" dirty="0">
                <a:latin typeface="+mn-lt"/>
              </a:rPr>
              <a:t>problem of crude rate</a:t>
            </a:r>
          </a:p>
        </p:txBody>
      </p:sp>
    </p:spTree>
    <p:extLst>
      <p:ext uri="{BB962C8B-B14F-4D97-AF65-F5344CB8AC3E}">
        <p14:creationId xmlns:p14="http://schemas.microsoft.com/office/powerpoint/2010/main" val="2697697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dirty="0" smtClean="0">
                <a:latin typeface="+mn-lt"/>
              </a:rPr>
              <a:t>Direct Age Adjustment</a:t>
            </a:r>
            <a:endParaRPr lang="en-US" sz="5000" dirty="0">
              <a:latin typeface="+mn-lt"/>
            </a:endParaRPr>
          </a:p>
        </p:txBody>
      </p:sp>
      <p:sp>
        <p:nvSpPr>
          <p:cNvPr id="3" name="Content Placeholder 2"/>
          <p:cNvSpPr>
            <a:spLocks noGrp="1"/>
          </p:cNvSpPr>
          <p:nvPr>
            <p:ph idx="1"/>
          </p:nvPr>
        </p:nvSpPr>
        <p:spPr>
          <a:xfrm>
            <a:off x="628650" y="1981200"/>
            <a:ext cx="7886700" cy="4351338"/>
          </a:xfrm>
        </p:spPr>
        <p:txBody>
          <a:bodyPr>
            <a:normAutofit fontScale="85000" lnSpcReduction="20000"/>
          </a:bodyPr>
          <a:lstStyle/>
          <a:p>
            <a:pPr marL="0" indent="0">
              <a:spcBef>
                <a:spcPts val="0"/>
              </a:spcBef>
              <a:spcAft>
                <a:spcPts val="1350"/>
              </a:spcAft>
              <a:buNone/>
            </a:pPr>
            <a:r>
              <a:rPr lang="en-US" sz="3000" dirty="0" smtClean="0"/>
              <a:t>Step 1: Identifying  a  “standard” Population</a:t>
            </a:r>
          </a:p>
          <a:p>
            <a:pPr marL="0" indent="0">
              <a:spcBef>
                <a:spcPts val="0"/>
              </a:spcBef>
              <a:spcAft>
                <a:spcPts val="1350"/>
              </a:spcAft>
              <a:buNone/>
            </a:pPr>
            <a:r>
              <a:rPr lang="en-US" sz="3000" dirty="0" smtClean="0"/>
              <a:t>      </a:t>
            </a:r>
            <a:r>
              <a:rPr lang="en-US" sz="2200" dirty="0" smtClean="0"/>
              <a:t>usually the standard population is the sum of two population </a:t>
            </a:r>
            <a:endParaRPr lang="en-US" sz="2200" dirty="0"/>
          </a:p>
          <a:p>
            <a:pPr marL="0" indent="0">
              <a:spcBef>
                <a:spcPts val="0"/>
              </a:spcBef>
              <a:spcAft>
                <a:spcPts val="1350"/>
              </a:spcAft>
              <a:buNone/>
            </a:pPr>
            <a:r>
              <a:rPr lang="en-US" sz="3000" dirty="0" smtClean="0"/>
              <a:t> Step 2 : Applying age specific mortality rates in each group to the standard population for both  groups to calculate the expected numbers of death in each age group</a:t>
            </a:r>
          </a:p>
          <a:p>
            <a:pPr marL="0" indent="0">
              <a:spcBef>
                <a:spcPts val="0"/>
              </a:spcBef>
              <a:spcAft>
                <a:spcPts val="1350"/>
              </a:spcAft>
              <a:buNone/>
            </a:pPr>
            <a:r>
              <a:rPr lang="en-US" sz="3000" dirty="0" smtClean="0"/>
              <a:t>Step 3 : Summing of expected numbers  are obtained</a:t>
            </a:r>
          </a:p>
          <a:p>
            <a:pPr marL="0" indent="0">
              <a:spcBef>
                <a:spcPts val="0"/>
              </a:spcBef>
              <a:spcAft>
                <a:spcPts val="1350"/>
              </a:spcAft>
              <a:buNone/>
            </a:pPr>
            <a:r>
              <a:rPr lang="en-US" sz="3000" dirty="0"/>
              <a:t>Step </a:t>
            </a:r>
            <a:r>
              <a:rPr lang="en-US" sz="3000" dirty="0" smtClean="0"/>
              <a:t>4 : Calculating  adjusted rate by using the sum of expected numbers divided by the total “standard” population </a:t>
            </a:r>
            <a:endParaRPr lang="en-US" sz="3000" dirty="0"/>
          </a:p>
        </p:txBody>
      </p:sp>
    </p:spTree>
    <p:extLst>
      <p:ext uri="{BB962C8B-B14F-4D97-AF65-F5344CB8AC3E}">
        <p14:creationId xmlns:p14="http://schemas.microsoft.com/office/powerpoint/2010/main" val="1616626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345" y="152400"/>
            <a:ext cx="7886700" cy="800877"/>
          </a:xfrm>
        </p:spPr>
        <p:txBody>
          <a:bodyPr>
            <a:normAutofit fontScale="90000"/>
          </a:bodyPr>
          <a:lstStyle/>
          <a:p>
            <a:pPr algn="ctr"/>
            <a:r>
              <a:rPr lang="en-US" sz="5000" dirty="0">
                <a:latin typeface="+mn-lt"/>
              </a:rPr>
              <a:t>Direct Age </a:t>
            </a:r>
            <a:r>
              <a:rPr lang="en-US" sz="5000" dirty="0" smtClean="0">
                <a:latin typeface="+mn-lt"/>
              </a:rPr>
              <a:t>Adjustment</a:t>
            </a:r>
            <a:endParaRPr lang="en-US" sz="5000" dirty="0">
              <a:latin typeface="+mn-lt"/>
            </a:endParaRPr>
          </a:p>
        </p:txBody>
      </p:sp>
      <p:pic>
        <p:nvPicPr>
          <p:cNvPr id="4" name="Content Placeholder 3" descr="Example of direct age adjustment by comparing of total death rates in poulation at two different time - early period and later period"/>
          <p:cNvPicPr>
            <a:picLocks noGrp="1" noChangeAspect="1"/>
          </p:cNvPicPr>
          <p:nvPr>
            <p:ph idx="1"/>
          </p:nvPr>
        </p:nvPicPr>
        <p:blipFill>
          <a:blip r:embed="rId3"/>
          <a:stretch>
            <a:fillRect/>
          </a:stretch>
        </p:blipFill>
        <p:spPr>
          <a:xfrm>
            <a:off x="1506875" y="1769933"/>
            <a:ext cx="7058170" cy="1714484"/>
          </a:xfrm>
          <a:prstGeom prst="rect">
            <a:avLst/>
          </a:prstGeom>
        </p:spPr>
      </p:pic>
      <p:pic>
        <p:nvPicPr>
          <p:cNvPr id="5" name="Picture 4" descr="Example of direct age adjustment: comparison of age -specific death rates in two different time periods"/>
          <p:cNvPicPr>
            <a:picLocks noChangeAspect="1"/>
          </p:cNvPicPr>
          <p:nvPr/>
        </p:nvPicPr>
        <p:blipFill>
          <a:blip r:embed="rId4"/>
          <a:stretch>
            <a:fillRect/>
          </a:stretch>
        </p:blipFill>
        <p:spPr>
          <a:xfrm>
            <a:off x="1908314" y="3560693"/>
            <a:ext cx="6386300" cy="1997766"/>
          </a:xfrm>
          <a:prstGeom prst="rect">
            <a:avLst/>
          </a:prstGeom>
        </p:spPr>
      </p:pic>
    </p:spTree>
    <p:extLst>
      <p:ext uri="{BB962C8B-B14F-4D97-AF65-F5344CB8AC3E}">
        <p14:creationId xmlns:p14="http://schemas.microsoft.com/office/powerpoint/2010/main" val="35476813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528" y="585413"/>
            <a:ext cx="7886700" cy="600800"/>
          </a:xfrm>
        </p:spPr>
        <p:txBody>
          <a:bodyPr>
            <a:noAutofit/>
          </a:bodyPr>
          <a:lstStyle/>
          <a:p>
            <a:pPr algn="ctr"/>
            <a:r>
              <a:rPr lang="en-US" sz="5000" dirty="0">
                <a:latin typeface="+mn-lt"/>
              </a:rPr>
              <a:t>Direct Age Adjustment</a:t>
            </a:r>
          </a:p>
        </p:txBody>
      </p:sp>
      <p:sp>
        <p:nvSpPr>
          <p:cNvPr id="3" name="Content Placeholder 2"/>
          <p:cNvSpPr>
            <a:spLocks noGrp="1"/>
          </p:cNvSpPr>
          <p:nvPr>
            <p:ph idx="1"/>
          </p:nvPr>
        </p:nvSpPr>
        <p:spPr/>
        <p:txBody>
          <a:bodyPr/>
          <a:lstStyle/>
          <a:p>
            <a:endParaRPr lang="en-US" dirty="0"/>
          </a:p>
        </p:txBody>
      </p:sp>
      <p:pic>
        <p:nvPicPr>
          <p:cNvPr id="4" name="Picture 3" descr="direct age adjustment using total of two populations as the standard"/>
          <p:cNvPicPr>
            <a:picLocks noChangeAspect="1"/>
          </p:cNvPicPr>
          <p:nvPr/>
        </p:nvPicPr>
        <p:blipFill>
          <a:blip r:embed="rId3"/>
          <a:stretch>
            <a:fillRect/>
          </a:stretch>
        </p:blipFill>
        <p:spPr>
          <a:xfrm>
            <a:off x="497423" y="1731894"/>
            <a:ext cx="8308181" cy="3943350"/>
          </a:xfrm>
          <a:prstGeom prst="rect">
            <a:avLst/>
          </a:prstGeom>
        </p:spPr>
      </p:pic>
      <p:sp>
        <p:nvSpPr>
          <p:cNvPr id="5" name="Rectangle 4"/>
          <p:cNvSpPr/>
          <p:nvPr/>
        </p:nvSpPr>
        <p:spPr>
          <a:xfrm>
            <a:off x="2186608" y="2938256"/>
            <a:ext cx="1023731" cy="1530626"/>
          </a:xfrm>
          <a:prstGeom prst="rect">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p:cNvSpPr/>
          <p:nvPr/>
        </p:nvSpPr>
        <p:spPr>
          <a:xfrm>
            <a:off x="4830418" y="3650146"/>
            <a:ext cx="1123121" cy="1331843"/>
          </a:xfrm>
          <a:prstGeom prst="rect">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p:cNvSpPr/>
          <p:nvPr/>
        </p:nvSpPr>
        <p:spPr>
          <a:xfrm>
            <a:off x="7412107" y="3584844"/>
            <a:ext cx="1123121" cy="1331843"/>
          </a:xfrm>
          <a:prstGeom prst="rect">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3210339" y="4981989"/>
            <a:ext cx="2047461" cy="50441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564902" y="4980643"/>
            <a:ext cx="2047461" cy="50441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76331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rtality rate for single and married males by age specific rates"/>
          <p:cNvPicPr>
            <a:picLocks noChangeAspect="1"/>
          </p:cNvPicPr>
          <p:nvPr/>
        </p:nvPicPr>
        <p:blipFill>
          <a:blip r:embed="rId3"/>
          <a:stretch>
            <a:fillRect/>
          </a:stretch>
        </p:blipFill>
        <p:spPr>
          <a:xfrm>
            <a:off x="571500" y="1697330"/>
            <a:ext cx="8001000" cy="3857625"/>
          </a:xfrm>
          <a:prstGeom prst="rect">
            <a:avLst/>
          </a:prstGeom>
        </p:spPr>
      </p:pic>
      <p:sp>
        <p:nvSpPr>
          <p:cNvPr id="5" name="TextBox 4"/>
          <p:cNvSpPr txBox="1"/>
          <p:nvPr/>
        </p:nvSpPr>
        <p:spPr>
          <a:xfrm>
            <a:off x="816864" y="533400"/>
            <a:ext cx="8305800" cy="861774"/>
          </a:xfrm>
          <a:prstGeom prst="rect">
            <a:avLst/>
          </a:prstGeom>
          <a:noFill/>
        </p:spPr>
        <p:txBody>
          <a:bodyPr wrap="square" rtlCol="0">
            <a:spAutoFit/>
          </a:bodyPr>
          <a:lstStyle/>
          <a:p>
            <a:pPr algn="ctr"/>
            <a:r>
              <a:rPr lang="en-US" sz="2500" dirty="0">
                <a:latin typeface="+mn-lt"/>
              </a:rPr>
              <a:t>Example of  U.S. Mortality   - Single vs. Married Males</a:t>
            </a:r>
            <a:r>
              <a:rPr lang="en-US" sz="2500" b="1" dirty="0">
                <a:latin typeface="+mn-lt"/>
              </a:rPr>
              <a:t> </a:t>
            </a:r>
            <a:endParaRPr lang="en-US" sz="2500" b="1" dirty="0" smtClean="0">
              <a:latin typeface="+mn-lt"/>
            </a:endParaRPr>
          </a:p>
          <a:p>
            <a:pPr algn="ctr"/>
            <a:r>
              <a:rPr lang="en-US" sz="2500" b="1" dirty="0" smtClean="0">
                <a:latin typeface="+mn-lt"/>
              </a:rPr>
              <a:t>Direct Method</a:t>
            </a:r>
            <a:endParaRPr lang="en-US" sz="2500" b="1" dirty="0">
              <a:latin typeface="+mn-lt"/>
            </a:endParaRPr>
          </a:p>
        </p:txBody>
      </p:sp>
      <p:sp>
        <p:nvSpPr>
          <p:cNvPr id="8" name="TextBox 7"/>
          <p:cNvSpPr txBox="1"/>
          <p:nvPr/>
        </p:nvSpPr>
        <p:spPr>
          <a:xfrm>
            <a:off x="2740531" y="5599252"/>
            <a:ext cx="6229013" cy="369332"/>
          </a:xfrm>
          <a:prstGeom prst="rect">
            <a:avLst/>
          </a:prstGeom>
          <a:noFill/>
        </p:spPr>
        <p:txBody>
          <a:bodyPr wrap="none" rtlCol="0">
            <a:spAutoFit/>
          </a:bodyPr>
          <a:lstStyle/>
          <a:p>
            <a:r>
              <a:rPr lang="en-US" sz="1800" dirty="0"/>
              <a:t>Source : http://ocw.jhsph.edu/courses/fundepi/PDFs/Lecture7.pdf</a:t>
            </a:r>
          </a:p>
        </p:txBody>
      </p:sp>
    </p:spTree>
    <p:extLst>
      <p:ext uri="{BB962C8B-B14F-4D97-AF65-F5344CB8AC3E}">
        <p14:creationId xmlns:p14="http://schemas.microsoft.com/office/powerpoint/2010/main" val="3430767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37835"/>
            <a:ext cx="7886700" cy="994172"/>
          </a:xfrm>
        </p:spPr>
        <p:txBody>
          <a:bodyPr>
            <a:normAutofit fontScale="90000"/>
          </a:bodyPr>
          <a:lstStyle/>
          <a:p>
            <a:pPr algn="ctr"/>
            <a:r>
              <a:rPr lang="en-US" sz="3000" dirty="0">
                <a:latin typeface="Cambria" panose="02040503050406030204" pitchFamily="18" charset="0"/>
              </a:rPr>
              <a:t>U.S. Males, Death rates by marital status and Age</a:t>
            </a:r>
          </a:p>
        </p:txBody>
      </p:sp>
      <p:pic>
        <p:nvPicPr>
          <p:cNvPr id="4" name="Content Placeholder 3" descr="The figure shows death rate by age group for single and married males."/>
          <p:cNvPicPr>
            <a:picLocks noGrp="1" noChangeAspect="1"/>
          </p:cNvPicPr>
          <p:nvPr>
            <p:ph idx="1"/>
          </p:nvPr>
        </p:nvPicPr>
        <p:blipFill>
          <a:blip r:embed="rId3"/>
          <a:stretch>
            <a:fillRect/>
          </a:stretch>
        </p:blipFill>
        <p:spPr>
          <a:xfrm>
            <a:off x="1864352" y="2032006"/>
            <a:ext cx="5415296" cy="3263504"/>
          </a:xfrm>
          <a:prstGeom prst="rect">
            <a:avLst/>
          </a:prstGeom>
        </p:spPr>
      </p:pic>
      <p:sp>
        <p:nvSpPr>
          <p:cNvPr id="5" name="Rectangle 4"/>
          <p:cNvSpPr/>
          <p:nvPr/>
        </p:nvSpPr>
        <p:spPr>
          <a:xfrm>
            <a:off x="1524000" y="5501501"/>
            <a:ext cx="6517432" cy="369332"/>
          </a:xfrm>
          <a:prstGeom prst="rect">
            <a:avLst/>
          </a:prstGeom>
        </p:spPr>
        <p:txBody>
          <a:bodyPr wrap="square">
            <a:spAutoFit/>
          </a:bodyPr>
          <a:lstStyle/>
          <a:p>
            <a:r>
              <a:rPr lang="en-US" sz="1800" dirty="0"/>
              <a:t>Source : http://ocw.jhsph.edu/courses/fundepi/PDFs/Lecture7.pdf</a:t>
            </a:r>
          </a:p>
        </p:txBody>
      </p:sp>
      <p:sp>
        <p:nvSpPr>
          <p:cNvPr id="6" name="Rectangle 5"/>
          <p:cNvSpPr/>
          <p:nvPr/>
        </p:nvSpPr>
        <p:spPr>
          <a:xfrm>
            <a:off x="5313557" y="3066829"/>
            <a:ext cx="4572000" cy="733086"/>
          </a:xfrm>
          <a:prstGeom prst="rect">
            <a:avLst/>
          </a:prstGeom>
        </p:spPr>
        <p:txBody>
          <a:bodyPr>
            <a:spAutoFit/>
          </a:bodyPr>
          <a:lstStyle/>
          <a:p>
            <a:endParaRPr lang="en-US" sz="788" dirty="0">
              <a:solidFill>
                <a:srgbClr val="000000"/>
              </a:solidFill>
              <a:latin typeface="Myriad Pro"/>
            </a:endParaRPr>
          </a:p>
          <a:p>
            <a:endParaRPr lang="en-US" sz="788" dirty="0">
              <a:latin typeface="Myriad Pro"/>
            </a:endParaRPr>
          </a:p>
          <a:p>
            <a:endParaRPr lang="en-US" sz="788" dirty="0">
              <a:latin typeface="Myriad Pro"/>
            </a:endParaRPr>
          </a:p>
          <a:p>
            <a:r>
              <a:rPr lang="en-US" sz="1800" b="1" dirty="0">
                <a:solidFill>
                  <a:srgbClr val="FF0000"/>
                </a:solidFill>
                <a:latin typeface="Myriad Pro"/>
              </a:rPr>
              <a:t>Single males</a:t>
            </a:r>
            <a:endParaRPr lang="en-US" sz="1800" dirty="0">
              <a:solidFill>
                <a:srgbClr val="FF0000"/>
              </a:solidFill>
            </a:endParaRPr>
          </a:p>
        </p:txBody>
      </p:sp>
      <p:sp>
        <p:nvSpPr>
          <p:cNvPr id="7" name="Rectangle 6"/>
          <p:cNvSpPr/>
          <p:nvPr/>
        </p:nvSpPr>
        <p:spPr>
          <a:xfrm>
            <a:off x="6568069" y="3871858"/>
            <a:ext cx="4572000" cy="611834"/>
          </a:xfrm>
          <a:prstGeom prst="rect">
            <a:avLst/>
          </a:prstGeom>
        </p:spPr>
        <p:txBody>
          <a:bodyPr>
            <a:spAutoFit/>
          </a:bodyPr>
          <a:lstStyle/>
          <a:p>
            <a:endParaRPr lang="en-US" sz="788" dirty="0">
              <a:solidFill>
                <a:srgbClr val="000000"/>
              </a:solidFill>
              <a:latin typeface="Myriad Pro"/>
            </a:endParaRPr>
          </a:p>
          <a:p>
            <a:endParaRPr lang="en-US" sz="788" dirty="0">
              <a:latin typeface="Myriad Pro"/>
            </a:endParaRPr>
          </a:p>
          <a:p>
            <a:r>
              <a:rPr lang="en-US" sz="1800" b="1" dirty="0">
                <a:solidFill>
                  <a:srgbClr val="8A0000"/>
                </a:solidFill>
                <a:latin typeface="Myriad Pro"/>
              </a:rPr>
              <a:t>Married males</a:t>
            </a:r>
            <a:endParaRPr lang="en-US" sz="1800" dirty="0">
              <a:solidFill>
                <a:srgbClr val="8A0000"/>
              </a:solidFill>
            </a:endParaRPr>
          </a:p>
        </p:txBody>
      </p:sp>
    </p:spTree>
    <p:extLst>
      <p:ext uri="{BB962C8B-B14F-4D97-AF65-F5344CB8AC3E}">
        <p14:creationId xmlns:p14="http://schemas.microsoft.com/office/powerpoint/2010/main" val="257610976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68217" y="2090805"/>
            <a:ext cx="6746810" cy="3684133"/>
          </a:xfrm>
          <a:prstGeom prst="rect">
            <a:avLst/>
          </a:prstGeom>
        </p:spPr>
      </p:pic>
      <p:sp>
        <p:nvSpPr>
          <p:cNvPr id="5" name="TextBox 4"/>
          <p:cNvSpPr txBox="1"/>
          <p:nvPr/>
        </p:nvSpPr>
        <p:spPr>
          <a:xfrm>
            <a:off x="228600" y="228600"/>
            <a:ext cx="8773457" cy="1708160"/>
          </a:xfrm>
          <a:prstGeom prst="rect">
            <a:avLst/>
          </a:prstGeom>
          <a:noFill/>
        </p:spPr>
        <p:txBody>
          <a:bodyPr wrap="square" rtlCol="0">
            <a:spAutoFit/>
          </a:bodyPr>
          <a:lstStyle/>
          <a:p>
            <a:pPr algn="ctr"/>
            <a:r>
              <a:rPr lang="en-US" sz="3500" b="1" dirty="0" smtClean="0">
                <a:latin typeface="+mn-lt"/>
              </a:rPr>
              <a:t>Step 1 . Identifying </a:t>
            </a:r>
            <a:r>
              <a:rPr lang="en-US" sz="3500" b="1" dirty="0">
                <a:latin typeface="+mn-lt"/>
              </a:rPr>
              <a:t>standard population using sum of single and </a:t>
            </a:r>
          </a:p>
          <a:p>
            <a:pPr algn="ctr"/>
            <a:r>
              <a:rPr lang="en-US" sz="3500" b="1" dirty="0">
                <a:latin typeface="+mn-lt"/>
              </a:rPr>
              <a:t>married males in each age group</a:t>
            </a:r>
          </a:p>
        </p:txBody>
      </p:sp>
    </p:spTree>
    <p:extLst>
      <p:ext uri="{BB962C8B-B14F-4D97-AF65-F5344CB8AC3E}">
        <p14:creationId xmlns:p14="http://schemas.microsoft.com/office/powerpoint/2010/main" val="23263380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66800" y="2286000"/>
            <a:ext cx="6491926" cy="3890360"/>
          </a:xfrm>
          <a:prstGeom prst="rect">
            <a:avLst/>
          </a:prstGeom>
        </p:spPr>
      </p:pic>
      <p:sp>
        <p:nvSpPr>
          <p:cNvPr id="5" name="TextBox 4"/>
          <p:cNvSpPr txBox="1"/>
          <p:nvPr/>
        </p:nvSpPr>
        <p:spPr>
          <a:xfrm>
            <a:off x="304800" y="609600"/>
            <a:ext cx="7538346" cy="1323439"/>
          </a:xfrm>
          <a:prstGeom prst="rect">
            <a:avLst/>
          </a:prstGeom>
          <a:noFill/>
        </p:spPr>
        <p:txBody>
          <a:bodyPr wrap="none" rtlCol="0">
            <a:spAutoFit/>
          </a:bodyPr>
          <a:lstStyle/>
          <a:p>
            <a:r>
              <a:rPr lang="en-US" sz="4000" dirty="0" smtClean="0">
                <a:latin typeface="+mn-lt"/>
              </a:rPr>
              <a:t>Step 2 .Calculating </a:t>
            </a:r>
            <a:r>
              <a:rPr lang="en-US" sz="4000" dirty="0">
                <a:latin typeface="+mn-lt"/>
              </a:rPr>
              <a:t>expected </a:t>
            </a:r>
            <a:r>
              <a:rPr lang="en-US" sz="4000" dirty="0" smtClean="0">
                <a:latin typeface="+mn-lt"/>
              </a:rPr>
              <a:t>deaths</a:t>
            </a:r>
          </a:p>
          <a:p>
            <a:r>
              <a:rPr lang="en-US" sz="4000" dirty="0" smtClean="0">
                <a:latin typeface="+mn-lt"/>
              </a:rPr>
              <a:t> </a:t>
            </a:r>
            <a:r>
              <a:rPr lang="en-US" sz="4000" dirty="0">
                <a:latin typeface="+mn-lt"/>
              </a:rPr>
              <a:t>for U.S. single males </a:t>
            </a:r>
          </a:p>
        </p:txBody>
      </p:sp>
    </p:spTree>
    <p:extLst>
      <p:ext uri="{BB962C8B-B14F-4D97-AF65-F5344CB8AC3E}">
        <p14:creationId xmlns:p14="http://schemas.microsoft.com/office/powerpoint/2010/main" val="32213709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lcuatiogn expected death in US married males"/>
          <p:cNvPicPr>
            <a:picLocks noChangeAspect="1"/>
          </p:cNvPicPr>
          <p:nvPr/>
        </p:nvPicPr>
        <p:blipFill>
          <a:blip r:embed="rId3"/>
          <a:stretch>
            <a:fillRect/>
          </a:stretch>
        </p:blipFill>
        <p:spPr>
          <a:xfrm>
            <a:off x="1354874" y="1818448"/>
            <a:ext cx="6383114" cy="3881220"/>
          </a:xfrm>
          <a:prstGeom prst="rect">
            <a:avLst/>
          </a:prstGeom>
        </p:spPr>
      </p:pic>
      <p:sp>
        <p:nvSpPr>
          <p:cNvPr id="2" name="Rectangle 1"/>
          <p:cNvSpPr/>
          <p:nvPr/>
        </p:nvSpPr>
        <p:spPr>
          <a:xfrm>
            <a:off x="990600" y="381000"/>
            <a:ext cx="7620000" cy="1323439"/>
          </a:xfrm>
          <a:prstGeom prst="rect">
            <a:avLst/>
          </a:prstGeom>
        </p:spPr>
        <p:txBody>
          <a:bodyPr wrap="square">
            <a:spAutoFit/>
          </a:bodyPr>
          <a:lstStyle/>
          <a:p>
            <a:pPr algn="ctr"/>
            <a:r>
              <a:rPr lang="en-US" sz="4000" dirty="0">
                <a:latin typeface="+mn-lt"/>
              </a:rPr>
              <a:t>Step </a:t>
            </a:r>
            <a:r>
              <a:rPr lang="en-US" sz="4000" dirty="0" smtClean="0">
                <a:latin typeface="+mn-lt"/>
              </a:rPr>
              <a:t>3 </a:t>
            </a:r>
            <a:r>
              <a:rPr lang="en-US" sz="4000" dirty="0">
                <a:latin typeface="+mn-lt"/>
              </a:rPr>
              <a:t>.Calculating expected deaths</a:t>
            </a:r>
          </a:p>
          <a:p>
            <a:pPr algn="ctr"/>
            <a:r>
              <a:rPr lang="en-US" sz="4000" dirty="0">
                <a:latin typeface="+mn-lt"/>
              </a:rPr>
              <a:t> for U.S. </a:t>
            </a:r>
            <a:r>
              <a:rPr lang="en-US" sz="4000" dirty="0" smtClean="0">
                <a:latin typeface="+mn-lt"/>
              </a:rPr>
              <a:t>married </a:t>
            </a:r>
            <a:r>
              <a:rPr lang="en-US" sz="4000" dirty="0">
                <a:latin typeface="+mn-lt"/>
              </a:rPr>
              <a:t>males </a:t>
            </a:r>
          </a:p>
        </p:txBody>
      </p:sp>
    </p:spTree>
    <p:extLst>
      <p:ext uri="{BB962C8B-B14F-4D97-AF65-F5344CB8AC3E}">
        <p14:creationId xmlns:p14="http://schemas.microsoft.com/office/powerpoint/2010/main" val="19831371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14400" y="2286000"/>
                <a:ext cx="7886700" cy="4121871"/>
              </a:xfrm>
            </p:spPr>
            <p:txBody>
              <a:bodyPr>
                <a:normAutofit fontScale="77500" lnSpcReduction="20000"/>
              </a:bodyPr>
              <a:lstStyle/>
              <a:p>
                <a:pPr marL="0" indent="0">
                  <a:buNone/>
                </a:pPr>
                <a:r>
                  <a:rPr lang="en-US" b="1" dirty="0" smtClean="0">
                    <a:latin typeface="Cambria" panose="02040503050406030204" pitchFamily="18" charset="0"/>
                  </a:rPr>
                  <a:t>Age-adjusted rate per 1,000 for </a:t>
                </a:r>
                <a:r>
                  <a:rPr lang="en-US" b="1" dirty="0" smtClean="0">
                    <a:solidFill>
                      <a:srgbClr val="C00000"/>
                    </a:solidFill>
                    <a:latin typeface="Cambria" panose="02040503050406030204" pitchFamily="18" charset="0"/>
                  </a:rPr>
                  <a:t>single males</a:t>
                </a:r>
                <a:endParaRPr lang="en-US" dirty="0">
                  <a:solidFill>
                    <a:srgbClr val="C00000"/>
                  </a:solidFill>
                  <a:latin typeface="Cambria" panose="02040503050406030204" pitchFamily="18" charset="0"/>
                </a:endParaRPr>
              </a:p>
              <a:p>
                <a:pPr marL="0" indent="0">
                  <a:lnSpc>
                    <a:spcPct val="150000"/>
                  </a:lnSpc>
                  <a:spcBef>
                    <a:spcPts val="0"/>
                  </a:spcBef>
                  <a:spcAft>
                    <a:spcPts val="900"/>
                  </a:spcAft>
                  <a:buNone/>
                </a:pPr>
                <a:r>
                  <a:rPr lang="en-US" dirty="0" smtClean="0">
                    <a:latin typeface="Cambria" panose="02040503050406030204" pitchFamily="18" charset="0"/>
                  </a:rPr>
                  <a:t>      =    </a:t>
                </a:r>
                <a14:m>
                  <m:oMath xmlns:m="http://schemas.openxmlformats.org/officeDocument/2006/math">
                    <m:f>
                      <m:fPr>
                        <m:ctrlPr>
                          <a:rPr lang="en-US" i="1" smtClean="0">
                            <a:latin typeface="Cambria Math" panose="02040503050406030204" pitchFamily="18" charset="0"/>
                          </a:rPr>
                        </m:ctrlPr>
                      </m:fPr>
                      <m:num>
                        <m:eqArr>
                          <m:eqArrPr>
                            <m:ctrlPr>
                              <a:rPr lang="en-US" b="0" i="1" smtClean="0">
                                <a:latin typeface="Cambria Math" panose="02040503050406030204" pitchFamily="18" charset="0"/>
                              </a:rPr>
                            </m:ctrlPr>
                          </m:eqArrPr>
                          <m:e>
                            <m:r>
                              <a:rPr lang="en-US" b="0" i="1" smtClean="0">
                                <a:latin typeface="Cambria Math" panose="02040503050406030204" pitchFamily="18" charset="0"/>
                              </a:rPr>
                              <m:t>𝑒𝑥𝑝𝑒𝑐𝑡𝑒𝑑</m:t>
                            </m:r>
                            <m:r>
                              <a:rPr lang="en-US" b="0" i="1" smtClean="0">
                                <a:latin typeface="Cambria Math" panose="02040503050406030204" pitchFamily="18" charset="0"/>
                              </a:rPr>
                              <m:t> </m:t>
                            </m:r>
                            <m:r>
                              <a:rPr lang="en-US" b="0" i="1" smtClean="0">
                                <a:latin typeface="Cambria Math" panose="02040503050406030204" pitchFamily="18" charset="0"/>
                              </a:rPr>
                              <m:t>𝑛𝑢𝑚𝑏𝑒𝑟</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𝑑𝑒𝑎𝑡h𝑠</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𝑠𝑡𝑎𝑛𝑑𝑎𝑟𝑑</m:t>
                            </m:r>
                            <m:r>
                              <a:rPr lang="en-US" b="0" i="1" smtClean="0">
                                <a:latin typeface="Cambria Math" panose="02040503050406030204" pitchFamily="18" charset="0"/>
                              </a:rPr>
                              <m:t> </m:t>
                            </m:r>
                            <m:r>
                              <a:rPr lang="en-US" b="0" i="1" smtClean="0">
                                <a:latin typeface="Cambria Math" panose="02040503050406030204" pitchFamily="18" charset="0"/>
                              </a:rPr>
                              <m:t>𝑝𝑜𝑝𝑢𝑙𝑎𝑡𝑖𝑜𝑛</m:t>
                            </m:r>
                          </m:e>
                          <m:e>
                            <m:r>
                              <a:rPr lang="en-US" b="0" i="1" smtClean="0">
                                <a:latin typeface="Cambria Math" panose="02040503050406030204" pitchFamily="18" charset="0"/>
                              </a:rPr>
                              <m:t>𝑢𝑠𝑖𝑛𝑔</m:t>
                            </m:r>
                            <m:r>
                              <a:rPr lang="en-US" b="0" i="1" smtClean="0">
                                <a:latin typeface="Cambria Math" panose="02040503050406030204" pitchFamily="18" charset="0"/>
                              </a:rPr>
                              <m:t> </m:t>
                            </m:r>
                            <m:r>
                              <a:rPr lang="en-US" b="0" i="1" smtClean="0">
                                <a:latin typeface="Cambria Math" panose="02040503050406030204" pitchFamily="18" charset="0"/>
                              </a:rPr>
                              <m:t>𝑠𝑖𝑛𝑔𝑙𝑒</m:t>
                            </m:r>
                            <m:r>
                              <a:rPr lang="en-US" b="0" i="1" smtClean="0">
                                <a:latin typeface="Cambria Math" panose="02040503050406030204" pitchFamily="18" charset="0"/>
                              </a:rPr>
                              <m:t> </m:t>
                            </m:r>
                            <m:r>
                              <a:rPr lang="en-US" b="0" i="1" smtClean="0">
                                <a:latin typeface="Cambria Math" panose="02040503050406030204" pitchFamily="18" charset="0"/>
                              </a:rPr>
                              <m:t>𝑚𝑎𝑙𝑒𝑠</m:t>
                            </m:r>
                            <m:r>
                              <a:rPr lang="en-US" b="0" i="1" smtClean="0">
                                <a:latin typeface="Cambria Math" panose="02040503050406030204" pitchFamily="18" charset="0"/>
                              </a:rPr>
                              <m:t> </m:t>
                            </m:r>
                            <m:r>
                              <a:rPr lang="en-US" b="0" i="1" smtClean="0">
                                <a:latin typeface="Cambria Math" panose="02040503050406030204" pitchFamily="18" charset="0"/>
                              </a:rPr>
                              <m:t>𝑎𝑔𝑒</m:t>
                            </m:r>
                            <m:r>
                              <a:rPr lang="en-US" b="0" i="1" smtClean="0">
                                <a:latin typeface="Cambria Math" panose="02040503050406030204" pitchFamily="18" charset="0"/>
                              </a:rPr>
                              <m:t> </m:t>
                            </m:r>
                            <m:r>
                              <a:rPr lang="en-US" b="0" i="1" smtClean="0">
                                <a:latin typeface="Cambria Math" panose="02040503050406030204" pitchFamily="18" charset="0"/>
                              </a:rPr>
                              <m:t>𝑠𝑝𝑒𝑐𝑖𝑓𝑖𝑐</m:t>
                            </m:r>
                            <m:r>
                              <a:rPr lang="en-US" b="0" i="1" smtClean="0">
                                <a:latin typeface="Cambria Math" panose="02040503050406030204" pitchFamily="18" charset="0"/>
                              </a:rPr>
                              <m:t> </m:t>
                            </m:r>
                            <m:r>
                              <a:rPr lang="en-US" b="0" i="1" smtClean="0">
                                <a:latin typeface="Cambria Math" panose="02040503050406030204" pitchFamily="18" charset="0"/>
                              </a:rPr>
                              <m:t>𝑟𝑎𝑡𝑒𝑠</m:t>
                            </m:r>
                          </m:e>
                        </m:eqArr>
                      </m:num>
                      <m:den>
                        <m:r>
                          <a:rPr lang="en-US" b="0" i="1" smtClean="0">
                            <a:latin typeface="Cambria Math" panose="02040503050406030204" pitchFamily="18" charset="0"/>
                          </a:rPr>
                          <m:t>𝑡𝑜𝑡𝑎𝑙</m:t>
                        </m:r>
                        <m:r>
                          <a:rPr lang="en-US" b="0" i="1" smtClean="0">
                            <a:latin typeface="Cambria Math" panose="02040503050406030204" pitchFamily="18" charset="0"/>
                          </a:rPr>
                          <m:t> </m:t>
                        </m:r>
                        <m:r>
                          <a:rPr lang="en-US" b="0" i="1" smtClean="0">
                            <a:latin typeface="Cambria Math" panose="02040503050406030204" pitchFamily="18" charset="0"/>
                          </a:rPr>
                          <m:t>𝑠𝑡𝑎𝑛𝑑𝑎𝑟𝑑</m:t>
                        </m:r>
                        <m:r>
                          <a:rPr lang="en-US" b="0" i="1" smtClean="0">
                            <a:latin typeface="Cambria Math" panose="02040503050406030204" pitchFamily="18" charset="0"/>
                          </a:rPr>
                          <m:t> </m:t>
                        </m:r>
                        <m:r>
                          <a:rPr lang="en-US" b="0" i="1" smtClean="0">
                            <a:latin typeface="Cambria Math" panose="02040503050406030204" pitchFamily="18" charset="0"/>
                          </a:rPr>
                          <m:t>𝑝𝑜𝑝𝑢𝑙𝑎𝑡𝑖𝑜𝑛</m:t>
                        </m:r>
                      </m:den>
                    </m:f>
                  </m:oMath>
                </a14:m>
                <a:endParaRPr lang="en-US" dirty="0" smtClean="0">
                  <a:latin typeface="Cambria" panose="02040503050406030204" pitchFamily="18" charset="0"/>
                </a:endParaRPr>
              </a:p>
              <a:p>
                <a:pPr marL="0" indent="0">
                  <a:lnSpc>
                    <a:spcPct val="150000"/>
                  </a:lnSpc>
                  <a:spcBef>
                    <a:spcPts val="0"/>
                  </a:spcBef>
                  <a:spcAft>
                    <a:spcPts val="900"/>
                  </a:spcAft>
                  <a:buNone/>
                </a:pPr>
                <a:r>
                  <a:rPr lang="en-US" dirty="0">
                    <a:latin typeface="Cambria" panose="02040503050406030204" pitchFamily="18" charset="0"/>
                  </a:rPr>
                  <a:t> </a:t>
                </a:r>
                <a:r>
                  <a:rPr lang="en-US" dirty="0" smtClean="0">
                    <a:latin typeface="Cambria" panose="02040503050406030204" pitchFamily="18" charset="0"/>
                  </a:rPr>
                  <a:t>     =   </a:t>
                </a:r>
                <a14:m>
                  <m:oMath xmlns:m="http://schemas.openxmlformats.org/officeDocument/2006/math">
                    <m:f>
                      <m:fPr>
                        <m:ctrlPr>
                          <a:rPr lang="en-US" sz="1800" i="1">
                            <a:latin typeface="Cambria Math" panose="02040503050406030204" pitchFamily="18" charset="0"/>
                          </a:rPr>
                        </m:ctrlPr>
                      </m:fPr>
                      <m:num>
                        <m:r>
                          <m:rPr>
                            <m:nor/>
                          </m:rPr>
                          <a:rPr lang="en-US" sz="1800" dirty="0">
                            <a:latin typeface="Cambria" panose="02040503050406030204" pitchFamily="18" charset="0"/>
                          </a:rPr>
                          <m:t>2,139,980</m:t>
                        </m:r>
                      </m:num>
                      <m:den>
                        <m:r>
                          <m:rPr>
                            <m:nor/>
                          </m:rPr>
                          <a:rPr lang="en-US" sz="1800" dirty="0">
                            <a:latin typeface="Cambria" panose="02040503050406030204" pitchFamily="18" charset="0"/>
                          </a:rPr>
                          <m:t>77,316 </m:t>
                        </m:r>
                        <m:r>
                          <m:rPr>
                            <m:nor/>
                          </m:rPr>
                          <a:rPr lang="en-US" sz="1800" dirty="0">
                            <a:latin typeface="Cambria" panose="02040503050406030204" pitchFamily="18" charset="0"/>
                          </a:rPr>
                          <m:t>X</m:t>
                        </m:r>
                        <m:r>
                          <m:rPr>
                            <m:nor/>
                          </m:rPr>
                          <a:rPr lang="en-US" sz="1800" dirty="0">
                            <a:latin typeface="Cambria" panose="02040503050406030204" pitchFamily="18" charset="0"/>
                          </a:rPr>
                          <m:t> 1000</m:t>
                        </m:r>
                      </m:den>
                    </m:f>
                    <m:r>
                      <m:rPr>
                        <m:sty m:val="p"/>
                      </m:rPr>
                      <a:rPr lang="en-US" sz="1800">
                        <a:latin typeface="Cambria Math" panose="02040503050406030204" pitchFamily="18" charset="0"/>
                      </a:rPr>
                      <m:t>x</m:t>
                    </m:r>
                    <m:r>
                      <a:rPr lang="en-US" sz="1800">
                        <a:latin typeface="Cambria Math" panose="02040503050406030204" pitchFamily="18" charset="0"/>
                      </a:rPr>
                      <m:t> 1000</m:t>
                    </m:r>
                  </m:oMath>
                </a14:m>
                <a:r>
                  <a:rPr lang="en-US" sz="1800" dirty="0"/>
                  <a:t> = </a:t>
                </a:r>
                <a:r>
                  <a:rPr lang="en-US" dirty="0" smtClean="0">
                    <a:solidFill>
                      <a:srgbClr val="C00000"/>
                    </a:solidFill>
                    <a:latin typeface="Cambria" panose="02040503050406030204" pitchFamily="18" charset="0"/>
                  </a:rPr>
                  <a:t>27.68 </a:t>
                </a:r>
                <a:r>
                  <a:rPr lang="en-US" dirty="0">
                    <a:latin typeface="Cambria" panose="02040503050406030204" pitchFamily="18" charset="0"/>
                  </a:rPr>
                  <a:t>deaths per 1,000 population </a:t>
                </a:r>
                <a:endParaRPr lang="en-US" dirty="0" smtClean="0">
                  <a:latin typeface="Cambria" panose="02040503050406030204" pitchFamily="18" charset="0"/>
                </a:endParaRPr>
              </a:p>
              <a:p>
                <a:pPr marL="0" indent="0">
                  <a:buNone/>
                </a:pPr>
                <a:r>
                  <a:rPr lang="en-US" b="1" dirty="0" smtClean="0">
                    <a:latin typeface="Cambria" panose="02040503050406030204" pitchFamily="18" charset="0"/>
                  </a:rPr>
                  <a:t>Age-adjusted rate per 1,000 for </a:t>
                </a:r>
                <a:r>
                  <a:rPr lang="en-US" b="1" dirty="0" smtClean="0">
                    <a:solidFill>
                      <a:srgbClr val="C00000"/>
                    </a:solidFill>
                    <a:latin typeface="Cambria" panose="02040503050406030204" pitchFamily="18" charset="0"/>
                  </a:rPr>
                  <a:t>married males</a:t>
                </a:r>
                <a:endParaRPr lang="en-US" dirty="0">
                  <a:solidFill>
                    <a:srgbClr val="C00000"/>
                  </a:solidFill>
                  <a:latin typeface="Cambria" panose="02040503050406030204" pitchFamily="18" charset="0"/>
                </a:endParaRPr>
              </a:p>
              <a:p>
                <a:pPr marL="0" indent="0">
                  <a:lnSpc>
                    <a:spcPct val="150000"/>
                  </a:lnSpc>
                  <a:spcBef>
                    <a:spcPts val="0"/>
                  </a:spcBef>
                  <a:spcAft>
                    <a:spcPts val="900"/>
                  </a:spcAft>
                  <a:buNone/>
                </a:pPr>
                <a:r>
                  <a:rPr lang="en-US" dirty="0" smtClean="0">
                    <a:latin typeface="Cambria" panose="02040503050406030204" pitchFamily="18" charset="0"/>
                  </a:rPr>
                  <a:t>      =    </a:t>
                </a:r>
                <a14:m>
                  <m:oMath xmlns:m="http://schemas.openxmlformats.org/officeDocument/2006/math">
                    <m:f>
                      <m:fPr>
                        <m:ctrlPr>
                          <a:rPr lang="en-US" i="1" smtClean="0">
                            <a:latin typeface="Cambria Math" panose="02040503050406030204" pitchFamily="18" charset="0"/>
                          </a:rPr>
                        </m:ctrlPr>
                      </m:fPr>
                      <m:num>
                        <m:eqArr>
                          <m:eqArrPr>
                            <m:ctrlPr>
                              <a:rPr lang="en-US" b="0" i="1" smtClean="0">
                                <a:latin typeface="Cambria Math" panose="02040503050406030204" pitchFamily="18" charset="0"/>
                              </a:rPr>
                            </m:ctrlPr>
                          </m:eqArrPr>
                          <m:e>
                            <m:r>
                              <a:rPr lang="en-US" b="0" i="1" smtClean="0">
                                <a:latin typeface="Cambria Math" panose="02040503050406030204" pitchFamily="18" charset="0"/>
                              </a:rPr>
                              <m:t>𝑒𝑥𝑝𝑒𝑐𝑡𝑒𝑑</m:t>
                            </m:r>
                            <m:r>
                              <a:rPr lang="en-US" b="0" i="1" smtClean="0">
                                <a:latin typeface="Cambria Math" panose="02040503050406030204" pitchFamily="18" charset="0"/>
                              </a:rPr>
                              <m:t> </m:t>
                            </m:r>
                            <m:r>
                              <a:rPr lang="en-US" b="0" i="1" smtClean="0">
                                <a:latin typeface="Cambria Math" panose="02040503050406030204" pitchFamily="18" charset="0"/>
                              </a:rPr>
                              <m:t>𝑛𝑢𝑚𝑏𝑒𝑟</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𝑑𝑒𝑎𝑡h𝑠</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𝑠𝑡𝑎𝑛𝑑𝑎𝑟𝑑</m:t>
                            </m:r>
                            <m:r>
                              <a:rPr lang="en-US" b="0" i="1" smtClean="0">
                                <a:latin typeface="Cambria Math" panose="02040503050406030204" pitchFamily="18" charset="0"/>
                              </a:rPr>
                              <m:t> </m:t>
                            </m:r>
                            <m:r>
                              <a:rPr lang="en-US" b="0" i="1" smtClean="0">
                                <a:latin typeface="Cambria Math" panose="02040503050406030204" pitchFamily="18" charset="0"/>
                              </a:rPr>
                              <m:t>𝑝𝑜𝑝𝑢𝑙𝑎𝑡𝑖𝑜𝑛</m:t>
                            </m:r>
                          </m:e>
                          <m:e>
                            <m:r>
                              <a:rPr lang="en-US" b="0" i="1" smtClean="0">
                                <a:latin typeface="Cambria Math" panose="02040503050406030204" pitchFamily="18" charset="0"/>
                              </a:rPr>
                              <m:t>𝑢𝑠𝑖𝑛𝑔</m:t>
                            </m:r>
                            <m:r>
                              <a:rPr lang="en-US" b="0" i="1" smtClean="0">
                                <a:latin typeface="Cambria Math" panose="02040503050406030204" pitchFamily="18" charset="0"/>
                              </a:rPr>
                              <m:t> </m:t>
                            </m:r>
                            <m:r>
                              <a:rPr lang="en-US" b="0" i="1" smtClean="0">
                                <a:latin typeface="Cambria Math" panose="02040503050406030204" pitchFamily="18" charset="0"/>
                              </a:rPr>
                              <m:t>𝑚𝑎𝑟𝑟𝑖𝑒𝑑</m:t>
                            </m:r>
                            <m:r>
                              <a:rPr lang="en-US" b="0" i="1" smtClean="0">
                                <a:latin typeface="Cambria Math" panose="02040503050406030204" pitchFamily="18" charset="0"/>
                              </a:rPr>
                              <m:t> </m:t>
                            </m:r>
                            <m:r>
                              <a:rPr lang="en-US" b="0" i="1" smtClean="0">
                                <a:latin typeface="Cambria Math" panose="02040503050406030204" pitchFamily="18" charset="0"/>
                              </a:rPr>
                              <m:t>𝑚𝑎𝑙𝑒𝑠</m:t>
                            </m:r>
                            <m:r>
                              <a:rPr lang="en-US" b="0" i="1" smtClean="0">
                                <a:latin typeface="Cambria Math" panose="02040503050406030204" pitchFamily="18" charset="0"/>
                              </a:rPr>
                              <m:t> </m:t>
                            </m:r>
                            <m:r>
                              <a:rPr lang="en-US" b="0" i="1" smtClean="0">
                                <a:latin typeface="Cambria Math" panose="02040503050406030204" pitchFamily="18" charset="0"/>
                              </a:rPr>
                              <m:t>𝑎𝑔𝑒</m:t>
                            </m:r>
                            <m:r>
                              <a:rPr lang="en-US" b="0" i="1" smtClean="0">
                                <a:latin typeface="Cambria Math" panose="02040503050406030204" pitchFamily="18" charset="0"/>
                              </a:rPr>
                              <m:t> </m:t>
                            </m:r>
                            <m:r>
                              <a:rPr lang="en-US" b="0" i="1" smtClean="0">
                                <a:latin typeface="Cambria Math" panose="02040503050406030204" pitchFamily="18" charset="0"/>
                              </a:rPr>
                              <m:t>𝑠𝑝𝑒𝑐𝑖𝑓𝑖𝑐</m:t>
                            </m:r>
                            <m:r>
                              <a:rPr lang="en-US" b="0" i="1" smtClean="0">
                                <a:latin typeface="Cambria Math" panose="02040503050406030204" pitchFamily="18" charset="0"/>
                              </a:rPr>
                              <m:t> </m:t>
                            </m:r>
                            <m:r>
                              <a:rPr lang="en-US" b="0" i="1" smtClean="0">
                                <a:latin typeface="Cambria Math" panose="02040503050406030204" pitchFamily="18" charset="0"/>
                              </a:rPr>
                              <m:t>𝑟𝑎𝑡𝑒𝑠</m:t>
                            </m:r>
                          </m:e>
                        </m:eqArr>
                      </m:num>
                      <m:den>
                        <m:r>
                          <a:rPr lang="en-US" b="0" i="1" smtClean="0">
                            <a:latin typeface="Cambria Math" panose="02040503050406030204" pitchFamily="18" charset="0"/>
                          </a:rPr>
                          <m:t>𝑡𝑜𝑡𝑎𝑙</m:t>
                        </m:r>
                        <m:r>
                          <a:rPr lang="en-US" b="0" i="1" smtClean="0">
                            <a:latin typeface="Cambria Math" panose="02040503050406030204" pitchFamily="18" charset="0"/>
                          </a:rPr>
                          <m:t> </m:t>
                        </m:r>
                        <m:r>
                          <a:rPr lang="en-US" b="0" i="1" smtClean="0">
                            <a:latin typeface="Cambria Math" panose="02040503050406030204" pitchFamily="18" charset="0"/>
                          </a:rPr>
                          <m:t>𝑠𝑡𝑎𝑛𝑑𝑎𝑟𝑑</m:t>
                        </m:r>
                        <m:r>
                          <a:rPr lang="en-US" b="0" i="1" smtClean="0">
                            <a:latin typeface="Cambria Math" panose="02040503050406030204" pitchFamily="18" charset="0"/>
                          </a:rPr>
                          <m:t> </m:t>
                        </m:r>
                        <m:r>
                          <a:rPr lang="en-US" b="0" i="1" smtClean="0">
                            <a:latin typeface="Cambria Math" panose="02040503050406030204" pitchFamily="18" charset="0"/>
                          </a:rPr>
                          <m:t>𝑝𝑜𝑝𝑢𝑙𝑎𝑡𝑖𝑜𝑛</m:t>
                        </m:r>
                      </m:den>
                    </m:f>
                  </m:oMath>
                </a14:m>
                <a:endParaRPr lang="en-US" dirty="0" smtClean="0">
                  <a:latin typeface="Cambria" panose="02040503050406030204" pitchFamily="18" charset="0"/>
                </a:endParaRPr>
              </a:p>
              <a:p>
                <a:pPr marL="0" indent="0">
                  <a:lnSpc>
                    <a:spcPct val="150000"/>
                  </a:lnSpc>
                  <a:spcBef>
                    <a:spcPts val="0"/>
                  </a:spcBef>
                  <a:spcAft>
                    <a:spcPts val="900"/>
                  </a:spcAft>
                  <a:buNone/>
                </a:pPr>
                <a:r>
                  <a:rPr lang="en-US" dirty="0">
                    <a:latin typeface="Cambria" panose="02040503050406030204" pitchFamily="18" charset="0"/>
                  </a:rPr>
                  <a:t> </a:t>
                </a:r>
                <a:r>
                  <a:rPr lang="en-US" dirty="0" smtClean="0">
                    <a:latin typeface="Cambria" panose="02040503050406030204" pitchFamily="18" charset="0"/>
                  </a:rPr>
                  <a:t>     =   </a:t>
                </a:r>
                <a14:m>
                  <m:oMath xmlns:m="http://schemas.openxmlformats.org/officeDocument/2006/math">
                    <m:f>
                      <m:fPr>
                        <m:ctrlPr>
                          <a:rPr lang="en-US" sz="1800" i="1">
                            <a:latin typeface="Cambria Math" panose="02040503050406030204" pitchFamily="18" charset="0"/>
                          </a:rPr>
                        </m:ctrlPr>
                      </m:fPr>
                      <m:num>
                        <m:r>
                          <m:rPr>
                            <m:nor/>
                          </m:rPr>
                          <a:rPr lang="en-US" sz="1800" dirty="0">
                            <a:latin typeface="Cambria" panose="02040503050406030204" pitchFamily="18" charset="0"/>
                          </a:rPr>
                          <m:t>1018046</m:t>
                        </m:r>
                      </m:num>
                      <m:den>
                        <m:r>
                          <m:rPr>
                            <m:nor/>
                          </m:rPr>
                          <a:rPr lang="en-US" sz="1800" dirty="0">
                            <a:latin typeface="Cambria" panose="02040503050406030204" pitchFamily="18" charset="0"/>
                          </a:rPr>
                          <m:t>77,316 </m:t>
                        </m:r>
                        <m:r>
                          <m:rPr>
                            <m:nor/>
                          </m:rPr>
                          <a:rPr lang="en-US" sz="1800" dirty="0">
                            <a:latin typeface="Cambria" panose="02040503050406030204" pitchFamily="18" charset="0"/>
                          </a:rPr>
                          <m:t>X</m:t>
                        </m:r>
                        <m:r>
                          <m:rPr>
                            <m:nor/>
                          </m:rPr>
                          <a:rPr lang="en-US" sz="1800" dirty="0">
                            <a:latin typeface="Cambria" panose="02040503050406030204" pitchFamily="18" charset="0"/>
                          </a:rPr>
                          <m:t> 1000</m:t>
                        </m:r>
                      </m:den>
                    </m:f>
                    <m:r>
                      <m:rPr>
                        <m:sty m:val="p"/>
                      </m:rPr>
                      <a:rPr lang="en-US" sz="1800">
                        <a:latin typeface="Cambria Math" panose="02040503050406030204" pitchFamily="18" charset="0"/>
                      </a:rPr>
                      <m:t>x</m:t>
                    </m:r>
                    <m:r>
                      <a:rPr lang="en-US" sz="1800">
                        <a:latin typeface="Cambria Math" panose="02040503050406030204" pitchFamily="18" charset="0"/>
                      </a:rPr>
                      <m:t> 1000</m:t>
                    </m:r>
                  </m:oMath>
                </a14:m>
                <a:r>
                  <a:rPr lang="en-US" sz="1800" dirty="0"/>
                  <a:t> = </a:t>
                </a:r>
                <a:r>
                  <a:rPr lang="en-US" dirty="0" smtClean="0">
                    <a:solidFill>
                      <a:srgbClr val="C00000"/>
                    </a:solidFill>
                    <a:latin typeface="Cambria" panose="02040503050406030204" pitchFamily="18" charset="0"/>
                  </a:rPr>
                  <a:t>13.17</a:t>
                </a:r>
                <a:r>
                  <a:rPr lang="en-US" dirty="0" smtClean="0">
                    <a:latin typeface="Cambria" panose="02040503050406030204" pitchFamily="18" charset="0"/>
                  </a:rPr>
                  <a:t> </a:t>
                </a:r>
                <a:r>
                  <a:rPr lang="en-US" dirty="0">
                    <a:latin typeface="Cambria" panose="02040503050406030204" pitchFamily="18" charset="0"/>
                  </a:rPr>
                  <a:t>deaths per 1,000 population </a:t>
                </a:r>
              </a:p>
              <a:p>
                <a:pPr marL="0" indent="0">
                  <a:buNone/>
                </a:pPr>
                <a:endParaRPr lang="en-US" dirty="0">
                  <a:latin typeface="Cambria"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14400" y="2286000"/>
                <a:ext cx="7886700" cy="4121871"/>
              </a:xfrm>
              <a:blipFill>
                <a:blip r:embed="rId3"/>
                <a:stretch>
                  <a:fillRect l="-1005" t="-2663"/>
                </a:stretch>
              </a:blipFill>
            </p:spPr>
            <p:txBody>
              <a:bodyPr/>
              <a:lstStyle/>
              <a:p>
                <a:r>
                  <a:rPr lang="en-US">
                    <a:noFill/>
                  </a:rPr>
                  <a:t> </a:t>
                </a:r>
              </a:p>
            </p:txBody>
          </p:sp>
        </mc:Fallback>
      </mc:AlternateContent>
      <p:sp>
        <p:nvSpPr>
          <p:cNvPr id="4" name="Title 3"/>
          <p:cNvSpPr>
            <a:spLocks noGrp="1"/>
          </p:cNvSpPr>
          <p:nvPr>
            <p:ph type="title"/>
          </p:nvPr>
        </p:nvSpPr>
        <p:spPr>
          <a:xfrm>
            <a:off x="628650" y="1472881"/>
            <a:ext cx="7886700" cy="310598"/>
          </a:xfrm>
          <a:prstGeom prst="rect">
            <a:avLst/>
          </a:prstGeom>
        </p:spPr>
        <p:txBody>
          <a:bodyPr>
            <a:spAutoFit/>
          </a:bodyPr>
          <a:lstStyle/>
          <a:p>
            <a:endParaRPr lang="en-US" sz="788" dirty="0">
              <a:solidFill>
                <a:srgbClr val="000000"/>
              </a:solidFill>
              <a:latin typeface="Myriad Pro"/>
            </a:endParaRPr>
          </a:p>
          <a:p>
            <a:endParaRPr lang="en-US" sz="788" dirty="0">
              <a:latin typeface="Myriad Pro"/>
            </a:endParaRPr>
          </a:p>
        </p:txBody>
      </p:sp>
      <p:sp>
        <p:nvSpPr>
          <p:cNvPr id="5" name="Title 3"/>
          <p:cNvSpPr txBox="1">
            <a:spLocks/>
          </p:cNvSpPr>
          <p:nvPr/>
        </p:nvSpPr>
        <p:spPr>
          <a:xfrm>
            <a:off x="628650" y="3141586"/>
            <a:ext cx="7886700" cy="287515"/>
          </a:xfrm>
          <a:prstGeom prst="rect">
            <a:avLst/>
          </a:prstGeom>
        </p:spPr>
        <p:txBody>
          <a:bodyPr vert="horz" lIns="68580" tIns="34290" rIns="68580" bIns="3429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88">
              <a:solidFill>
                <a:srgbClr val="000000"/>
              </a:solidFill>
              <a:latin typeface="Myriad Pro"/>
            </a:endParaRPr>
          </a:p>
          <a:p>
            <a:endParaRPr lang="en-US" sz="788" dirty="0">
              <a:latin typeface="Myriad Pro"/>
            </a:endParaRPr>
          </a:p>
        </p:txBody>
      </p:sp>
      <p:sp>
        <p:nvSpPr>
          <p:cNvPr id="2" name="Rectangle 1"/>
          <p:cNvSpPr/>
          <p:nvPr/>
        </p:nvSpPr>
        <p:spPr>
          <a:xfrm>
            <a:off x="628650" y="304741"/>
            <a:ext cx="7753350" cy="1323439"/>
          </a:xfrm>
          <a:prstGeom prst="rect">
            <a:avLst/>
          </a:prstGeom>
        </p:spPr>
        <p:txBody>
          <a:bodyPr wrap="square">
            <a:spAutoFit/>
          </a:bodyPr>
          <a:lstStyle/>
          <a:p>
            <a:pPr algn="ctr"/>
            <a:r>
              <a:rPr lang="en-US" sz="4000" dirty="0">
                <a:latin typeface="+mn-lt"/>
              </a:rPr>
              <a:t>Step </a:t>
            </a:r>
            <a:r>
              <a:rPr lang="en-US" sz="4000" dirty="0" smtClean="0">
                <a:latin typeface="+mn-lt"/>
              </a:rPr>
              <a:t>4 </a:t>
            </a:r>
            <a:r>
              <a:rPr lang="en-US" sz="4000" dirty="0">
                <a:latin typeface="+mn-lt"/>
              </a:rPr>
              <a:t>.Calculating </a:t>
            </a:r>
            <a:r>
              <a:rPr lang="en-US" sz="4000" dirty="0" smtClean="0">
                <a:latin typeface="+mn-lt"/>
              </a:rPr>
              <a:t>age adjusted rate for both single and married </a:t>
            </a:r>
            <a:endParaRPr lang="en-US" sz="4000" dirty="0">
              <a:latin typeface="+mn-lt"/>
            </a:endParaRPr>
          </a:p>
        </p:txBody>
      </p:sp>
    </p:spTree>
    <p:extLst>
      <p:ext uri="{BB962C8B-B14F-4D97-AF65-F5344CB8AC3E}">
        <p14:creationId xmlns:p14="http://schemas.microsoft.com/office/powerpoint/2010/main" val="21518655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366" y="329099"/>
            <a:ext cx="7886700" cy="994172"/>
          </a:xfrm>
        </p:spPr>
        <p:txBody>
          <a:bodyPr>
            <a:normAutofit/>
          </a:bodyPr>
          <a:lstStyle/>
          <a:p>
            <a:pPr algn="ctr"/>
            <a:r>
              <a:rPr lang="en-US" sz="5000" dirty="0">
                <a:latin typeface="+mn-lt"/>
              </a:rPr>
              <a:t>Indirect Age Adjustment</a:t>
            </a:r>
          </a:p>
        </p:txBody>
      </p:sp>
      <p:grpSp>
        <p:nvGrpSpPr>
          <p:cNvPr id="11" name="Group 10"/>
          <p:cNvGrpSpPr/>
          <p:nvPr/>
        </p:nvGrpSpPr>
        <p:grpSpPr>
          <a:xfrm>
            <a:off x="1676400" y="4946582"/>
            <a:ext cx="6409016" cy="1228246"/>
            <a:chOff x="1922438" y="2016590"/>
            <a:chExt cx="8545354" cy="1637661"/>
          </a:xfrm>
        </p:grpSpPr>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2438" y="2021566"/>
              <a:ext cx="8545354" cy="163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2008907" y="2016590"/>
              <a:ext cx="6318341" cy="32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5000"/>
                </a:lnSpc>
              </a:pPr>
              <a:r>
                <a:rPr lang="en-US" altLang="en-US" sz="1350" dirty="0">
                  <a:solidFill>
                    <a:srgbClr val="000000"/>
                  </a:solidFill>
                </a:rPr>
                <a:t> </a:t>
              </a:r>
              <a:r>
                <a:rPr lang="en-US" altLang="en-US" sz="1650" b="1" dirty="0">
                  <a:solidFill>
                    <a:srgbClr val="000000"/>
                  </a:solidFill>
                </a:rPr>
                <a:t>Standardized Mortality Ratio (SMR)</a:t>
              </a:r>
              <a:r>
                <a:rPr lang="en-US" altLang="en-US" sz="1350" dirty="0">
                  <a:solidFill>
                    <a:srgbClr val="000000"/>
                  </a:solidFill>
                </a:rPr>
                <a:t> =</a:t>
              </a:r>
            </a:p>
          </p:txBody>
        </p:sp>
        <p:sp>
          <p:nvSpPr>
            <p:cNvPr id="7" name="Text Box 6"/>
            <p:cNvSpPr txBox="1">
              <a:spLocks noChangeArrowheads="1"/>
            </p:cNvSpPr>
            <p:nvPr/>
          </p:nvSpPr>
          <p:spPr bwMode="auto">
            <a:xfrm>
              <a:off x="3280365" y="2712953"/>
              <a:ext cx="6130866" cy="789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5000"/>
                </a:lnSpc>
              </a:pPr>
              <a:r>
                <a:rPr lang="en-US" altLang="en-US" sz="1350" dirty="0">
                  <a:solidFill>
                    <a:srgbClr val="000000"/>
                  </a:solidFill>
                </a:rPr>
                <a:t>Observed No. of deaths per year</a:t>
              </a:r>
            </a:p>
            <a:p>
              <a:pPr eaLnBrk="1" hangingPunct="1">
                <a:lnSpc>
                  <a:spcPct val="95000"/>
                </a:lnSpc>
              </a:pPr>
              <a:endParaRPr lang="en-US" altLang="en-US" sz="1350" u="sng" dirty="0">
                <a:solidFill>
                  <a:srgbClr val="000000"/>
                </a:solidFill>
              </a:endParaRPr>
            </a:p>
            <a:p>
              <a:pPr eaLnBrk="1" hangingPunct="1">
                <a:lnSpc>
                  <a:spcPct val="95000"/>
                </a:lnSpc>
              </a:pPr>
              <a:endParaRPr lang="en-US" altLang="en-US" sz="1350" u="sng" dirty="0">
                <a:solidFill>
                  <a:srgbClr val="000000"/>
                </a:solidFill>
              </a:endParaRPr>
            </a:p>
          </p:txBody>
        </p:sp>
        <p:sp>
          <p:nvSpPr>
            <p:cNvPr id="8" name="Text Box 7"/>
            <p:cNvSpPr txBox="1">
              <a:spLocks noChangeArrowheads="1"/>
            </p:cNvSpPr>
            <p:nvPr/>
          </p:nvSpPr>
          <p:spPr bwMode="auto">
            <a:xfrm>
              <a:off x="3006383" y="3107676"/>
              <a:ext cx="6377464" cy="26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5000"/>
                </a:lnSpc>
              </a:pPr>
              <a:r>
                <a:rPr lang="en-US" altLang="en-US" sz="1350" dirty="0">
                  <a:solidFill>
                    <a:srgbClr val="000000"/>
                  </a:solidFill>
                </a:rPr>
                <a:t>Expected No. of deaths per year</a:t>
              </a:r>
            </a:p>
          </p:txBody>
        </p:sp>
        <p:sp>
          <p:nvSpPr>
            <p:cNvPr id="9" name="Text Box 8"/>
            <p:cNvSpPr txBox="1">
              <a:spLocks noChangeArrowheads="1"/>
            </p:cNvSpPr>
            <p:nvPr/>
          </p:nvSpPr>
          <p:spPr bwMode="auto">
            <a:xfrm>
              <a:off x="8780437" y="2844527"/>
              <a:ext cx="1261587" cy="26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5000"/>
                </a:lnSpc>
              </a:pPr>
              <a:r>
                <a:rPr lang="en-US" altLang="en-US" sz="1350">
                  <a:solidFill>
                    <a:srgbClr val="000000"/>
                  </a:solidFill>
                </a:rPr>
                <a:t>X 100,000</a:t>
              </a:r>
            </a:p>
          </p:txBody>
        </p:sp>
        <p:cxnSp>
          <p:nvCxnSpPr>
            <p:cNvPr id="10" name="Straight Connector 9"/>
            <p:cNvCxnSpPr/>
            <p:nvPr/>
          </p:nvCxnSpPr>
          <p:spPr>
            <a:xfrm flipV="1">
              <a:off x="3052604" y="3041653"/>
              <a:ext cx="5274645" cy="389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775664" y="1306761"/>
            <a:ext cx="7998103" cy="3276282"/>
          </a:xfrm>
          <a:prstGeom prst="rect">
            <a:avLst/>
          </a:prstGeom>
          <a:noFill/>
        </p:spPr>
        <p:txBody>
          <a:bodyPr wrap="square" rtlCol="0">
            <a:spAutoFit/>
          </a:bodyPr>
          <a:lstStyle/>
          <a:p>
            <a:pPr marL="214313" indent="-214313">
              <a:lnSpc>
                <a:spcPct val="150000"/>
              </a:lnSpc>
              <a:buFont typeface="Courier New" panose="02070309020205020404" pitchFamily="49" charset="0"/>
              <a:buChar char="o"/>
            </a:pPr>
            <a:r>
              <a:rPr lang="en-US" sz="2000" dirty="0">
                <a:latin typeface="+mn-lt"/>
              </a:rPr>
              <a:t>Take age-specific rates for a known population are applied to each age group in the population of interest, the expected numbers  of death in each group are calculated, and these numbers are totaled</a:t>
            </a:r>
          </a:p>
          <a:p>
            <a:pPr marL="214313" indent="-214313">
              <a:lnSpc>
                <a:spcPct val="150000"/>
              </a:lnSpc>
              <a:buFont typeface="Courier New" panose="02070309020205020404" pitchFamily="49" charset="0"/>
              <a:buChar char="o"/>
            </a:pPr>
            <a:r>
              <a:rPr lang="en-US" sz="2000" dirty="0">
                <a:latin typeface="+mn-lt"/>
              </a:rPr>
              <a:t>The observed numbers of deaths in that population are calculated </a:t>
            </a:r>
          </a:p>
          <a:p>
            <a:pPr marL="214313" indent="-214313">
              <a:lnSpc>
                <a:spcPct val="150000"/>
              </a:lnSpc>
              <a:buFont typeface="Courier New" panose="02070309020205020404" pitchFamily="49" charset="0"/>
              <a:buChar char="o"/>
            </a:pPr>
            <a:r>
              <a:rPr lang="en-US" sz="2000" dirty="0">
                <a:latin typeface="+mn-lt"/>
              </a:rPr>
              <a:t>The ratio of total number of deaths actually observed  to the total number of deaths expected. The ratio is called the standardized mortality ratio(SMR) </a:t>
            </a:r>
          </a:p>
        </p:txBody>
      </p:sp>
    </p:spTree>
    <p:extLst>
      <p:ext uri="{BB962C8B-B14F-4D97-AF65-F5344CB8AC3E}">
        <p14:creationId xmlns:p14="http://schemas.microsoft.com/office/powerpoint/2010/main" val="4735013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e Notes for more details&#10;"/>
          <p:cNvPicPr>
            <a:picLocks noGrp="1" noChangeAspect="1"/>
          </p:cNvPicPr>
          <p:nvPr>
            <p:ph idx="1"/>
          </p:nvPr>
        </p:nvPicPr>
        <p:blipFill>
          <a:blip r:embed="rId3"/>
          <a:stretch>
            <a:fillRect/>
          </a:stretch>
        </p:blipFill>
        <p:spPr>
          <a:xfrm>
            <a:off x="1205905" y="1731894"/>
            <a:ext cx="7033412" cy="4066192"/>
          </a:xfrm>
          <a:prstGeom prst="rect">
            <a:avLst/>
          </a:prstGeom>
        </p:spPr>
      </p:pic>
      <p:sp>
        <p:nvSpPr>
          <p:cNvPr id="5" name="Title 1"/>
          <p:cNvSpPr>
            <a:spLocks noGrp="1"/>
          </p:cNvSpPr>
          <p:nvPr>
            <p:ph type="title"/>
          </p:nvPr>
        </p:nvSpPr>
        <p:spPr>
          <a:xfrm>
            <a:off x="708162" y="457200"/>
            <a:ext cx="7886700" cy="994172"/>
          </a:xfrm>
        </p:spPr>
        <p:txBody>
          <a:bodyPr>
            <a:noAutofit/>
          </a:bodyPr>
          <a:lstStyle/>
          <a:p>
            <a:pPr algn="ctr"/>
            <a:r>
              <a:rPr lang="en-US" sz="4500" b="1" dirty="0">
                <a:latin typeface="+mn-lt"/>
              </a:rPr>
              <a:t>Example of Indirect Age Adjustment</a:t>
            </a:r>
          </a:p>
        </p:txBody>
      </p:sp>
      <p:sp>
        <p:nvSpPr>
          <p:cNvPr id="6" name="TextBox 5"/>
          <p:cNvSpPr txBox="1"/>
          <p:nvPr/>
        </p:nvSpPr>
        <p:spPr>
          <a:xfrm>
            <a:off x="3041374" y="3550753"/>
            <a:ext cx="655983" cy="438582"/>
          </a:xfrm>
          <a:prstGeom prst="rect">
            <a:avLst/>
          </a:prstGeom>
          <a:noFill/>
        </p:spPr>
        <p:txBody>
          <a:bodyPr wrap="square" rtlCol="0">
            <a:spAutoFit/>
          </a:bodyPr>
          <a:lstStyle/>
          <a:p>
            <a:r>
              <a:rPr lang="en-US" sz="2250" dirty="0">
                <a:latin typeface="Cambria" panose="02040503050406030204" pitchFamily="18" charset="0"/>
              </a:rPr>
              <a:t>   X</a:t>
            </a:r>
          </a:p>
        </p:txBody>
      </p:sp>
      <p:sp>
        <p:nvSpPr>
          <p:cNvPr id="7" name="TextBox 6"/>
          <p:cNvSpPr txBox="1"/>
          <p:nvPr/>
        </p:nvSpPr>
        <p:spPr>
          <a:xfrm>
            <a:off x="4651512" y="3550753"/>
            <a:ext cx="725557" cy="438582"/>
          </a:xfrm>
          <a:prstGeom prst="rect">
            <a:avLst/>
          </a:prstGeom>
          <a:noFill/>
        </p:spPr>
        <p:txBody>
          <a:bodyPr wrap="square" rtlCol="0">
            <a:spAutoFit/>
          </a:bodyPr>
          <a:lstStyle/>
          <a:p>
            <a:r>
              <a:rPr lang="en-US" sz="2250" dirty="0">
                <a:latin typeface="Cambria" panose="02040503050406030204" pitchFamily="18" charset="0"/>
              </a:rPr>
              <a:t>=</a:t>
            </a:r>
          </a:p>
        </p:txBody>
      </p:sp>
    </p:spTree>
    <p:extLst>
      <p:ext uri="{BB962C8B-B14F-4D97-AF65-F5344CB8AC3E}">
        <p14:creationId xmlns:p14="http://schemas.microsoft.com/office/powerpoint/2010/main" val="38290183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7886700" cy="994172"/>
          </a:xfrm>
        </p:spPr>
        <p:txBody>
          <a:bodyPr>
            <a:noAutofit/>
          </a:bodyPr>
          <a:lstStyle/>
          <a:p>
            <a:pPr algn="ctr"/>
            <a:r>
              <a:rPr lang="en-US" sz="5000" dirty="0">
                <a:latin typeface="+mn-lt"/>
              </a:rPr>
              <a:t>Example of indirect age adjustment</a:t>
            </a:r>
          </a:p>
        </p:txBody>
      </p:sp>
      <p:sp>
        <p:nvSpPr>
          <p:cNvPr id="3" name="Content Placeholder 2"/>
          <p:cNvSpPr>
            <a:spLocks noGrp="1"/>
          </p:cNvSpPr>
          <p:nvPr>
            <p:ph idx="1"/>
          </p:nvPr>
        </p:nvSpPr>
        <p:spPr>
          <a:xfrm>
            <a:off x="1447800" y="2514600"/>
            <a:ext cx="7370018" cy="2633614"/>
          </a:xfrm>
        </p:spPr>
        <p:txBody>
          <a:bodyPr>
            <a:noAutofit/>
          </a:bodyPr>
          <a:lstStyle/>
          <a:p>
            <a:pPr marL="0" indent="0">
              <a:lnSpc>
                <a:spcPct val="150000"/>
              </a:lnSpc>
              <a:spcBef>
                <a:spcPts val="0"/>
              </a:spcBef>
              <a:spcAft>
                <a:spcPts val="900"/>
              </a:spcAft>
              <a:buNone/>
            </a:pPr>
            <a:r>
              <a:rPr lang="en-US" sz="3500" dirty="0"/>
              <a:t>Applying indirect age adjustment to mortality rate of Los Angeles county, using California death rates as the standard for comparison</a:t>
            </a:r>
          </a:p>
          <a:p>
            <a:pPr marL="0" indent="0">
              <a:buNone/>
            </a:pPr>
            <a:endParaRPr lang="en-US" sz="3500" dirty="0"/>
          </a:p>
        </p:txBody>
      </p:sp>
    </p:spTree>
    <p:extLst>
      <p:ext uri="{BB962C8B-B14F-4D97-AF65-F5344CB8AC3E}">
        <p14:creationId xmlns:p14="http://schemas.microsoft.com/office/powerpoint/2010/main" val="12116052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881741" y="1809750"/>
          <a:ext cx="4324740" cy="3569300"/>
        </p:xfrm>
        <a:graphic>
          <a:graphicData uri="http://schemas.openxmlformats.org/drawingml/2006/table">
            <a:tbl>
              <a:tblPr firstRow="1" bandRow="1">
                <a:tableStyleId>{5C22544A-7EE6-4342-B048-85BDC9FD1C3A}</a:tableStyleId>
              </a:tblPr>
              <a:tblGrid>
                <a:gridCol w="1081185">
                  <a:extLst>
                    <a:ext uri="{9D8B030D-6E8A-4147-A177-3AD203B41FA5}">
                      <a16:colId xmlns:a16="http://schemas.microsoft.com/office/drawing/2014/main" val="3761784499"/>
                    </a:ext>
                  </a:extLst>
                </a:gridCol>
                <a:gridCol w="1081185">
                  <a:extLst>
                    <a:ext uri="{9D8B030D-6E8A-4147-A177-3AD203B41FA5}">
                      <a16:colId xmlns:a16="http://schemas.microsoft.com/office/drawing/2014/main" val="294256282"/>
                    </a:ext>
                  </a:extLst>
                </a:gridCol>
                <a:gridCol w="1081185">
                  <a:extLst>
                    <a:ext uri="{9D8B030D-6E8A-4147-A177-3AD203B41FA5}">
                      <a16:colId xmlns:a16="http://schemas.microsoft.com/office/drawing/2014/main" val="3781286059"/>
                    </a:ext>
                  </a:extLst>
                </a:gridCol>
                <a:gridCol w="1081185">
                  <a:extLst>
                    <a:ext uri="{9D8B030D-6E8A-4147-A177-3AD203B41FA5}">
                      <a16:colId xmlns:a16="http://schemas.microsoft.com/office/drawing/2014/main" val="109541109"/>
                    </a:ext>
                  </a:extLst>
                </a:gridCol>
              </a:tblGrid>
              <a:tr h="925830">
                <a:tc>
                  <a:txBody>
                    <a:bodyPr/>
                    <a:lstStyle/>
                    <a:p>
                      <a:r>
                        <a:rPr lang="en-US" sz="1100" dirty="0" smtClean="0">
                          <a:latin typeface="Cambria" panose="02040503050406030204" pitchFamily="18" charset="0"/>
                        </a:rPr>
                        <a:t>Age Category</a:t>
                      </a:r>
                      <a:endParaRPr lang="en-US" sz="1100" dirty="0">
                        <a:latin typeface="Cambria" panose="02040503050406030204" pitchFamily="18" charset="0"/>
                      </a:endParaRPr>
                    </a:p>
                  </a:txBody>
                  <a:tcPr marL="68580" marR="68580" marT="34290" marB="34290" anchor="ctr"/>
                </a:tc>
                <a:tc>
                  <a:txBody>
                    <a:bodyPr/>
                    <a:lstStyle/>
                    <a:p>
                      <a:r>
                        <a:rPr lang="en-US" sz="1100" dirty="0" smtClean="0">
                          <a:latin typeface="Cambria" panose="02040503050406030204" pitchFamily="18" charset="0"/>
                        </a:rPr>
                        <a:t>Mortality</a:t>
                      </a:r>
                      <a:r>
                        <a:rPr lang="en-US" sz="1100" baseline="0" dirty="0" smtClean="0">
                          <a:latin typeface="Cambria" panose="02040503050406030204" pitchFamily="18" charset="0"/>
                        </a:rPr>
                        <a:t> rate  in California, 2004</a:t>
                      </a:r>
                    </a:p>
                    <a:p>
                      <a:r>
                        <a:rPr lang="en-US" sz="1100" baseline="0" dirty="0" smtClean="0">
                          <a:latin typeface="Cambria" panose="02040503050406030204" pitchFamily="18" charset="0"/>
                        </a:rPr>
                        <a:t>(per 100,000 population)</a:t>
                      </a:r>
                      <a:endParaRPr lang="en-US" sz="1100" dirty="0">
                        <a:latin typeface="Cambria" panose="02040503050406030204" pitchFamily="18" charset="0"/>
                      </a:endParaRPr>
                    </a:p>
                  </a:txBody>
                  <a:tcPr marL="68580" marR="68580" marT="34290" marB="34290" anchor="ctr"/>
                </a:tc>
                <a:tc>
                  <a:txBody>
                    <a:bodyPr/>
                    <a:lstStyle/>
                    <a:p>
                      <a:r>
                        <a:rPr lang="en-US" sz="1100" dirty="0" smtClean="0">
                          <a:latin typeface="Cambria" panose="02040503050406030204" pitchFamily="18" charset="0"/>
                        </a:rPr>
                        <a:t>Population</a:t>
                      </a:r>
                      <a:r>
                        <a:rPr lang="en-US" sz="1100" baseline="0" dirty="0" smtClean="0">
                          <a:latin typeface="Cambria" panose="02040503050406030204" pitchFamily="18" charset="0"/>
                        </a:rPr>
                        <a:t> of Los Angeles county in 2004</a:t>
                      </a:r>
                      <a:endParaRPr lang="en-US" sz="1100" dirty="0">
                        <a:latin typeface="Cambria" panose="02040503050406030204" pitchFamily="18" charset="0"/>
                      </a:endParaRPr>
                    </a:p>
                  </a:txBody>
                  <a:tcPr marL="68580" marR="68580" marT="34290" marB="34290" anchor="ctr"/>
                </a:tc>
                <a:tc>
                  <a:txBody>
                    <a:bodyPr/>
                    <a:lstStyle/>
                    <a:p>
                      <a:r>
                        <a:rPr lang="en-US" sz="1100" dirty="0" smtClean="0">
                          <a:latin typeface="Cambria" panose="02040503050406030204" pitchFamily="18" charset="0"/>
                        </a:rPr>
                        <a:t>#</a:t>
                      </a:r>
                      <a:r>
                        <a:rPr lang="en-US" sz="1100" baseline="0" dirty="0" smtClean="0">
                          <a:latin typeface="Cambria" panose="02040503050406030204" pitchFamily="18" charset="0"/>
                        </a:rPr>
                        <a:t> of expected deaths</a:t>
                      </a:r>
                      <a:endParaRPr lang="en-US" sz="1100" dirty="0">
                        <a:latin typeface="Cambria" panose="02040503050406030204" pitchFamily="18" charset="0"/>
                      </a:endParaRPr>
                    </a:p>
                  </a:txBody>
                  <a:tcPr marL="68580" marR="68580" marT="34290" marB="34290" anchor="ctr"/>
                </a:tc>
                <a:extLst>
                  <a:ext uri="{0D108BD9-81ED-4DB2-BD59-A6C34878D82A}">
                    <a16:rowId xmlns:a16="http://schemas.microsoft.com/office/drawing/2014/main" val="1943959592"/>
                  </a:ext>
                </a:extLst>
              </a:tr>
              <a:tr h="240344">
                <a:tc>
                  <a:txBody>
                    <a:bodyPr/>
                    <a:lstStyle/>
                    <a:p>
                      <a:r>
                        <a:rPr lang="en-US" sz="1100" dirty="0" smtClean="0">
                          <a:latin typeface="Cambria" panose="02040503050406030204" pitchFamily="18" charset="0"/>
                        </a:rPr>
                        <a:t>&lt;1</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5.3</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154,585</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8</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1421409411"/>
                  </a:ext>
                </a:extLst>
              </a:tr>
              <a:tr h="240344">
                <a:tc>
                  <a:txBody>
                    <a:bodyPr/>
                    <a:lstStyle/>
                    <a:p>
                      <a:r>
                        <a:rPr lang="en-US" sz="1100" dirty="0" smtClean="0">
                          <a:latin typeface="Cambria" panose="02040503050406030204" pitchFamily="18" charset="0"/>
                        </a:rPr>
                        <a:t>1-4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25.6</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607,984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156</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3927674369"/>
                  </a:ext>
                </a:extLst>
              </a:tr>
              <a:tr h="240344">
                <a:tc>
                  <a:txBody>
                    <a:bodyPr/>
                    <a:lstStyle/>
                    <a:p>
                      <a:r>
                        <a:rPr lang="en-US" sz="1100" dirty="0" smtClean="0">
                          <a:latin typeface="Cambria" panose="02040503050406030204" pitchFamily="18" charset="0"/>
                        </a:rPr>
                        <a:t>5-14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14.1</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1,585,503</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224</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3692196873"/>
                  </a:ext>
                </a:extLst>
              </a:tr>
              <a:tr h="240344">
                <a:tc>
                  <a:txBody>
                    <a:bodyPr/>
                    <a:lstStyle/>
                    <a:p>
                      <a:r>
                        <a:rPr lang="en-US" sz="1100" dirty="0" smtClean="0">
                          <a:latin typeface="Cambria" panose="02040503050406030204" pitchFamily="18" charset="0"/>
                        </a:rPr>
                        <a:t>15-24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69.2</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1,440,136</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997</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1363927440"/>
                  </a:ext>
                </a:extLst>
              </a:tr>
              <a:tr h="240344">
                <a:tc>
                  <a:txBody>
                    <a:bodyPr/>
                    <a:lstStyle/>
                    <a:p>
                      <a:r>
                        <a:rPr lang="en-US" sz="1100" dirty="0" smtClean="0">
                          <a:latin typeface="Cambria" panose="02040503050406030204" pitchFamily="18" charset="0"/>
                        </a:rPr>
                        <a:t>25-34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83.6</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1,528,427</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1,278</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2094775973"/>
                  </a:ext>
                </a:extLst>
              </a:tr>
              <a:tr h="240344">
                <a:tc>
                  <a:txBody>
                    <a:bodyPr/>
                    <a:lstStyle/>
                    <a:p>
                      <a:r>
                        <a:rPr lang="en-US" sz="1100" dirty="0" smtClean="0">
                          <a:latin typeface="Cambria" panose="02040503050406030204" pitchFamily="18" charset="0"/>
                        </a:rPr>
                        <a:t>35-44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156.5</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1,616,982</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2,531</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2048029654"/>
                  </a:ext>
                </a:extLst>
              </a:tr>
              <a:tr h="240344">
                <a:tc>
                  <a:txBody>
                    <a:bodyPr/>
                    <a:lstStyle/>
                    <a:p>
                      <a:r>
                        <a:rPr lang="en-US" sz="1100" dirty="0" smtClean="0">
                          <a:latin typeface="Cambria" panose="02040503050406030204" pitchFamily="18" charset="0"/>
                        </a:rPr>
                        <a:t>45-54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373.2</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1,337,288</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4,991</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1912118046"/>
                  </a:ext>
                </a:extLst>
              </a:tr>
              <a:tr h="240344">
                <a:tc>
                  <a:txBody>
                    <a:bodyPr/>
                    <a:lstStyle/>
                    <a:p>
                      <a:r>
                        <a:rPr lang="en-US" sz="1100" dirty="0" smtClean="0">
                          <a:latin typeface="Cambria" panose="02040503050406030204" pitchFamily="18" charset="0"/>
                        </a:rPr>
                        <a:t>55-64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770.5</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872,216</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6,720</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1457379187"/>
                  </a:ext>
                </a:extLst>
              </a:tr>
              <a:tr h="240030">
                <a:tc>
                  <a:txBody>
                    <a:bodyPr/>
                    <a:lstStyle/>
                    <a:p>
                      <a:r>
                        <a:rPr lang="en-US" sz="1100" dirty="0" smtClean="0">
                          <a:latin typeface="Cambria" panose="02040503050406030204" pitchFamily="18" charset="0"/>
                        </a:rPr>
                        <a:t>65-74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1822.1</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527,629</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9,614</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2841175702"/>
                  </a:ext>
                </a:extLst>
              </a:tr>
              <a:tr h="240344">
                <a:tc>
                  <a:txBody>
                    <a:bodyPr/>
                    <a:lstStyle/>
                    <a:p>
                      <a:r>
                        <a:rPr lang="en-US" sz="1100" dirty="0" smtClean="0">
                          <a:latin typeface="Cambria" panose="02040503050406030204" pitchFamily="18" charset="0"/>
                        </a:rPr>
                        <a:t>75-84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4626.5</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365,602</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16915</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1111380531"/>
                  </a:ext>
                </a:extLst>
              </a:tr>
              <a:tr h="240344">
                <a:tc>
                  <a:txBody>
                    <a:bodyPr/>
                    <a:lstStyle/>
                    <a:p>
                      <a:r>
                        <a:rPr lang="en-US" sz="1100" dirty="0" smtClean="0">
                          <a:latin typeface="Cambria" panose="02040503050406030204" pitchFamily="18" charset="0"/>
                        </a:rPr>
                        <a:t>85 and over</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11873.4</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138,471</a:t>
                      </a:r>
                      <a:endParaRPr lang="en-US" sz="1100" dirty="0">
                        <a:latin typeface="Cambria" panose="02040503050406030204" pitchFamily="18" charset="0"/>
                      </a:endParaRPr>
                    </a:p>
                  </a:txBody>
                  <a:tcPr marL="68580" marR="68580" marT="34290" marB="34290"/>
                </a:tc>
                <a:tc>
                  <a:txBody>
                    <a:bodyPr/>
                    <a:lstStyle/>
                    <a:p>
                      <a:r>
                        <a:rPr lang="en-US" sz="1100" dirty="0" smtClean="0">
                          <a:latin typeface="Cambria" panose="02040503050406030204" pitchFamily="18" charset="0"/>
                        </a:rPr>
                        <a:t>16441</a:t>
                      </a:r>
                      <a:endParaRPr lang="en-US" sz="1100" dirty="0">
                        <a:latin typeface="Cambria" panose="02040503050406030204" pitchFamily="18" charset="0"/>
                      </a:endParaRPr>
                    </a:p>
                  </a:txBody>
                  <a:tcPr marL="68580" marR="68580" marT="34290" marB="34290"/>
                </a:tc>
                <a:extLst>
                  <a:ext uri="{0D108BD9-81ED-4DB2-BD59-A6C34878D82A}">
                    <a16:rowId xmlns:a16="http://schemas.microsoft.com/office/drawing/2014/main" val="2487481987"/>
                  </a:ext>
                </a:extLst>
              </a:tr>
            </a:tbl>
          </a:graphicData>
        </a:graphic>
      </p:graphicFrame>
      <mc:AlternateContent xmlns:mc="http://schemas.openxmlformats.org/markup-compatibility/2006" xmlns:a14="http://schemas.microsoft.com/office/drawing/2010/main">
        <mc:Choice Requires="a14">
          <p:sp>
            <p:nvSpPr>
              <p:cNvPr id="5" name="TextBox 4"/>
              <p:cNvSpPr txBox="1"/>
              <p:nvPr/>
            </p:nvSpPr>
            <p:spPr>
              <a:xfrm>
                <a:off x="5395816" y="1809750"/>
                <a:ext cx="3419205" cy="2784480"/>
              </a:xfrm>
              <a:prstGeom prst="rect">
                <a:avLst/>
              </a:prstGeom>
              <a:noFill/>
            </p:spPr>
            <p:txBody>
              <a:bodyPr wrap="square" rtlCol="0">
                <a:spAutoFit/>
              </a:bodyPr>
              <a:lstStyle/>
              <a:p>
                <a:r>
                  <a:rPr lang="en-US" sz="1125" dirty="0">
                    <a:latin typeface="Cambria" panose="02040503050406030204" pitchFamily="18" charset="0"/>
                  </a:rPr>
                  <a:t>Mortality rate in California is from Vital Statistics of California 2004 (rates are per 100,000 population) </a:t>
                </a:r>
              </a:p>
              <a:p>
                <a:endParaRPr lang="en-US" sz="1125" dirty="0">
                  <a:latin typeface="Cambria" panose="02040503050406030204" pitchFamily="18" charset="0"/>
                </a:endParaRPr>
              </a:p>
              <a:p>
                <a:endParaRPr lang="en-US" sz="1125" dirty="0">
                  <a:latin typeface="Cambria" panose="02040503050406030204" pitchFamily="18" charset="0"/>
                </a:endParaRPr>
              </a:p>
              <a:p>
                <a:r>
                  <a:rPr lang="en-US" sz="1125" dirty="0">
                    <a:latin typeface="Cambria" panose="02040503050406030204" pitchFamily="18" charset="0"/>
                  </a:rPr>
                  <a:t>Total observed death  of Los Angles County in 2004 </a:t>
                </a:r>
              </a:p>
              <a:p>
                <a:r>
                  <a:rPr lang="en-US" sz="1125" dirty="0">
                    <a:latin typeface="Cambria" panose="02040503050406030204" pitchFamily="18" charset="0"/>
                  </a:rPr>
                  <a:t> is 59153 based on the Mortality in Los Angles County 2004.</a:t>
                </a:r>
              </a:p>
              <a:p>
                <a:endParaRPr lang="en-US" sz="1125" dirty="0">
                  <a:latin typeface="Cambria" panose="02040503050406030204" pitchFamily="18" charset="0"/>
                </a:endParaRPr>
              </a:p>
              <a:p>
                <a:r>
                  <a:rPr lang="en-US" sz="1125" dirty="0">
                    <a:latin typeface="Cambria" panose="02040503050406030204" pitchFamily="18" charset="0"/>
                  </a:rPr>
                  <a:t>Total expected death of Los Angles County in 2004 is </a:t>
                </a:r>
              </a:p>
              <a:p>
                <a:r>
                  <a:rPr lang="en-US" sz="1125" dirty="0">
                    <a:latin typeface="Cambria" panose="02040503050406030204" pitchFamily="18" charset="0"/>
                  </a:rPr>
                  <a:t>59875</a:t>
                </a:r>
              </a:p>
              <a:p>
                <a:endParaRPr lang="en-US" sz="1125" dirty="0">
                  <a:latin typeface="Cambria" panose="02040503050406030204" pitchFamily="18" charset="0"/>
                </a:endParaRPr>
              </a:p>
              <a:p>
                <a:endParaRPr lang="en-US" sz="1125" dirty="0">
                  <a:latin typeface="Cambria" panose="02040503050406030204" pitchFamily="18" charset="0"/>
                </a:endParaRPr>
              </a:p>
              <a:p>
                <a:r>
                  <a:rPr lang="en-US" sz="1125" dirty="0">
                    <a:latin typeface="Cambria" panose="02040503050406030204" pitchFamily="18" charset="0"/>
                  </a:rPr>
                  <a:t>Standardized mortality ratio (SMR)</a:t>
                </a:r>
              </a:p>
              <a:p>
                <a:endParaRPr lang="en-US" sz="1125" dirty="0">
                  <a:latin typeface="Cambria" panose="02040503050406030204" pitchFamily="18" charset="0"/>
                </a:endParaRPr>
              </a:p>
              <a:p>
                <a:r>
                  <a:rPr lang="en-US" sz="1125" dirty="0">
                    <a:latin typeface="Cambria" panose="02040503050406030204" pitchFamily="18" charset="0"/>
                  </a:rPr>
                  <a:t> = </a:t>
                </a:r>
                <a14:m>
                  <m:oMath xmlns:m="http://schemas.openxmlformats.org/officeDocument/2006/math">
                    <m:f>
                      <m:fPr>
                        <m:ctrlPr>
                          <a:rPr lang="en-US" sz="1125" i="1">
                            <a:latin typeface="Cambria Math" panose="02040503050406030204" pitchFamily="18" charset="0"/>
                          </a:rPr>
                        </m:ctrlPr>
                      </m:fPr>
                      <m:num>
                        <m:r>
                          <a:rPr lang="en-US" sz="1125" i="1">
                            <a:latin typeface="Cambria Math" panose="02040503050406030204" pitchFamily="18" charset="0"/>
                          </a:rPr>
                          <m:t>59153 </m:t>
                        </m:r>
                        <m:r>
                          <a:rPr lang="en-US" sz="1125" i="1">
                            <a:latin typeface="Cambria Math" panose="02040503050406030204" pitchFamily="18" charset="0"/>
                          </a:rPr>
                          <m:t>𝑜𝑏𝑠𝑒𝑟𝑣𝑒𝑑</m:t>
                        </m:r>
                        <m:r>
                          <a:rPr lang="en-US" sz="1125" i="1">
                            <a:latin typeface="Cambria Math" panose="02040503050406030204" pitchFamily="18" charset="0"/>
                          </a:rPr>
                          <m:t> </m:t>
                        </m:r>
                        <m:r>
                          <a:rPr lang="en-US" sz="1125" i="1">
                            <a:latin typeface="Cambria Math" panose="02040503050406030204" pitchFamily="18" charset="0"/>
                          </a:rPr>
                          <m:t>𝑑𝑒𝑎𝑡h𝑠</m:t>
                        </m:r>
                      </m:num>
                      <m:den>
                        <m:r>
                          <a:rPr lang="en-US" sz="1125" i="1">
                            <a:latin typeface="Cambria Math" panose="02040503050406030204" pitchFamily="18" charset="0"/>
                          </a:rPr>
                          <m:t>59875 </m:t>
                        </m:r>
                        <m:r>
                          <a:rPr lang="en-US" sz="1125" i="1">
                            <a:latin typeface="Cambria Math" panose="02040503050406030204" pitchFamily="18" charset="0"/>
                          </a:rPr>
                          <m:t>𝑒𝑥𝑝𝑒𝑐𝑡𝑒𝑑</m:t>
                        </m:r>
                        <m:r>
                          <a:rPr lang="en-US" sz="1125" i="1">
                            <a:latin typeface="Cambria Math" panose="02040503050406030204" pitchFamily="18" charset="0"/>
                          </a:rPr>
                          <m:t> </m:t>
                        </m:r>
                        <m:r>
                          <a:rPr lang="en-US" sz="1125" i="1">
                            <a:latin typeface="Cambria Math" panose="02040503050406030204" pitchFamily="18" charset="0"/>
                          </a:rPr>
                          <m:t>𝑑𝑒𝑎𝑡h𝑠</m:t>
                        </m:r>
                      </m:den>
                    </m:f>
                  </m:oMath>
                </a14:m>
                <a:r>
                  <a:rPr lang="en-US" sz="1125" dirty="0">
                    <a:latin typeface="Cambria" panose="02040503050406030204" pitchFamily="18" charset="0"/>
                  </a:rPr>
                  <a:t> X 100 = 98.8</a:t>
                </a:r>
              </a:p>
            </p:txBody>
          </p:sp>
        </mc:Choice>
        <mc:Fallback xmlns="">
          <p:sp>
            <p:nvSpPr>
              <p:cNvPr id="5" name="TextBox 4"/>
              <p:cNvSpPr txBox="1">
                <a:spLocks noRot="1" noChangeAspect="1" noMove="1" noResize="1" noEditPoints="1" noAdjustHandles="1" noChangeArrowheads="1" noChangeShapeType="1" noTextEdit="1"/>
              </p:cNvSpPr>
              <p:nvPr/>
            </p:nvSpPr>
            <p:spPr>
              <a:xfrm>
                <a:off x="5395816" y="1809750"/>
                <a:ext cx="3419205" cy="2784480"/>
              </a:xfrm>
              <a:prstGeom prst="rect">
                <a:avLst/>
              </a:prstGeom>
              <a:blipFill>
                <a:blip r:embed="rId3"/>
                <a:stretch>
                  <a:fillRect r="-178"/>
                </a:stretch>
              </a:blipFill>
            </p:spPr>
            <p:txBody>
              <a:bodyPr/>
              <a:lstStyle/>
              <a:p>
                <a:r>
                  <a:rPr lang="en-US">
                    <a:noFill/>
                  </a:rPr>
                  <a:t> </a:t>
                </a:r>
              </a:p>
            </p:txBody>
          </p:sp>
        </mc:Fallback>
      </mc:AlternateContent>
      <p:sp>
        <p:nvSpPr>
          <p:cNvPr id="6" name="TextBox 5"/>
          <p:cNvSpPr txBox="1"/>
          <p:nvPr/>
        </p:nvSpPr>
        <p:spPr>
          <a:xfrm>
            <a:off x="965718" y="5379053"/>
            <a:ext cx="677301" cy="369332"/>
          </a:xfrm>
          <a:prstGeom prst="rect">
            <a:avLst/>
          </a:prstGeom>
          <a:noFill/>
        </p:spPr>
        <p:txBody>
          <a:bodyPr wrap="none" rtlCol="0">
            <a:spAutoFit/>
          </a:bodyPr>
          <a:lstStyle/>
          <a:p>
            <a:r>
              <a:rPr lang="en-US" sz="1800" dirty="0">
                <a:latin typeface="Cambria" panose="02040503050406030204" pitchFamily="18" charset="0"/>
              </a:rPr>
              <a:t>Total</a:t>
            </a:r>
          </a:p>
        </p:txBody>
      </p:sp>
      <p:sp>
        <p:nvSpPr>
          <p:cNvPr id="7" name="TextBox 6"/>
          <p:cNvSpPr txBox="1"/>
          <p:nvPr/>
        </p:nvSpPr>
        <p:spPr>
          <a:xfrm>
            <a:off x="4138127" y="5379053"/>
            <a:ext cx="585417" cy="265457"/>
          </a:xfrm>
          <a:prstGeom prst="rect">
            <a:avLst/>
          </a:prstGeom>
          <a:noFill/>
        </p:spPr>
        <p:txBody>
          <a:bodyPr wrap="none" rtlCol="0">
            <a:spAutoFit/>
          </a:bodyPr>
          <a:lstStyle/>
          <a:p>
            <a:r>
              <a:rPr lang="en-US" sz="1125" dirty="0">
                <a:solidFill>
                  <a:srgbClr val="C00000"/>
                </a:solidFill>
                <a:latin typeface="Cambria" panose="02040503050406030204" pitchFamily="18" charset="0"/>
              </a:rPr>
              <a:t>59875</a:t>
            </a:r>
          </a:p>
        </p:txBody>
      </p:sp>
      <p:sp>
        <p:nvSpPr>
          <p:cNvPr id="8" name="TextBox 7"/>
          <p:cNvSpPr txBox="1"/>
          <p:nvPr/>
        </p:nvSpPr>
        <p:spPr>
          <a:xfrm>
            <a:off x="305379" y="304800"/>
            <a:ext cx="9086398" cy="1323439"/>
          </a:xfrm>
          <a:prstGeom prst="rect">
            <a:avLst/>
          </a:prstGeom>
          <a:noFill/>
        </p:spPr>
        <p:txBody>
          <a:bodyPr wrap="none" rtlCol="0">
            <a:spAutoFit/>
          </a:bodyPr>
          <a:lstStyle/>
          <a:p>
            <a:r>
              <a:rPr lang="en-US" sz="4000" dirty="0">
                <a:latin typeface="+mn-lt"/>
              </a:rPr>
              <a:t>Example of indirect age adjustment of   </a:t>
            </a:r>
            <a:endParaRPr lang="en-US" sz="4000" dirty="0" smtClean="0">
              <a:latin typeface="+mn-lt"/>
            </a:endParaRPr>
          </a:p>
          <a:p>
            <a:r>
              <a:rPr lang="en-US" sz="4000" dirty="0" smtClean="0">
                <a:latin typeface="+mn-lt"/>
              </a:rPr>
              <a:t>mortality </a:t>
            </a:r>
            <a:r>
              <a:rPr lang="en-US" sz="4000" dirty="0">
                <a:latin typeface="+mn-lt"/>
              </a:rPr>
              <a:t>rate in Los </a:t>
            </a:r>
            <a:r>
              <a:rPr lang="en-US" sz="4000" dirty="0" smtClean="0">
                <a:latin typeface="+mn-lt"/>
              </a:rPr>
              <a:t>Angeles </a:t>
            </a:r>
            <a:r>
              <a:rPr lang="en-US" sz="4000" dirty="0">
                <a:latin typeface="+mn-lt"/>
              </a:rPr>
              <a:t>County , 2004</a:t>
            </a:r>
          </a:p>
        </p:txBody>
      </p:sp>
      <p:sp>
        <p:nvSpPr>
          <p:cNvPr id="9" name="TextBox 8"/>
          <p:cNvSpPr txBox="1"/>
          <p:nvPr/>
        </p:nvSpPr>
        <p:spPr>
          <a:xfrm>
            <a:off x="5395817" y="4635233"/>
            <a:ext cx="3617556" cy="1569660"/>
          </a:xfrm>
          <a:prstGeom prst="rect">
            <a:avLst/>
          </a:prstGeom>
          <a:noFill/>
        </p:spPr>
        <p:txBody>
          <a:bodyPr wrap="square" rtlCol="0">
            <a:spAutoFit/>
          </a:bodyPr>
          <a:lstStyle/>
          <a:p>
            <a:pPr>
              <a:spcAft>
                <a:spcPts val="900"/>
              </a:spcAft>
            </a:pPr>
            <a:r>
              <a:rPr lang="en-US" sz="1800" dirty="0">
                <a:solidFill>
                  <a:srgbClr val="C00000"/>
                </a:solidFill>
                <a:latin typeface="Cambria" panose="02040503050406030204" pitchFamily="18" charset="0"/>
              </a:rPr>
              <a:t>Interpretation</a:t>
            </a:r>
          </a:p>
          <a:p>
            <a:r>
              <a:rPr lang="en-US" sz="900" dirty="0">
                <a:latin typeface="Cambria" panose="02040503050406030204" pitchFamily="18" charset="0"/>
              </a:rPr>
              <a:t>A SMR around 100 means the number of observed deaths is</a:t>
            </a:r>
          </a:p>
          <a:p>
            <a:r>
              <a:rPr lang="en-US" sz="900" dirty="0">
                <a:latin typeface="Cambria" panose="02040503050406030204" pitchFamily="18" charset="0"/>
              </a:rPr>
              <a:t> similar as what would be expected if the population in Los Angeles  </a:t>
            </a:r>
          </a:p>
          <a:p>
            <a:r>
              <a:rPr lang="en-US" sz="900" dirty="0">
                <a:latin typeface="Cambria" panose="02040503050406030204" pitchFamily="18" charset="0"/>
              </a:rPr>
              <a:t>had the same probability of dying as the  population in California, 2004 </a:t>
            </a:r>
          </a:p>
          <a:p>
            <a:pPr>
              <a:spcAft>
                <a:spcPts val="900"/>
              </a:spcAft>
            </a:pPr>
            <a:r>
              <a:rPr lang="en-US" sz="900" dirty="0">
                <a:latin typeface="Cambria" panose="02040503050406030204" pitchFamily="18" charset="0"/>
              </a:rPr>
              <a:t> </a:t>
            </a:r>
          </a:p>
          <a:p>
            <a:pPr>
              <a:spcAft>
                <a:spcPts val="900"/>
              </a:spcAft>
            </a:pPr>
            <a:endParaRPr lang="en-US" sz="1800" dirty="0"/>
          </a:p>
        </p:txBody>
      </p:sp>
    </p:spTree>
    <p:extLst>
      <p:ext uri="{BB962C8B-B14F-4D97-AF65-F5344CB8AC3E}">
        <p14:creationId xmlns:p14="http://schemas.microsoft.com/office/powerpoint/2010/main" val="4435736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mtClean="0"/>
              <a:t>The End?</a:t>
            </a:r>
          </a:p>
        </p:txBody>
      </p:sp>
      <p:pic>
        <p:nvPicPr>
          <p:cNvPr id="15363" name="Picture 2" descr="picture of grim reaper">
            <a:hlinkClick r:id="rId4" highlightClick="1">
              <a:snd r:embed="rId3" name="evil-laugh.wav"/>
            </a:hlinkClick>
            <a:hlinkHover r:id="" action="ppaction://noaction">
              <a:snd r:embed="rId3" name="evil-laugh.wav"/>
            </a:hlinkHover>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577975"/>
            <a:ext cx="64008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9037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1845</TotalTime>
  <Words>8025</Words>
  <Application>Microsoft Office PowerPoint</Application>
  <PresentationFormat>On-screen Show (4:3)</PresentationFormat>
  <Paragraphs>943</Paragraphs>
  <Slides>57</Slides>
  <Notes>54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57</vt:i4>
      </vt:variant>
    </vt:vector>
  </HeadingPairs>
  <TitlesOfParts>
    <vt:vector size="70" baseType="lpstr">
      <vt:lpstr>Arial</vt:lpstr>
      <vt:lpstr>Calibri</vt:lpstr>
      <vt:lpstr>Cambria</vt:lpstr>
      <vt:lpstr>Cambria Math</vt:lpstr>
      <vt:lpstr>Corbel</vt:lpstr>
      <vt:lpstr>Courier New</vt:lpstr>
      <vt:lpstr>Myriad Pro</vt:lpstr>
      <vt:lpstr>Times New Roman</vt:lpstr>
      <vt:lpstr>Tw Cen MT</vt:lpstr>
      <vt:lpstr>Verdana</vt:lpstr>
      <vt:lpstr>Wingdings</vt:lpstr>
      <vt:lpstr>Wingdings 2</vt:lpstr>
      <vt:lpstr>Median</vt:lpstr>
      <vt:lpstr>Basic Epidemiolgic mesurements  -Prevalence &amp; Incidence</vt:lpstr>
      <vt:lpstr>Learning Objectives</vt:lpstr>
      <vt:lpstr>Terminology of Samples</vt:lpstr>
      <vt:lpstr>Terminology of Samples (cont.)</vt:lpstr>
      <vt:lpstr>Presentation of Epidemiologic Data</vt:lpstr>
      <vt:lpstr>Mathematical Terms Used in Epidemiology</vt:lpstr>
      <vt:lpstr>Let’s say…</vt:lpstr>
      <vt:lpstr>Ratio</vt:lpstr>
      <vt:lpstr>Proportion</vt:lpstr>
      <vt:lpstr>Rate</vt:lpstr>
      <vt:lpstr>In-Class Exercise</vt:lpstr>
      <vt:lpstr>In-Class Exercise</vt:lpstr>
      <vt:lpstr>Example for ratio, proportion, percent</vt:lpstr>
      <vt:lpstr>General Information Regarding Epidemiologic Measures </vt:lpstr>
      <vt:lpstr>Basic Epi Measurements  of Disease Frequency</vt:lpstr>
      <vt:lpstr>Types of Epidemiologic Measures</vt:lpstr>
      <vt:lpstr>Count</vt:lpstr>
      <vt:lpstr>Incidence</vt:lpstr>
      <vt:lpstr>PowerPoint Presentation</vt:lpstr>
      <vt:lpstr>Incidence rate - example(1)</vt:lpstr>
      <vt:lpstr>Prevalence</vt:lpstr>
      <vt:lpstr>Prevalence</vt:lpstr>
      <vt:lpstr>Prevalence and Point Prevalence</vt:lpstr>
      <vt:lpstr>In-Class Example</vt:lpstr>
      <vt:lpstr>PowerPoint Presentation</vt:lpstr>
      <vt:lpstr>Point prevalence: example</vt:lpstr>
      <vt:lpstr>Example for point prevalence and Incidence rate</vt:lpstr>
      <vt:lpstr>The relationship between Incidence and Prevalence</vt:lpstr>
      <vt:lpstr>Interrelationships Between Incidence and Prevalence</vt:lpstr>
      <vt:lpstr>Other Epidemiology Terminology</vt:lpstr>
      <vt:lpstr>Mortality</vt:lpstr>
      <vt:lpstr>PowerPoint Presentation</vt:lpstr>
      <vt:lpstr>Mortality Rate (Crude)</vt:lpstr>
      <vt:lpstr>Age-Specific Mortality Rates</vt:lpstr>
      <vt:lpstr>Cause-Specific Mortality Rates (CSMR)</vt:lpstr>
      <vt:lpstr>Case Fatality Rate (CFR)</vt:lpstr>
      <vt:lpstr>In-Class Example:  Mortality Rate vs CFR</vt:lpstr>
      <vt:lpstr>In-Class Example:  Mortality Rate vs CFR</vt:lpstr>
      <vt:lpstr>Proportionate Mortality (PM)</vt:lpstr>
      <vt:lpstr>Age-Specific PM of Heart Disease</vt:lpstr>
      <vt:lpstr>PowerPoint Presentation</vt:lpstr>
      <vt:lpstr>Adjusted Rates</vt:lpstr>
      <vt:lpstr>PowerPoint Presentation</vt:lpstr>
      <vt:lpstr>Direct Age Adjustment</vt:lpstr>
      <vt:lpstr>Direct Age Adjustment</vt:lpstr>
      <vt:lpstr>Direct Age Adjustment</vt:lpstr>
      <vt:lpstr>PowerPoint Presentation</vt:lpstr>
      <vt:lpstr>U.S. Males, Death rates by marital status and Age</vt:lpstr>
      <vt:lpstr>PowerPoint Presentation</vt:lpstr>
      <vt:lpstr>PowerPoint Presentation</vt:lpstr>
      <vt:lpstr>PowerPoint Presentation</vt:lpstr>
      <vt:lpstr> </vt:lpstr>
      <vt:lpstr>Indirect Age Adjustment</vt:lpstr>
      <vt:lpstr>Example of Indirect Age Adjustment</vt:lpstr>
      <vt:lpstr>Example of indirect age adjustment</vt:lpstr>
      <vt:lpstr>PowerPoint Presentation</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Brief History of Epidemiology</dc:title>
  <dc:creator>Erin Abner</dc:creator>
  <cp:lastModifiedBy>wadiah Abusaeed</cp:lastModifiedBy>
  <cp:revision>175</cp:revision>
  <dcterms:created xsi:type="dcterms:W3CDTF">2014-09-08T19:16:56Z</dcterms:created>
  <dcterms:modified xsi:type="dcterms:W3CDTF">2019-02-05T20:43:59Z</dcterms:modified>
</cp:coreProperties>
</file>