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2" r:id="rId1"/>
  </p:sldMasterIdLst>
  <p:notesMasterIdLst>
    <p:notesMasterId r:id="rId36"/>
  </p:notesMasterIdLst>
  <p:sldIdLst>
    <p:sldId id="295" r:id="rId2"/>
    <p:sldId id="317" r:id="rId3"/>
    <p:sldId id="297" r:id="rId4"/>
    <p:sldId id="298" r:id="rId5"/>
    <p:sldId id="300" r:id="rId6"/>
    <p:sldId id="302" r:id="rId7"/>
    <p:sldId id="301" r:id="rId8"/>
    <p:sldId id="305" r:id="rId9"/>
    <p:sldId id="306" r:id="rId10"/>
    <p:sldId id="304" r:id="rId11"/>
    <p:sldId id="307" r:id="rId12"/>
    <p:sldId id="308" r:id="rId13"/>
    <p:sldId id="309" r:id="rId14"/>
    <p:sldId id="310" r:id="rId15"/>
    <p:sldId id="312" r:id="rId16"/>
    <p:sldId id="313" r:id="rId17"/>
    <p:sldId id="320" r:id="rId18"/>
    <p:sldId id="321" r:id="rId19"/>
    <p:sldId id="314" r:id="rId20"/>
    <p:sldId id="318" r:id="rId21"/>
    <p:sldId id="319" r:id="rId22"/>
    <p:sldId id="323" r:id="rId23"/>
    <p:sldId id="324" r:id="rId24"/>
    <p:sldId id="325" r:id="rId25"/>
    <p:sldId id="326" r:id="rId26"/>
    <p:sldId id="328" r:id="rId27"/>
    <p:sldId id="330" r:id="rId28"/>
    <p:sldId id="331" r:id="rId29"/>
    <p:sldId id="332" r:id="rId30"/>
    <p:sldId id="333" r:id="rId31"/>
    <p:sldId id="336" r:id="rId32"/>
    <p:sldId id="337" r:id="rId33"/>
    <p:sldId id="334" r:id="rId34"/>
    <p:sldId id="335" r:id="rId3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4EC7"/>
    <a:srgbClr val="3366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98" autoAdjust="0"/>
    <p:restoredTop sz="57864" autoAdjust="0"/>
  </p:normalViewPr>
  <p:slideViewPr>
    <p:cSldViewPr>
      <p:cViewPr varScale="1">
        <p:scale>
          <a:sx n="66" d="100"/>
          <a:sy n="66" d="100"/>
        </p:scale>
        <p:origin x="306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229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553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229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229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82A3668-0088-4E93-93A9-CF9CAEA33075}" type="slidenum">
              <a:rPr lang="en-US" altLang="en-US"/>
              <a:pPr/>
              <a:t>‹#›</a:t>
            </a:fld>
            <a:endParaRPr lang="en-US" altLang="en-US"/>
          </a:p>
        </p:txBody>
      </p:sp>
    </p:spTree>
    <p:extLst>
      <p:ext uri="{BB962C8B-B14F-4D97-AF65-F5344CB8AC3E}">
        <p14:creationId xmlns:p14="http://schemas.microsoft.com/office/powerpoint/2010/main" val="7852110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ltLang="en-US" dirty="0" smtClean="0">
                <a:latin typeface="Arial" panose="020B0604020202020204" pitchFamily="34" charset="0"/>
                <a:cs typeface="Arial" panose="020B0604020202020204" pitchFamily="34" charset="0"/>
              </a:rPr>
              <a:t>This week, we are going to talk about descriptive epidemiology. </a:t>
            </a:r>
          </a:p>
          <a:p>
            <a:pPr>
              <a:defRPr/>
            </a:pPr>
            <a:endParaRPr lang="en-US" altLang="en-US" dirty="0" smtClean="0">
              <a:latin typeface="Arial" panose="020B0604020202020204" pitchFamily="34" charset="0"/>
              <a:cs typeface="Arial" panose="020B0604020202020204" pitchFamily="34" charset="0"/>
            </a:endParaRPr>
          </a:p>
          <a:p>
            <a:pPr>
              <a:defRPr/>
            </a:pPr>
            <a:r>
              <a:rPr lang="en-US" altLang="en-US" dirty="0" smtClean="0">
                <a:latin typeface="Arial" panose="020B0604020202020204" pitchFamily="34" charset="0"/>
                <a:cs typeface="Arial" panose="020B0604020202020204" pitchFamily="34" charset="0"/>
              </a:rPr>
              <a:t>Recall in the previous chapter, we discussed the epidemiologic measures including incidence , prevalence, all kinds of mortality rate. </a:t>
            </a:r>
          </a:p>
          <a:p>
            <a:pPr>
              <a:defRPr/>
            </a:pPr>
            <a:endParaRPr lang="en-US" altLang="en-US" dirty="0" smtClean="0">
              <a:latin typeface="Arial" panose="020B0604020202020204" pitchFamily="34" charset="0"/>
              <a:cs typeface="Arial" panose="020B0604020202020204" pitchFamily="34" charset="0"/>
            </a:endParaRPr>
          </a:p>
          <a:p>
            <a:pPr>
              <a:defRPr/>
            </a:pPr>
            <a:r>
              <a:rPr lang="en-US" altLang="en-US" dirty="0" smtClean="0">
                <a:latin typeface="Arial" panose="020B0604020202020204" pitchFamily="34" charset="0"/>
                <a:cs typeface="Arial" panose="020B0604020202020204" pitchFamily="34" charset="0"/>
              </a:rPr>
              <a:t>Those of measure are used to describe</a:t>
            </a:r>
            <a:r>
              <a:rPr lang="en-US" altLang="en-US" baseline="0" dirty="0" smtClean="0">
                <a:latin typeface="Arial" panose="020B0604020202020204" pitchFamily="34" charset="0"/>
                <a:cs typeface="Arial" panose="020B0604020202020204" pitchFamily="34" charset="0"/>
              </a:rPr>
              <a:t> the disease/outcome of interest in a study, such as incidence of lung cancer(outcome), or prevalence of lung cancer in Kentucky.  </a:t>
            </a:r>
          </a:p>
          <a:p>
            <a:pPr>
              <a:defRPr/>
            </a:pPr>
            <a:endParaRPr lang="en-US" altLang="en-US" baseline="0" dirty="0" smtClean="0">
              <a:latin typeface="Arial" panose="020B0604020202020204" pitchFamily="34" charset="0"/>
              <a:cs typeface="Arial" panose="020B0604020202020204" pitchFamily="34" charset="0"/>
            </a:endParaRPr>
          </a:p>
          <a:p>
            <a:pPr>
              <a:defRPr/>
            </a:pPr>
            <a:r>
              <a:rPr lang="en-US" altLang="en-US" baseline="0" dirty="0" smtClean="0">
                <a:latin typeface="Arial" panose="020B0604020202020204" pitchFamily="34" charset="0"/>
                <a:cs typeface="Arial" panose="020B0604020202020204" pitchFamily="34" charset="0"/>
              </a:rPr>
              <a:t>Are these crude rates enough to reflect the risk or burden of disease in the community or the country? What does it like if we compare those rates internationally? </a:t>
            </a:r>
          </a:p>
          <a:p>
            <a:pPr>
              <a:defRPr/>
            </a:pPr>
            <a:endParaRPr lang="en-US" altLang="en-US" baseline="0" dirty="0" smtClean="0">
              <a:latin typeface="Arial" panose="020B0604020202020204" pitchFamily="34" charset="0"/>
              <a:cs typeface="Arial" panose="020B0604020202020204" pitchFamily="34" charset="0"/>
            </a:endParaRPr>
          </a:p>
          <a:p>
            <a:pPr>
              <a:defRPr/>
            </a:pPr>
            <a:r>
              <a:rPr lang="en-US" altLang="en-US" baseline="0" dirty="0" smtClean="0">
                <a:latin typeface="Arial" panose="020B0604020202020204" pitchFamily="34" charset="0"/>
                <a:cs typeface="Arial" panose="020B0604020202020204" pitchFamily="34" charset="0"/>
              </a:rPr>
              <a:t>So we want to know more, we want to understand more deeper about the morbidity and mortality of the disease. </a:t>
            </a:r>
          </a:p>
          <a:p>
            <a:pPr>
              <a:defRPr/>
            </a:pPr>
            <a:endParaRPr lang="en-US" altLang="en-US" baseline="0" dirty="0" smtClean="0">
              <a:latin typeface="Arial" panose="020B0604020202020204" pitchFamily="34" charset="0"/>
              <a:cs typeface="Arial" panose="020B0604020202020204" pitchFamily="34" charset="0"/>
            </a:endParaRPr>
          </a:p>
          <a:p>
            <a:pPr>
              <a:defRPr/>
            </a:pPr>
            <a:endParaRPr lang="en-US" altLang="en-US" baseline="0" dirty="0" smtClean="0">
              <a:latin typeface="Arial" panose="020B0604020202020204" pitchFamily="34" charset="0"/>
              <a:cs typeface="Arial" panose="020B0604020202020204" pitchFamily="34" charset="0"/>
            </a:endParaRPr>
          </a:p>
          <a:p>
            <a:pPr>
              <a:defRPr/>
            </a:pPr>
            <a:r>
              <a:rPr lang="en-US" altLang="en-US" baseline="0" dirty="0" smtClean="0">
                <a:latin typeface="Arial" panose="020B0604020202020204" pitchFamily="34" charset="0"/>
                <a:cs typeface="Arial" panose="020B0604020202020204" pitchFamily="34" charset="0"/>
              </a:rPr>
              <a:t>In descriptive epidemiology, we look at epidemiologic measure of outcome from difference perspectives, such person, time, location.</a:t>
            </a:r>
          </a:p>
          <a:p>
            <a:pPr>
              <a:defRPr/>
            </a:pPr>
            <a:endParaRPr lang="en-US" altLang="en-US" baseline="0" dirty="0" smtClean="0">
              <a:latin typeface="Arial" panose="020B0604020202020204" pitchFamily="34" charset="0"/>
              <a:cs typeface="Arial" panose="020B0604020202020204" pitchFamily="34" charset="0"/>
            </a:endParaRPr>
          </a:p>
          <a:p>
            <a:pPr>
              <a:defRPr/>
            </a:pPr>
            <a:r>
              <a:rPr lang="en-US" altLang="en-US" baseline="0" dirty="0" smtClean="0">
                <a:latin typeface="Arial" panose="020B0604020202020204" pitchFamily="34" charset="0"/>
                <a:cs typeface="Arial" panose="020B0604020202020204" pitchFamily="34" charset="0"/>
              </a:rPr>
              <a:t>We will discuss this more. </a:t>
            </a:r>
            <a:endParaRPr lang="en-US" altLang="en-US" dirty="0" smtClean="0">
              <a:latin typeface="Arial" panose="020B0604020202020204" pitchFamily="34" charset="0"/>
              <a:cs typeface="Arial" panose="020B0604020202020204" pitchFamily="34" charset="0"/>
            </a:endParaRPr>
          </a:p>
          <a:p>
            <a:endParaRPr lang="en-US" dirty="0" smtClean="0"/>
          </a:p>
          <a:p>
            <a:pPr eaLnBrk="1" hangingPunct="1"/>
            <a:endParaRPr lang="en-US" altLang="en-US" dirty="0" smtClean="0"/>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79DE501-A6F8-474A-8ED3-AC37946902F0}" type="slidenum">
              <a:rPr lang="en-US" altLang="en-US" sz="1200"/>
              <a:pPr eaLnBrk="1" hangingPunct="1"/>
              <a:t>1</a:t>
            </a:fld>
            <a:endParaRPr lang="en-US" altLang="en-US" sz="1200"/>
          </a:p>
        </p:txBody>
      </p:sp>
    </p:spTree>
    <p:extLst>
      <p:ext uri="{BB962C8B-B14F-4D97-AF65-F5344CB8AC3E}">
        <p14:creationId xmlns:p14="http://schemas.microsoft.com/office/powerpoint/2010/main" val="478385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are required to define what</a:t>
            </a:r>
            <a:r>
              <a:rPr lang="en-US" baseline="0" dirty="0" smtClean="0"/>
              <a:t> is descriptive epidemiology, what are the types of descriptive epidemiologic study, how are they different from each other? </a:t>
            </a:r>
          </a:p>
          <a:p>
            <a:endParaRPr lang="en-US" baseline="0" dirty="0" smtClean="0"/>
          </a:p>
          <a:p>
            <a:endParaRPr lang="en-US" dirty="0" smtClean="0"/>
          </a:p>
          <a:p>
            <a:endParaRPr lang="en-US" dirty="0" smtClean="0"/>
          </a:p>
          <a:p>
            <a:r>
              <a:rPr lang="en-US" dirty="0" smtClean="0"/>
              <a:t>Epidemiologic</a:t>
            </a:r>
            <a:r>
              <a:rPr lang="en-US" baseline="0" dirty="0" smtClean="0"/>
              <a:t> terms you are  required to know : </a:t>
            </a:r>
          </a:p>
          <a:p>
            <a:endParaRPr lang="en-US" baseline="0" dirty="0" smtClean="0"/>
          </a:p>
          <a:p>
            <a:pPr marL="171450" indent="-171450">
              <a:buFont typeface="Arial" panose="020B0604020202020204" pitchFamily="34" charset="0"/>
              <a:buChar char="•"/>
            </a:pPr>
            <a:r>
              <a:rPr lang="en-US" baseline="0" dirty="0" smtClean="0"/>
              <a:t>Case report</a:t>
            </a:r>
          </a:p>
          <a:p>
            <a:pPr marL="171450" indent="-171450">
              <a:buFont typeface="Arial" panose="020B0604020202020204" pitchFamily="34" charset="0"/>
              <a:buChar char="•"/>
            </a:pPr>
            <a:r>
              <a:rPr lang="en-US" baseline="0" dirty="0" smtClean="0"/>
              <a:t>Case series</a:t>
            </a:r>
          </a:p>
          <a:p>
            <a:pPr marL="171450" indent="-171450">
              <a:buFont typeface="Arial" panose="020B0604020202020204" pitchFamily="34" charset="0"/>
              <a:buChar char="•"/>
            </a:pPr>
            <a:r>
              <a:rPr lang="en-US" baseline="0" dirty="0" smtClean="0"/>
              <a:t>Cross-section study</a:t>
            </a:r>
          </a:p>
          <a:p>
            <a:pPr marL="171450" indent="-171450">
              <a:buFont typeface="Arial" panose="020B0604020202020204" pitchFamily="34" charset="0"/>
              <a:buChar char="•"/>
            </a:pPr>
            <a:r>
              <a:rPr lang="en-US" baseline="0" dirty="0" smtClean="0"/>
              <a:t>Health disparity</a:t>
            </a:r>
          </a:p>
          <a:p>
            <a:pPr marL="171450" indent="-171450">
              <a:buFont typeface="Arial" panose="020B0604020202020204" pitchFamily="34" charset="0"/>
              <a:buChar char="•"/>
            </a:pPr>
            <a:r>
              <a:rPr lang="en-US" baseline="0" dirty="0" smtClean="0"/>
              <a:t>Social economic status(SES)</a:t>
            </a:r>
          </a:p>
          <a:p>
            <a:pPr marL="171450" indent="-171450">
              <a:buFont typeface="Arial" panose="020B0604020202020204" pitchFamily="34" charset="0"/>
              <a:buChar char="•"/>
            </a:pPr>
            <a:r>
              <a:rPr lang="en-US" baseline="0" dirty="0" smtClean="0"/>
              <a:t>Nativity</a:t>
            </a:r>
          </a:p>
          <a:p>
            <a:pPr marL="171450" indent="-171450">
              <a:buFont typeface="Arial" panose="020B0604020202020204" pitchFamily="34" charset="0"/>
              <a:buChar char="•"/>
            </a:pPr>
            <a:r>
              <a:rPr lang="en-US" baseline="0" dirty="0" smtClean="0"/>
              <a:t>Secular trends</a:t>
            </a:r>
          </a:p>
          <a:p>
            <a:pPr marL="171450" indent="-171450">
              <a:buFont typeface="Arial" panose="020B0604020202020204" pitchFamily="34" charset="0"/>
              <a:buChar char="•"/>
            </a:pPr>
            <a:r>
              <a:rPr lang="en-US" baseline="0" dirty="0" smtClean="0"/>
              <a:t>Cyclic trends</a:t>
            </a:r>
          </a:p>
          <a:p>
            <a:pPr marL="171450" indent="-171450">
              <a:buFont typeface="Arial" panose="020B0604020202020204" pitchFamily="34" charset="0"/>
              <a:buChar char="•"/>
            </a:pPr>
            <a:r>
              <a:rPr lang="en-US" baseline="0" dirty="0" smtClean="0"/>
              <a:t>Point epidemics</a:t>
            </a:r>
          </a:p>
          <a:p>
            <a:pPr marL="171450" indent="-171450">
              <a:buFont typeface="Arial" panose="020B0604020202020204" pitchFamily="34" charset="0"/>
              <a:buChar char="•"/>
            </a:pPr>
            <a:r>
              <a:rPr lang="en-US" baseline="0" dirty="0" smtClean="0"/>
              <a:t>Clustering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2</a:t>
            </a:fld>
            <a:endParaRPr lang="en-US" altLang="en-US"/>
          </a:p>
        </p:txBody>
      </p:sp>
    </p:spTree>
    <p:extLst>
      <p:ext uri="{BB962C8B-B14F-4D97-AF65-F5344CB8AC3E}">
        <p14:creationId xmlns:p14="http://schemas.microsoft.com/office/powerpoint/2010/main" val="201934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The definition of descriptive epidemiologic study is a study to character the amount and distribution of health and disease within a population. </a:t>
            </a:r>
          </a:p>
          <a:p>
            <a:pPr eaLnBrk="1" hangingPunct="1">
              <a:spcBef>
                <a:spcPct val="0"/>
              </a:spcBef>
              <a:spcAft>
                <a:spcPts val="1200"/>
              </a:spcAft>
              <a:buFont typeface="Wingdings" panose="05000000000000000000" pitchFamily="2" charset="2"/>
              <a:buNone/>
            </a:pPr>
            <a:endParaRPr lang="en-US" altLang="en-US" dirty="0" smtClean="0">
              <a:latin typeface="Arial" panose="020B0604020202020204" pitchFamily="34" charset="0"/>
              <a:cs typeface="Arial" panose="020B0604020202020204" pitchFamily="34" charset="0"/>
            </a:endParaRPr>
          </a:p>
          <a:p>
            <a:pPr eaLnBrk="1" hangingPunct="1">
              <a:spcBef>
                <a:spcPct val="0"/>
              </a:spcBef>
              <a:spcAft>
                <a:spcPts val="1200"/>
              </a:spcAft>
              <a:buFont typeface="Wingdings" panose="05000000000000000000" pitchFamily="2" charset="2"/>
              <a:buNone/>
            </a:pPr>
            <a:endParaRPr lang="en-US" altLang="en-US" dirty="0" smtClean="0">
              <a:latin typeface="Arial" panose="020B0604020202020204" pitchFamily="34" charset="0"/>
              <a:cs typeface="Arial" panose="020B0604020202020204" pitchFamily="34" charset="0"/>
            </a:endParaRPr>
          </a:p>
          <a:p>
            <a:pPr eaLnBrk="1" hangingPunct="1">
              <a:spcBef>
                <a:spcPct val="0"/>
              </a:spcBef>
              <a:spcAft>
                <a:spcPts val="1200"/>
              </a:spcAft>
              <a:buFont typeface="Wingdings" panose="05000000000000000000" pitchFamily="2" charset="2"/>
              <a:buNone/>
            </a:pPr>
            <a:r>
              <a:rPr lang="en-US" altLang="en-US" dirty="0" smtClean="0">
                <a:latin typeface="Arial" panose="020B0604020202020204" pitchFamily="34" charset="0"/>
                <a:cs typeface="Arial" panose="020B0604020202020204" pitchFamily="34" charset="0"/>
              </a:rPr>
              <a:t>Descriptive</a:t>
            </a:r>
            <a:r>
              <a:rPr lang="en-US" altLang="en-US" baseline="0" dirty="0" smtClean="0">
                <a:latin typeface="Arial" panose="020B0604020202020204" pitchFamily="34" charset="0"/>
                <a:cs typeface="Arial" panose="020B0604020202020204" pitchFamily="34" charset="0"/>
              </a:rPr>
              <a:t> epidemiology shows u</a:t>
            </a:r>
            <a:r>
              <a:rPr lang="en-US" altLang="en-US" sz="2800" dirty="0" smtClean="0">
                <a:latin typeface="Cambria" panose="02040503050406030204" pitchFamily="18" charset="0"/>
              </a:rPr>
              <a:t>nequal distributions of health and disease in populations and try to  determine why health conditions vary throughout populations, one must answer the following questions:</a:t>
            </a:r>
          </a:p>
          <a:p>
            <a:pPr marL="1089025" lvl="2" indent="-457200" eaLnBrk="1" hangingPunct="1">
              <a:spcBef>
                <a:spcPct val="0"/>
              </a:spcBef>
              <a:spcAft>
                <a:spcPts val="1200"/>
              </a:spcAft>
              <a:buClr>
                <a:srgbClr val="C00000"/>
              </a:buClr>
              <a:buFont typeface="Wingdings" panose="05000000000000000000" pitchFamily="2" charset="2"/>
              <a:buChar char="v"/>
            </a:pPr>
            <a:r>
              <a:rPr lang="en-US" altLang="en-US" sz="2000" dirty="0" smtClean="0">
                <a:solidFill>
                  <a:srgbClr val="000000"/>
                </a:solidFill>
                <a:latin typeface="Cambria" panose="02040503050406030204" pitchFamily="18" charset="0"/>
              </a:rPr>
              <a:t>Person: </a:t>
            </a:r>
            <a:r>
              <a:rPr lang="en-US" altLang="en-US" sz="2000" dirty="0" smtClean="0">
                <a:latin typeface="Cambria" panose="02040503050406030204" pitchFamily="18" charset="0"/>
              </a:rPr>
              <a:t>Who was affected?</a:t>
            </a:r>
          </a:p>
          <a:p>
            <a:pPr marL="1089025" lvl="2" indent="-457200" eaLnBrk="1" hangingPunct="1">
              <a:spcBef>
                <a:spcPct val="0"/>
              </a:spcBef>
              <a:spcAft>
                <a:spcPts val="1200"/>
              </a:spcAft>
              <a:buClr>
                <a:srgbClr val="C00000"/>
              </a:buClr>
              <a:buFont typeface="Wingdings" panose="05000000000000000000" pitchFamily="2" charset="2"/>
              <a:buChar char="v"/>
            </a:pPr>
            <a:r>
              <a:rPr lang="en-US" altLang="en-US" sz="2000" dirty="0" smtClean="0">
                <a:solidFill>
                  <a:srgbClr val="000000"/>
                </a:solidFill>
                <a:latin typeface="Cambria" panose="02040503050406030204" pitchFamily="18" charset="0"/>
              </a:rPr>
              <a:t>Place:    </a:t>
            </a:r>
            <a:r>
              <a:rPr lang="en-US" altLang="en-US" sz="2000" dirty="0" smtClean="0">
                <a:latin typeface="Cambria" panose="02040503050406030204" pitchFamily="18" charset="0"/>
              </a:rPr>
              <a:t>Where did the (health) event occur?</a:t>
            </a:r>
          </a:p>
          <a:p>
            <a:pPr marL="1089025" lvl="2" indent="-457200" eaLnBrk="1" hangingPunct="1">
              <a:spcBef>
                <a:spcPct val="0"/>
              </a:spcBef>
              <a:spcAft>
                <a:spcPts val="1200"/>
              </a:spcAft>
              <a:buClr>
                <a:srgbClr val="C00000"/>
              </a:buClr>
              <a:buFont typeface="Wingdings" panose="05000000000000000000" pitchFamily="2" charset="2"/>
              <a:buChar char="v"/>
            </a:pPr>
            <a:r>
              <a:rPr lang="en-US" altLang="en-US" sz="2000" dirty="0" smtClean="0">
                <a:solidFill>
                  <a:srgbClr val="000000"/>
                </a:solidFill>
                <a:latin typeface="Cambria" panose="02040503050406030204" pitchFamily="18" charset="0"/>
              </a:rPr>
              <a:t>Time :    </a:t>
            </a:r>
            <a:r>
              <a:rPr lang="en-US" altLang="en-US" sz="2000" dirty="0" smtClean="0">
                <a:latin typeface="Cambria" panose="02040503050406030204" pitchFamily="18" charset="0"/>
              </a:rPr>
              <a:t>When did the (health) event occur?</a:t>
            </a:r>
          </a:p>
          <a:p>
            <a:endParaRPr lang="en-US" altLang="en-US"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It is not necessary</a:t>
            </a:r>
            <a:r>
              <a:rPr lang="en-US" altLang="en-US" baseline="0" dirty="0" smtClean="0">
                <a:latin typeface="Arial" panose="020B0604020202020204" pitchFamily="34" charset="0"/>
                <a:cs typeface="Arial" panose="020B0604020202020204" pitchFamily="34" charset="0"/>
              </a:rPr>
              <a:t> to describe the disease from all person, place, time.  But we can describe the lung cancer by race group (people), </a:t>
            </a:r>
          </a:p>
          <a:p>
            <a:r>
              <a:rPr lang="en-US" altLang="en-US" baseline="0" dirty="0" smtClean="0">
                <a:latin typeface="Arial" panose="020B0604020202020204" pitchFamily="34" charset="0"/>
                <a:cs typeface="Arial" panose="020B0604020202020204" pitchFamily="34" charset="0"/>
              </a:rPr>
              <a:t>Or we can compare cardiovascular disease by geographic area(location), we also can investigate the Lyme disease by looking at the season patterns (time)</a:t>
            </a:r>
            <a:endParaRPr lang="en-US" altLang="en-US" dirty="0" smtClean="0">
              <a:latin typeface="Arial" panose="020B0604020202020204" pitchFamily="34" charset="0"/>
              <a:cs typeface="Arial" panose="020B0604020202020204" pitchFamily="34" charset="0"/>
            </a:endParaRPr>
          </a:p>
        </p:txBody>
      </p:sp>
      <p:sp>
        <p:nvSpPr>
          <p:cNvPr id="1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9334FEEC-D316-4AC9-9444-60AE9E41A278}" type="slidenum">
              <a:rPr lang="ar-SA" altLang="en-US" smtClean="0">
                <a:latin typeface="Tahoma" panose="020B0604030504040204" pitchFamily="34" charset="0"/>
              </a:rPr>
              <a:pPr/>
              <a:t>3</a:t>
            </a:fld>
            <a:endParaRPr lang="en-US" altLang="en-US" smtClean="0">
              <a:latin typeface="Tahoma" panose="020B0604030504040204" pitchFamily="34" charset="0"/>
            </a:endParaRPr>
          </a:p>
        </p:txBody>
      </p:sp>
    </p:spTree>
    <p:extLst>
      <p:ext uri="{BB962C8B-B14F-4D97-AF65-F5344CB8AC3E}">
        <p14:creationId xmlns:p14="http://schemas.microsoft.com/office/powerpoint/2010/main" val="3816164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cs typeface="Arial" panose="020B0604020202020204" pitchFamily="34" charset="0"/>
            </a:endParaRPr>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EEA3E2BE-3B28-4622-BE3E-583349A774A9}" type="slidenum">
              <a:rPr lang="ar-SA" altLang="en-US" smtClean="0">
                <a:latin typeface="Tahoma" panose="020B0604030504040204" pitchFamily="34" charset="0"/>
              </a:rPr>
              <a:pPr/>
              <a:t>4</a:t>
            </a:fld>
            <a:endParaRPr lang="en-US" altLang="en-US" smtClean="0">
              <a:latin typeface="Tahoma" panose="020B0604030504040204" pitchFamily="34" charset="0"/>
            </a:endParaRPr>
          </a:p>
        </p:txBody>
      </p:sp>
    </p:spTree>
    <p:extLst>
      <p:ext uri="{BB962C8B-B14F-4D97-AF65-F5344CB8AC3E}">
        <p14:creationId xmlns:p14="http://schemas.microsoft.com/office/powerpoint/2010/main" val="781358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An</a:t>
            </a:r>
            <a:r>
              <a:rPr lang="en-US" altLang="en-US" baseline="0" dirty="0" smtClean="0">
                <a:latin typeface="Arial" panose="020B0604020202020204" pitchFamily="34" charset="0"/>
                <a:cs typeface="Arial" panose="020B0604020202020204" pitchFamily="34" charset="0"/>
              </a:rPr>
              <a:t> example  temporal trend in incidence of heart disease from 1997 to 2011. You can see hear disease or stroke increases the most over time.</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Research can monitor change of incidence of heart disease</a:t>
            </a:r>
            <a:endParaRPr lang="en-US" altLang="en-US" dirty="0" smtClean="0">
              <a:latin typeface="Arial" panose="020B0604020202020204" pitchFamily="34" charset="0"/>
              <a:cs typeface="Arial" panose="020B0604020202020204" pitchFamily="34" charset="0"/>
            </a:endParaRPr>
          </a:p>
        </p:txBody>
      </p:sp>
      <p:sp>
        <p:nvSpPr>
          <p:cNvPr id="20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984F6C1D-3327-4364-AA2B-4BE27E8F5A6F}" type="slidenum">
              <a:rPr lang="ar-SA" altLang="en-US" smtClean="0">
                <a:latin typeface="Tahoma" panose="020B0604030504040204" pitchFamily="34" charset="0"/>
              </a:rPr>
              <a:pPr/>
              <a:t>5</a:t>
            </a:fld>
            <a:endParaRPr lang="en-US" altLang="en-US" smtClean="0">
              <a:latin typeface="Tahoma" panose="020B0604030504040204" pitchFamily="34" charset="0"/>
            </a:endParaRPr>
          </a:p>
        </p:txBody>
      </p:sp>
    </p:spTree>
    <p:extLst>
      <p:ext uri="{BB962C8B-B14F-4D97-AF65-F5344CB8AC3E}">
        <p14:creationId xmlns:p14="http://schemas.microsoft.com/office/powerpoint/2010/main" val="4136249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Figure(left) shows incident</a:t>
            </a:r>
            <a:r>
              <a:rPr lang="en-US" altLang="en-US" baseline="0" dirty="0" smtClean="0">
                <a:latin typeface="Arial" panose="020B0604020202020204" pitchFamily="34" charset="0"/>
                <a:cs typeface="Arial" panose="020B0604020202020204" pitchFamily="34" charset="0"/>
              </a:rPr>
              <a:t> rates of lung and bronchus cancer in Kentucky by area development district.  We can tell BIG SANDY, KENTUCKY RIVER, and CUMBERLAND VALEY districts have highest incidence rates for lung cancer. </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The figure in the right shows the result from BRFSS and present the percent of smokers in Kentucky .</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The districts with high incidence rates of lung cancer  match with districts with high percentage of smoker</a:t>
            </a:r>
            <a:endParaRPr lang="en-US" altLang="en-US" dirty="0" smtClean="0">
              <a:latin typeface="Arial" panose="020B0604020202020204" pitchFamily="34" charset="0"/>
              <a:cs typeface="Arial" panose="020B0604020202020204" pitchFamily="34" charset="0"/>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4153C7A6-F491-43C1-9792-63AA361ADEAF}" type="slidenum">
              <a:rPr lang="ar-SA" altLang="en-US" smtClean="0">
                <a:latin typeface="Tahoma" panose="020B0604030504040204" pitchFamily="34" charset="0"/>
              </a:rPr>
              <a:pPr/>
              <a:t>6</a:t>
            </a:fld>
            <a:endParaRPr lang="en-US" altLang="en-US" smtClean="0">
              <a:latin typeface="Tahoma" panose="020B0604030504040204" pitchFamily="34" charset="0"/>
            </a:endParaRPr>
          </a:p>
        </p:txBody>
      </p:sp>
    </p:spTree>
    <p:extLst>
      <p:ext uri="{BB962C8B-B14F-4D97-AF65-F5344CB8AC3E}">
        <p14:creationId xmlns:p14="http://schemas.microsoft.com/office/powerpoint/2010/main" val="1091455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figure above presents estimated lifetime risk of Alzheimer’s disease by age group and gender.</a:t>
            </a:r>
          </a:p>
          <a:p>
            <a:endParaRPr lang="en-US" baseline="0" dirty="0" smtClean="0"/>
          </a:p>
          <a:p>
            <a:r>
              <a:rPr lang="en-US" baseline="0" dirty="0" smtClean="0"/>
              <a:t>From each age group, women have higher risk of Alzheimer’s disease. Older age has higher risk than young age. </a:t>
            </a:r>
            <a:endParaRPr lang="en-US" dirty="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7</a:t>
            </a:fld>
            <a:endParaRPr lang="en-US" altLang="en-US"/>
          </a:p>
        </p:txBody>
      </p:sp>
    </p:spTree>
    <p:extLst>
      <p:ext uri="{BB962C8B-B14F-4D97-AF65-F5344CB8AC3E}">
        <p14:creationId xmlns:p14="http://schemas.microsoft.com/office/powerpoint/2010/main" val="4178034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The example</a:t>
            </a:r>
            <a:r>
              <a:rPr lang="en-US" altLang="en-US" baseline="0" dirty="0" smtClean="0">
                <a:latin typeface="Arial" panose="020B0604020202020204" pitchFamily="34" charset="0"/>
                <a:cs typeface="Arial" panose="020B0604020202020204" pitchFamily="34" charset="0"/>
              </a:rPr>
              <a:t> in the book </a:t>
            </a:r>
            <a:endParaRPr lang="en-US" altLang="en-US"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Breastfeeding is associated with decreased risk for many early-life diseases and conditions, including otitis media, respiratory tract infections, atopic dermatitis, gastroenteritis, type 2 diabetes, sudden infant death syndrome, and obesity. </a:t>
            </a:r>
          </a:p>
          <a:p>
            <a:endParaRPr lang="en-US" altLang="en-US"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Breastfeeding also is associated with health benefits to women, including decreased risk for type 2 diabetes, ovarian cancer, and breast cancer. Health people 2010</a:t>
            </a:r>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56858CA5-57D3-4F5F-B853-D97A40106F8A}" type="slidenum">
              <a:rPr lang="ar-SA" altLang="en-US" smtClean="0">
                <a:latin typeface="Tahoma" panose="020B0604030504040204" pitchFamily="34" charset="0"/>
              </a:rPr>
              <a:pPr/>
              <a:t>8</a:t>
            </a:fld>
            <a:endParaRPr lang="en-US" altLang="en-US" smtClean="0">
              <a:latin typeface="Tahoma" panose="020B0604030504040204" pitchFamily="34" charset="0"/>
            </a:endParaRPr>
          </a:p>
        </p:txBody>
      </p:sp>
    </p:spTree>
    <p:extLst>
      <p:ext uri="{BB962C8B-B14F-4D97-AF65-F5344CB8AC3E}">
        <p14:creationId xmlns:p14="http://schemas.microsoft.com/office/powerpoint/2010/main" val="2172394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A</a:t>
            </a:r>
            <a:r>
              <a:rPr lang="en-US" altLang="en-US" baseline="0" dirty="0" smtClean="0">
                <a:latin typeface="Arial" panose="020B0604020202020204" pitchFamily="34" charset="0"/>
                <a:cs typeface="Arial" panose="020B0604020202020204" pitchFamily="34" charset="0"/>
              </a:rPr>
              <a:t> descriptive epidemiologic study of children who were exclusively breastfed was conducted(table 4-2). </a:t>
            </a:r>
            <a:endParaRPr lang="en-US" altLang="en-US"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Breastfeeding is associated with decreased risk for many early-life diseases and conditions, including otitis media, respiratory tract infections, atopic dermatitis, gastroenteritis, type 2 diabetes, sudden infant death syndrome, and obesity. </a:t>
            </a: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Breastfeeding also is associated with health benefits to women, including decreased risk for type 2 diabetes, ovarian cancer, and breast cancer.</a:t>
            </a: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Based</a:t>
            </a:r>
            <a:r>
              <a:rPr lang="en-US" altLang="en-US" baseline="0" dirty="0" smtClean="0">
                <a:latin typeface="Arial" panose="020B0604020202020204" pitchFamily="34" charset="0"/>
                <a:cs typeface="Arial" panose="020B0604020202020204" pitchFamily="34" charset="0"/>
              </a:rPr>
              <a:t> on the breastfed data above, o</a:t>
            </a:r>
            <a:r>
              <a:rPr lang="en-US" altLang="en-US" dirty="0" smtClean="0">
                <a:latin typeface="Arial" panose="020B0604020202020204" pitchFamily="34" charset="0"/>
                <a:cs typeface="Arial" panose="020B0604020202020204" pitchFamily="34" charset="0"/>
              </a:rPr>
              <a:t>verall there are 31% babies who have breastfeeding through age 3 months and 11% for age 6months. Is this the prevalence or incidence rate? Does babies’ gender matters for rate of breastfeeding? </a:t>
            </a: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How about race? What conclusion do you can infer ? </a:t>
            </a: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Age ,  race, education, marital status, residence , and income of mother are associated with breastfeeding rate. Older, well educated, married, metro area, and high income are associated with higher breastfeeding rate.  Based on the unequal distribution, investigator may want to know the reasons and develop hypotheses for interventions to increase breastfeeding   </a:t>
            </a: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DC965173-920A-4615-AD22-574A3C8D8114}" type="slidenum">
              <a:rPr lang="ar-SA" altLang="en-US" smtClean="0">
                <a:latin typeface="Tahoma" panose="020B0604030504040204" pitchFamily="34" charset="0"/>
              </a:rPr>
              <a:pPr/>
              <a:t>9</a:t>
            </a:fld>
            <a:endParaRPr lang="en-US" altLang="en-US" smtClean="0">
              <a:latin typeface="Tahoma" panose="020B0604030504040204" pitchFamily="34" charset="0"/>
            </a:endParaRPr>
          </a:p>
        </p:txBody>
      </p:sp>
    </p:spTree>
    <p:extLst>
      <p:ext uri="{BB962C8B-B14F-4D97-AF65-F5344CB8AC3E}">
        <p14:creationId xmlns:p14="http://schemas.microsoft.com/office/powerpoint/2010/main" val="1219735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The health and status can be evaluated from population groups, geographical areas, and time period. </a:t>
            </a: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Why do we conduct descriptive</a:t>
            </a:r>
            <a:r>
              <a:rPr lang="en-US" altLang="en-US" baseline="0" dirty="0" smtClean="0">
                <a:latin typeface="Arial" panose="020B0604020202020204" pitchFamily="34" charset="0"/>
                <a:cs typeface="Arial" panose="020B0604020202020204" pitchFamily="34" charset="0"/>
              </a:rPr>
              <a:t> epidemiology?</a:t>
            </a:r>
          </a:p>
          <a:p>
            <a:r>
              <a:rPr lang="en-US" altLang="en-US" baseline="0" dirty="0" smtClean="0">
                <a:latin typeface="Arial" panose="020B0604020202020204" pitchFamily="34" charset="0"/>
                <a:cs typeface="Arial" panose="020B0604020202020204" pitchFamily="34" charset="0"/>
              </a:rPr>
              <a:t>Descriptive epidemiology provides  valuable information : </a:t>
            </a:r>
          </a:p>
          <a:p>
            <a:endParaRPr lang="en-US" altLang="en-US" baseline="0" dirty="0" smtClean="0">
              <a:latin typeface="Arial" panose="020B0604020202020204" pitchFamily="34" charset="0"/>
              <a:cs typeface="Arial" panose="020B0604020202020204" pitchFamily="34" charset="0"/>
            </a:endParaRPr>
          </a:p>
          <a:p>
            <a:pPr marL="1358900" lvl="2" indent="-571500" eaLnBrk="1" hangingPunct="1">
              <a:lnSpc>
                <a:spcPct val="95000"/>
              </a:lnSpc>
              <a:spcBef>
                <a:spcPct val="0"/>
              </a:spcBef>
              <a:spcAft>
                <a:spcPts val="1800"/>
              </a:spcAft>
              <a:buClr>
                <a:srgbClr val="C00000"/>
              </a:buClr>
              <a:buFont typeface="Wingdings" panose="05000000000000000000" pitchFamily="2" charset="2"/>
              <a:buChar char="Ø"/>
            </a:pPr>
            <a:r>
              <a:rPr lang="en-US" altLang="en-US" sz="2600" dirty="0" smtClean="0">
                <a:solidFill>
                  <a:srgbClr val="000000"/>
                </a:solidFill>
                <a:latin typeface="Cambria" panose="02040503050406030204" pitchFamily="18" charset="0"/>
              </a:rPr>
              <a:t>Evaluation trends in health and disease</a:t>
            </a:r>
          </a:p>
          <a:p>
            <a:pPr marL="1358900" lvl="2" indent="-571500" eaLnBrk="1" hangingPunct="1">
              <a:lnSpc>
                <a:spcPct val="95000"/>
              </a:lnSpc>
              <a:spcBef>
                <a:spcPct val="0"/>
              </a:spcBef>
              <a:spcAft>
                <a:spcPts val="1800"/>
              </a:spcAft>
              <a:buClr>
                <a:srgbClr val="C00000"/>
              </a:buClr>
              <a:buFont typeface="Wingdings" panose="05000000000000000000" pitchFamily="2" charset="2"/>
              <a:buChar char="Ø"/>
            </a:pPr>
            <a:r>
              <a:rPr lang="en-US" altLang="en-US" sz="2600" dirty="0" smtClean="0">
                <a:solidFill>
                  <a:srgbClr val="000000"/>
                </a:solidFill>
                <a:latin typeface="Cambria" panose="02040503050406030204" pitchFamily="18" charset="0"/>
              </a:rPr>
              <a:t>Provide a basis for planning, provision and evaluation of health services</a:t>
            </a:r>
          </a:p>
          <a:p>
            <a:pPr marL="1358900" lvl="2" indent="-571500" eaLnBrk="1" hangingPunct="1">
              <a:lnSpc>
                <a:spcPct val="95000"/>
              </a:lnSpc>
              <a:spcBef>
                <a:spcPct val="0"/>
              </a:spcBef>
              <a:spcAft>
                <a:spcPts val="1800"/>
              </a:spcAft>
              <a:buClr>
                <a:srgbClr val="C00000"/>
              </a:buClr>
              <a:buFont typeface="Wingdings" panose="05000000000000000000" pitchFamily="2" charset="2"/>
              <a:buChar char="Ø"/>
            </a:pPr>
            <a:r>
              <a:rPr lang="en-US" altLang="en-US" sz="2600" dirty="0" smtClean="0">
                <a:solidFill>
                  <a:srgbClr val="000000"/>
                </a:solidFill>
                <a:latin typeface="Cambria" panose="02040503050406030204" pitchFamily="18" charset="0"/>
              </a:rPr>
              <a:t>Identify problem and conduct of additional research</a:t>
            </a:r>
          </a:p>
          <a:p>
            <a:endParaRPr lang="en-US" altLang="en-US" baseline="0"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The descriptive analysis of breastfeeding shows that incomes and residence of the moths are associated with the rate of exclusive breastfeeding. </a:t>
            </a: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The program also demonstrated that race, age of mother and marital status were associated with lower frequency of breastfeeding. </a:t>
            </a: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An intervention program may be planned to target pregnant,</a:t>
            </a:r>
            <a:r>
              <a:rPr lang="en-US" altLang="en-US" baseline="0" dirty="0" smtClean="0">
                <a:latin typeface="Arial" panose="020B0604020202020204" pitchFamily="34" charset="0"/>
                <a:cs typeface="Arial" panose="020B0604020202020204" pitchFamily="34" charset="0"/>
              </a:rPr>
              <a:t> </a:t>
            </a:r>
            <a:r>
              <a:rPr lang="en-US" altLang="en-US" dirty="0" smtClean="0">
                <a:latin typeface="Arial" panose="020B0604020202020204" pitchFamily="34" charset="0"/>
                <a:cs typeface="Arial" panose="020B0604020202020204" pitchFamily="34" charset="0"/>
              </a:rPr>
              <a:t>unmarried, younger African American women.  Do you know the WIC program (Woman, Infancy and Children) : food and nutrition services. Federal grants to States for supplemental foods, health care referrals, and nutrition education for low-income pregnant, breastfeeding, and non-breastfeeding postpartum women, and to infants and children up to age five who are found to be at nutritional risk.</a:t>
            </a: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FE3D0A56-0AC2-4977-816A-2DB5176FAD73}" type="slidenum">
              <a:rPr lang="ar-SA" altLang="en-US" smtClean="0">
                <a:latin typeface="Tahoma" panose="020B0604030504040204" pitchFamily="34" charset="0"/>
              </a:rPr>
              <a:pPr/>
              <a:t>10</a:t>
            </a:fld>
            <a:endParaRPr lang="en-US" altLang="en-US" smtClean="0">
              <a:latin typeface="Tahoma" panose="020B0604030504040204" pitchFamily="34" charset="0"/>
            </a:endParaRPr>
          </a:p>
        </p:txBody>
      </p:sp>
    </p:spTree>
    <p:extLst>
      <p:ext uri="{BB962C8B-B14F-4D97-AF65-F5344CB8AC3E}">
        <p14:creationId xmlns:p14="http://schemas.microsoft.com/office/powerpoint/2010/main" val="698190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What does</a:t>
            </a:r>
            <a:r>
              <a:rPr lang="en-US" b="1" baseline="0" dirty="0" smtClean="0"/>
              <a:t> epidemiologic study mean? </a:t>
            </a:r>
          </a:p>
          <a:p>
            <a:r>
              <a:rPr lang="en-US" dirty="0" smtClean="0"/>
              <a:t>An epidemiologic study</a:t>
            </a:r>
            <a:r>
              <a:rPr lang="en-US" baseline="0" dirty="0" smtClean="0"/>
              <a:t> means that research collect information and summarize the information obtained  to investigate a disease.</a:t>
            </a:r>
          </a:p>
          <a:p>
            <a:endParaRPr lang="en-US" baseline="0" dirty="0" smtClean="0"/>
          </a:p>
          <a:p>
            <a:r>
              <a:rPr lang="en-US" b="1" baseline="0" dirty="0" smtClean="0"/>
              <a:t>What does a descriptive epidemiologic study mean? </a:t>
            </a:r>
          </a:p>
          <a:p>
            <a:r>
              <a:rPr lang="en-US" dirty="0" smtClean="0"/>
              <a:t>The descriptive</a:t>
            </a:r>
            <a:r>
              <a:rPr lang="en-US" baseline="0" dirty="0" smtClean="0"/>
              <a:t> epidemiologic study means to use descriptive methods including person, time, and location to study a disease.  </a:t>
            </a:r>
            <a:endParaRPr lang="en-US" dirty="0" smtClean="0"/>
          </a:p>
          <a:p>
            <a:endParaRPr lang="en-US" dirty="0" smtClean="0"/>
          </a:p>
          <a:p>
            <a:r>
              <a:rPr lang="en-US" dirty="0" smtClean="0"/>
              <a:t>There are three types of descriptive epidemiologic studies:</a:t>
            </a:r>
            <a:r>
              <a:rPr lang="en-US" baseline="0" dirty="0" smtClean="0"/>
              <a:t> </a:t>
            </a:r>
          </a:p>
          <a:p>
            <a:pPr marL="171450" indent="-171450">
              <a:buFont typeface="Arial" panose="020B0604020202020204" pitchFamily="34" charset="0"/>
              <a:buChar char="•"/>
            </a:pPr>
            <a:r>
              <a:rPr lang="en-US" baseline="0" dirty="0" smtClean="0"/>
              <a:t>Case reports</a:t>
            </a:r>
          </a:p>
          <a:p>
            <a:pPr marL="171450" indent="-171450">
              <a:buFont typeface="Arial" panose="020B0604020202020204" pitchFamily="34" charset="0"/>
              <a:buChar char="•"/>
            </a:pPr>
            <a:r>
              <a:rPr lang="en-US" baseline="0" dirty="0" smtClean="0"/>
              <a:t>Case series</a:t>
            </a:r>
          </a:p>
          <a:p>
            <a:pPr marL="171450" indent="-171450">
              <a:buFont typeface="Arial" panose="020B0604020202020204" pitchFamily="34" charset="0"/>
              <a:buChar char="•"/>
            </a:pPr>
            <a:r>
              <a:rPr lang="en-US" baseline="0" dirty="0" smtClean="0"/>
              <a:t>Cross-sectional studies</a:t>
            </a:r>
            <a:endParaRPr lang="en-US" dirty="0" smtClean="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11</a:t>
            </a:fld>
            <a:endParaRPr lang="en-US" altLang="en-US"/>
          </a:p>
        </p:txBody>
      </p:sp>
    </p:spTree>
    <p:extLst>
      <p:ext uri="{BB962C8B-B14F-4D97-AF65-F5344CB8AC3E}">
        <p14:creationId xmlns:p14="http://schemas.microsoft.com/office/powerpoint/2010/main" val="2907152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12</a:t>
            </a:fld>
            <a:endParaRPr lang="en-US" altLang="en-US"/>
          </a:p>
        </p:txBody>
      </p:sp>
    </p:spTree>
    <p:extLst>
      <p:ext uri="{BB962C8B-B14F-4D97-AF65-F5344CB8AC3E}">
        <p14:creationId xmlns:p14="http://schemas.microsoft.com/office/powerpoint/2010/main" val="2402299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13</a:t>
            </a:fld>
            <a:endParaRPr lang="en-US" altLang="en-US"/>
          </a:p>
        </p:txBody>
      </p:sp>
    </p:spTree>
    <p:extLst>
      <p:ext uri="{BB962C8B-B14F-4D97-AF65-F5344CB8AC3E}">
        <p14:creationId xmlns:p14="http://schemas.microsoft.com/office/powerpoint/2010/main" val="34234399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Here is an</a:t>
            </a:r>
            <a:r>
              <a:rPr lang="en-US" altLang="en-US" baseline="0" dirty="0" smtClean="0">
                <a:latin typeface="Arial" panose="020B0604020202020204" pitchFamily="34" charset="0"/>
                <a:cs typeface="Arial" panose="020B0604020202020204" pitchFamily="34" charset="0"/>
              </a:rPr>
              <a:t> example of case series.</a:t>
            </a:r>
            <a:endParaRPr lang="en-US" altLang="en-US"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Primary amebic meningoencephalitis (PAM) is a rare but nearly always fatal disease caused by infection with </a:t>
            </a:r>
            <a:r>
              <a:rPr lang="en-US" altLang="en-US" i="1" dirty="0" err="1" smtClean="0">
                <a:latin typeface="Arial" panose="020B0604020202020204" pitchFamily="34" charset="0"/>
                <a:cs typeface="Arial" panose="020B0604020202020204" pitchFamily="34" charset="0"/>
              </a:rPr>
              <a:t>Naegleria</a:t>
            </a:r>
            <a:r>
              <a:rPr lang="en-US" altLang="en-US" i="1" dirty="0" smtClean="0">
                <a:latin typeface="Arial" panose="020B0604020202020204" pitchFamily="34" charset="0"/>
                <a:cs typeface="Arial" panose="020B0604020202020204" pitchFamily="34" charset="0"/>
              </a:rPr>
              <a:t> </a:t>
            </a:r>
            <a:r>
              <a:rPr lang="en-US" altLang="en-US" i="1" dirty="0" err="1" smtClean="0">
                <a:latin typeface="Arial" panose="020B0604020202020204" pitchFamily="34" charset="0"/>
                <a:cs typeface="Arial" panose="020B0604020202020204" pitchFamily="34" charset="0"/>
              </a:rPr>
              <a:t>fowleri</a:t>
            </a:r>
            <a:r>
              <a:rPr lang="en-US" altLang="en-US" dirty="0" smtClean="0">
                <a:latin typeface="Arial" panose="020B0604020202020204" pitchFamily="34" charset="0"/>
                <a:cs typeface="Arial" panose="020B0604020202020204" pitchFamily="34" charset="0"/>
              </a:rPr>
              <a:t>, a thermophilic, free-living ameba found in freshwater environments. </a:t>
            </a: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In 2007, six cases of PAM in the United States were reported to CDC; all six patients died. </a:t>
            </a: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This report summarizes the investigations of the cases, which occurred in three southern tier states (Arizona, Florida, and Texas) during June—September. presents preliminary results from a review of PAM cases during 1937--2007.</a:t>
            </a: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 In response to the six PAM cases reported in 2007,  CDC formed a panel ,  review future actions related to </a:t>
            </a:r>
            <a:r>
              <a:rPr lang="en-US" altLang="en-US" i="1" dirty="0" smtClean="0">
                <a:latin typeface="Arial" panose="020B0604020202020204" pitchFamily="34" charset="0"/>
                <a:cs typeface="Arial" panose="020B0604020202020204" pitchFamily="34" charset="0"/>
              </a:rPr>
              <a:t>N. </a:t>
            </a:r>
            <a:r>
              <a:rPr lang="en-US" altLang="en-US" i="1" dirty="0" err="1" smtClean="0">
                <a:latin typeface="Arial" panose="020B0604020202020204" pitchFamily="34" charset="0"/>
                <a:cs typeface="Arial" panose="020B0604020202020204" pitchFamily="34" charset="0"/>
              </a:rPr>
              <a:t>fowleri</a:t>
            </a:r>
            <a:r>
              <a:rPr lang="en-US" altLang="en-US" dirty="0" smtClean="0">
                <a:latin typeface="Arial" panose="020B0604020202020204" pitchFamily="34" charset="0"/>
                <a:cs typeface="Arial" panose="020B0604020202020204" pitchFamily="34" charset="0"/>
              </a:rPr>
              <a:t> and to determine whether the six cases represented an increase in the annual number of cases. </a:t>
            </a: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The workgroup used multiple resources to conduct a review of all PAM cases reported in the United States during 1937--2007: </a:t>
            </a:r>
          </a:p>
          <a:p>
            <a:pPr marL="228600" indent="-228600">
              <a:buAutoNum type="arabicParenR"/>
            </a:pPr>
            <a:r>
              <a:rPr lang="en-US" altLang="en-US" dirty="0" smtClean="0">
                <a:latin typeface="Arial" panose="020B0604020202020204" pitchFamily="34" charset="0"/>
                <a:cs typeface="Arial" panose="020B0604020202020204" pitchFamily="34" charset="0"/>
              </a:rPr>
              <a:t>the Waterborne Disease and Outbreak Surveillance System, </a:t>
            </a:r>
          </a:p>
          <a:p>
            <a:pPr marL="228600" indent="-228600">
              <a:buAutoNum type="arabicParenR"/>
            </a:pPr>
            <a:r>
              <a:rPr lang="en-US" altLang="en-US" dirty="0" smtClean="0">
                <a:latin typeface="Arial" panose="020B0604020202020204" pitchFamily="34" charset="0"/>
                <a:cs typeface="Arial" panose="020B0604020202020204" pitchFamily="34" charset="0"/>
              </a:rPr>
              <a:t>the compressed mortality file of the National Vital Statistics System</a:t>
            </a:r>
          </a:p>
          <a:p>
            <a:pPr marL="228600" indent="-228600">
              <a:buAutoNum type="arabicParenR"/>
            </a:pPr>
            <a:r>
              <a:rPr lang="en-US" altLang="en-US" dirty="0" smtClean="0">
                <a:latin typeface="Arial" panose="020B0604020202020204" pitchFamily="34" charset="0"/>
                <a:cs typeface="Arial" panose="020B0604020202020204" pitchFamily="34" charset="0"/>
              </a:rPr>
              <a:t>medical literature review of reported PAM cases, including those identified by retrospective examination of autopsy records; </a:t>
            </a:r>
          </a:p>
          <a:p>
            <a:pPr marL="228600" indent="-228600">
              <a:buAutoNum type="arabicParenR"/>
            </a:pPr>
            <a:r>
              <a:rPr lang="en-US" altLang="en-US" dirty="0" smtClean="0">
                <a:latin typeface="Arial" panose="020B0604020202020204" pitchFamily="34" charset="0"/>
                <a:cs typeface="Arial" panose="020B0604020202020204" pitchFamily="34" charset="0"/>
              </a:rPr>
              <a:t>searches of media reports since 1990; and 5) CDC laboratory test results. Preliminary results indicate that a total of 121 cases (range: 0--8 cases per year) occurred in the United States during 1937—2007. </a:t>
            </a:r>
          </a:p>
          <a:p>
            <a:pPr marL="0" indent="0">
              <a:buNone/>
            </a:pPr>
            <a:endParaRPr lang="en-US" altLang="en-US" dirty="0" smtClean="0">
              <a:latin typeface="Arial" panose="020B0604020202020204" pitchFamily="34" charset="0"/>
              <a:cs typeface="Arial" panose="020B0604020202020204" pitchFamily="34" charset="0"/>
            </a:endParaRPr>
          </a:p>
          <a:p>
            <a:pPr marL="0" indent="0">
              <a:buNone/>
            </a:pPr>
            <a:r>
              <a:rPr lang="en-US" altLang="en-US" dirty="0" smtClean="0">
                <a:latin typeface="Arial" panose="020B0604020202020204" pitchFamily="34" charset="0"/>
                <a:cs typeface="Arial" panose="020B0604020202020204" pitchFamily="34" charset="0"/>
              </a:rPr>
              <a:t>Exposure primarily occurred in untreated, warm, freshwater lakes or rivers in 15 southern tier states. </a:t>
            </a:r>
          </a:p>
          <a:p>
            <a:pPr marL="0" indent="0">
              <a:buNone/>
            </a:pPr>
            <a:r>
              <a:rPr lang="en-US" altLang="en-US" dirty="0" smtClean="0">
                <a:latin typeface="Arial" panose="020B0604020202020204" pitchFamily="34" charset="0"/>
                <a:cs typeface="Arial" panose="020B0604020202020204" pitchFamily="34" charset="0"/>
              </a:rPr>
              <a:t> In addition to conducting the review of PAM cases, objectives of the </a:t>
            </a:r>
            <a:r>
              <a:rPr lang="en-US" altLang="en-US" i="1" dirty="0" err="1" smtClean="0">
                <a:latin typeface="Arial" panose="020B0604020202020204" pitchFamily="34" charset="0"/>
                <a:cs typeface="Arial" panose="020B0604020202020204" pitchFamily="34" charset="0"/>
              </a:rPr>
              <a:t>Naegleria</a:t>
            </a:r>
            <a:r>
              <a:rPr lang="en-US" altLang="en-US" i="1" dirty="0" smtClean="0">
                <a:latin typeface="Arial" panose="020B0604020202020204" pitchFamily="34" charset="0"/>
                <a:cs typeface="Arial" panose="020B0604020202020204" pitchFamily="34" charset="0"/>
              </a:rPr>
              <a:t> </a:t>
            </a:r>
            <a:r>
              <a:rPr lang="en-US" altLang="en-US" dirty="0" smtClean="0">
                <a:latin typeface="Arial" panose="020B0604020202020204" pitchFamily="34" charset="0"/>
                <a:cs typeface="Arial" panose="020B0604020202020204" pitchFamily="34" charset="0"/>
              </a:rPr>
              <a:t>Workgroup are to </a:t>
            </a:r>
          </a:p>
          <a:p>
            <a:pPr marL="228600" indent="-228600">
              <a:buAutoNum type="arabicParenR"/>
            </a:pPr>
            <a:r>
              <a:rPr lang="en-US" altLang="en-US" dirty="0" smtClean="0">
                <a:latin typeface="Arial" panose="020B0604020202020204" pitchFamily="34" charset="0"/>
                <a:cs typeface="Arial" panose="020B0604020202020204" pitchFamily="34" charset="0"/>
              </a:rPr>
              <a:t>update PAM risk-communication messages for health-care providers and the public,</a:t>
            </a:r>
          </a:p>
          <a:p>
            <a:pPr marL="228600" indent="-228600">
              <a:buAutoNum type="arabicParenR"/>
            </a:pPr>
            <a:r>
              <a:rPr lang="en-US" altLang="en-US" dirty="0" smtClean="0">
                <a:latin typeface="Arial" panose="020B0604020202020204" pitchFamily="34" charset="0"/>
                <a:cs typeface="Arial" panose="020B0604020202020204" pitchFamily="34" charset="0"/>
              </a:rPr>
              <a:t>propose making PAM a nationally notifiable disease, </a:t>
            </a:r>
          </a:p>
          <a:p>
            <a:pPr marL="228600" indent="-228600">
              <a:buAutoNum type="arabicParenR"/>
            </a:pPr>
            <a:r>
              <a:rPr lang="en-US" altLang="en-US" dirty="0" smtClean="0">
                <a:latin typeface="Arial" panose="020B0604020202020204" pitchFamily="34" charset="0"/>
                <a:cs typeface="Arial" panose="020B0604020202020204" pitchFamily="34" charset="0"/>
              </a:rPr>
              <a:t>develop a more extensive case-reporting form, and </a:t>
            </a:r>
          </a:p>
          <a:p>
            <a:pPr marL="228600" indent="-228600">
              <a:buAutoNum type="arabicParenR"/>
            </a:pPr>
            <a:r>
              <a:rPr lang="en-US" altLang="en-US" dirty="0" smtClean="0">
                <a:latin typeface="Arial" panose="020B0604020202020204" pitchFamily="34" charset="0"/>
                <a:cs typeface="Arial" panose="020B0604020202020204" pitchFamily="34" charset="0"/>
              </a:rPr>
              <a:t>review the role of environmental testing for </a:t>
            </a:r>
            <a:r>
              <a:rPr lang="en-US" altLang="en-US" i="1" dirty="0" smtClean="0">
                <a:latin typeface="Arial" panose="020B0604020202020204" pitchFamily="34" charset="0"/>
                <a:cs typeface="Arial" panose="020B0604020202020204" pitchFamily="34" charset="0"/>
              </a:rPr>
              <a:t>N. </a:t>
            </a:r>
            <a:r>
              <a:rPr lang="en-US" altLang="en-US" i="1" dirty="0" err="1" smtClean="0">
                <a:latin typeface="Arial" panose="020B0604020202020204" pitchFamily="34" charset="0"/>
                <a:cs typeface="Arial" panose="020B0604020202020204" pitchFamily="34" charset="0"/>
              </a:rPr>
              <a:t>fowleri</a:t>
            </a:r>
            <a:r>
              <a:rPr lang="en-US" altLang="en-US" dirty="0" smtClean="0">
                <a:latin typeface="Arial" panose="020B0604020202020204" pitchFamily="34" charset="0"/>
                <a:cs typeface="Arial" panose="020B0604020202020204" pitchFamily="34" charset="0"/>
              </a:rPr>
              <a:t>. Although the workgroup continues to address these issues, this report contains its current findings and recommendations. </a:t>
            </a: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2BF00FC5-DAA8-4099-A3F0-8E3279B9A048}" type="slidenum">
              <a:rPr lang="ar-SA" altLang="en-US" smtClean="0">
                <a:latin typeface="Tahoma" panose="020B0604030504040204" pitchFamily="34" charset="0"/>
              </a:rPr>
              <a:pPr/>
              <a:t>14</a:t>
            </a:fld>
            <a:endParaRPr lang="en-US" altLang="en-US" smtClean="0">
              <a:latin typeface="Tahoma" panose="020B0604030504040204" pitchFamily="34" charset="0"/>
            </a:endParaRPr>
          </a:p>
        </p:txBody>
      </p:sp>
    </p:spTree>
    <p:extLst>
      <p:ext uri="{BB962C8B-B14F-4D97-AF65-F5344CB8AC3E}">
        <p14:creationId xmlns:p14="http://schemas.microsoft.com/office/powerpoint/2010/main" val="1059645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Make</a:t>
            </a:r>
            <a:r>
              <a:rPr lang="en-US" altLang="en-US" baseline="0" dirty="0" smtClean="0">
                <a:latin typeface="Arial" panose="020B0604020202020204" pitchFamily="34" charset="0"/>
                <a:cs typeface="Arial" panose="020B0604020202020204" pitchFamily="34" charset="0"/>
              </a:rPr>
              <a:t> sure you understand what is a cross-sectional study, we will take other epidemiologic study designs in the next chapter. And you are required to define and compare these epidemiologic study designs. </a:t>
            </a:r>
          </a:p>
          <a:p>
            <a:endParaRPr lang="en-US" altLang="en-US" baseline="0" dirty="0" smtClean="0">
              <a:latin typeface="Arial" panose="020B0604020202020204" pitchFamily="34" charset="0"/>
              <a:cs typeface="Arial" panose="020B0604020202020204" pitchFamily="34" charset="0"/>
            </a:endParaRP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In cross-sectional study, researchers collect information of exposures and outcome in a defined population at on particular time. </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For example,   I want to conduct a cross-sectional study to examine smoking (exposure) and lung cancer(outcome) in Bowling green at the end of 2016. </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Ideally, we will ask everyone in bowling green at the end of 2016 if they smoked or lung cancer. </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In reality, we know  it is not possible to all of things in one day, but research can do it as soon as possible.  </a:t>
            </a:r>
          </a:p>
          <a:p>
            <a:endParaRPr lang="en-US" altLang="en-US" baseline="0" dirty="0" smtClean="0">
              <a:latin typeface="Arial" panose="020B0604020202020204" pitchFamily="34" charset="0"/>
              <a:cs typeface="Arial" panose="020B0604020202020204" pitchFamily="34" charset="0"/>
            </a:endParaRPr>
          </a:p>
          <a:p>
            <a:endParaRPr lang="en-US" altLang="en-US" baseline="0" dirty="0" smtClean="0">
              <a:latin typeface="Arial" panose="020B0604020202020204" pitchFamily="34" charset="0"/>
              <a:cs typeface="Arial" panose="020B0604020202020204" pitchFamily="34" charset="0"/>
            </a:endParaRPr>
          </a:p>
          <a:p>
            <a:endParaRPr lang="en-US" altLang="en-US" baseline="0" dirty="0" smtClean="0">
              <a:latin typeface="Arial" panose="020B0604020202020204" pitchFamily="34" charset="0"/>
              <a:cs typeface="Arial" panose="020B0604020202020204" pitchFamily="34" charset="0"/>
            </a:endParaRPr>
          </a:p>
          <a:p>
            <a:endParaRPr lang="en-US" altLang="en-US" baseline="0" dirty="0" smtClean="0">
              <a:latin typeface="Arial" panose="020B0604020202020204" pitchFamily="34" charset="0"/>
              <a:cs typeface="Arial" panose="020B0604020202020204" pitchFamily="34" charset="0"/>
            </a:endParaRPr>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825595A6-7850-4213-8263-2DFAA2B75089}" type="slidenum">
              <a:rPr lang="ar-SA" altLang="en-US" smtClean="0">
                <a:latin typeface="Tahoma" panose="020B0604030504040204" pitchFamily="34" charset="0"/>
              </a:rPr>
              <a:pPr/>
              <a:t>15</a:t>
            </a:fld>
            <a:endParaRPr lang="en-US" altLang="en-US" smtClean="0">
              <a:latin typeface="Tahoma" panose="020B0604030504040204" pitchFamily="34" charset="0"/>
            </a:endParaRPr>
          </a:p>
        </p:txBody>
      </p:sp>
    </p:spTree>
    <p:extLst>
      <p:ext uri="{BB962C8B-B14F-4D97-AF65-F5344CB8AC3E}">
        <p14:creationId xmlns:p14="http://schemas.microsoft.com/office/powerpoint/2010/main" val="2198452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some variables</a:t>
            </a:r>
            <a:r>
              <a:rPr lang="en-US" baseline="0" dirty="0" smtClean="0"/>
              <a:t> to describe/represent personal information. These information may be related with disease </a:t>
            </a:r>
            <a:endParaRPr lang="en-US" dirty="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16</a:t>
            </a:fld>
            <a:endParaRPr lang="en-US" altLang="en-US"/>
          </a:p>
        </p:txBody>
      </p:sp>
    </p:spTree>
    <p:extLst>
      <p:ext uri="{BB962C8B-B14F-4D97-AF65-F5344CB8AC3E}">
        <p14:creationId xmlns:p14="http://schemas.microsoft.com/office/powerpoint/2010/main" val="33002300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880" dirty="0" smtClean="0"/>
              <a:t>SES is</a:t>
            </a:r>
            <a:r>
              <a:rPr lang="en-US" altLang="en-US" sz="2880" baseline="0" dirty="0" smtClean="0"/>
              <a:t> o</a:t>
            </a:r>
            <a:r>
              <a:rPr lang="en-US" altLang="en-US" sz="2880" dirty="0" smtClean="0"/>
              <a:t>ften formulated as a composite measure of the following dimensions:</a:t>
            </a:r>
          </a:p>
          <a:p>
            <a:pPr marL="914400" lvl="1" indent="-457200" eaLnBrk="1" hangingPunct="1">
              <a:buFont typeface="Arial" panose="020B0604020202020204" pitchFamily="34" charset="0"/>
              <a:buChar char="•"/>
            </a:pPr>
            <a:r>
              <a:rPr lang="en-US" altLang="en-US" sz="2520" dirty="0" smtClean="0"/>
              <a:t>A person’s income level</a:t>
            </a:r>
          </a:p>
          <a:p>
            <a:pPr marL="914400" lvl="1" indent="-457200" eaLnBrk="1" hangingPunct="1">
              <a:buFont typeface="Arial" panose="020B0604020202020204" pitchFamily="34" charset="0"/>
              <a:buChar char="•"/>
            </a:pPr>
            <a:r>
              <a:rPr lang="en-US" altLang="en-US" sz="2520" dirty="0" smtClean="0"/>
              <a:t>Education level</a:t>
            </a:r>
          </a:p>
          <a:p>
            <a:pPr marL="914400" lvl="1" indent="-457200" eaLnBrk="1" hangingPunct="1">
              <a:buFont typeface="Arial" panose="020B0604020202020204" pitchFamily="34" charset="0"/>
              <a:buChar char="•"/>
            </a:pPr>
            <a:r>
              <a:rPr lang="en-US" altLang="en-US" sz="2520" dirty="0" smtClean="0"/>
              <a:t>Type of occupation</a:t>
            </a:r>
          </a:p>
          <a:p>
            <a:pPr marL="457200" lvl="1" indent="0" eaLnBrk="1" hangingPunct="1">
              <a:buFont typeface="Arial" panose="020B0604020202020204" pitchFamily="34" charset="0"/>
              <a:buNone/>
            </a:pPr>
            <a:endParaRPr lang="en-US" altLang="en-US" sz="2520" dirty="0" smtClean="0"/>
          </a:p>
          <a:p>
            <a:pPr eaLnBrk="1" hangingPunct="1"/>
            <a:r>
              <a:rPr lang="en-US" altLang="en-US" sz="2880" dirty="0" smtClean="0"/>
              <a:t>A single dimension of SES (e.g., poverty level) may be used.</a:t>
            </a:r>
          </a:p>
          <a:p>
            <a:pPr eaLnBrk="1" hangingPunct="1"/>
            <a:endParaRPr lang="en-US" altLang="en-US" sz="2880" dirty="0" smtClean="0"/>
          </a:p>
          <a:p>
            <a:pPr eaLnBrk="1" hangingPunct="1"/>
            <a:endParaRPr lang="en-US" altLang="en-US" sz="2880" dirty="0" smtClean="0"/>
          </a:p>
          <a:p>
            <a:pPr eaLnBrk="1" hangingPunct="1"/>
            <a:r>
              <a:rPr lang="en-US" altLang="en-US" sz="3200" dirty="0" smtClean="0"/>
              <a:t>The social class gradient</a:t>
            </a:r>
          </a:p>
          <a:p>
            <a:pPr marL="914400" lvl="1" indent="-457200" eaLnBrk="1" hangingPunct="1">
              <a:buFont typeface="Arial" panose="020B0604020202020204" pitchFamily="34" charset="0"/>
              <a:buChar char="•"/>
            </a:pPr>
            <a:r>
              <a:rPr lang="en-US" altLang="en-US" sz="2800" dirty="0" smtClean="0"/>
              <a:t>Have strong, inverse association of SES with levels of morbidity and mortality</a:t>
            </a:r>
          </a:p>
          <a:p>
            <a:pPr marL="914400" lvl="1" indent="-457200" eaLnBrk="1" hangingPunct="1">
              <a:buFont typeface="Arial" panose="020B0604020202020204" pitchFamily="34" charset="0"/>
              <a:buChar char="•"/>
            </a:pPr>
            <a:r>
              <a:rPr lang="en-US" altLang="en-US" sz="2800" dirty="0" smtClean="0"/>
              <a:t>Those in lowest SES positions are confronted with excesses of morbidity and mortality from numerous causes.</a:t>
            </a:r>
          </a:p>
          <a:p>
            <a:pPr eaLnBrk="1" hangingPunct="1"/>
            <a:endParaRPr lang="en-US" altLang="en-US" sz="2880" dirty="0" smtClean="0"/>
          </a:p>
          <a:p>
            <a:endParaRPr lang="en-US" dirty="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17</a:t>
            </a:fld>
            <a:endParaRPr lang="en-US" altLang="en-US"/>
          </a:p>
        </p:txBody>
      </p:sp>
    </p:spTree>
    <p:extLst>
      <p:ext uri="{BB962C8B-B14F-4D97-AF65-F5344CB8AC3E}">
        <p14:creationId xmlns:p14="http://schemas.microsoft.com/office/powerpoint/2010/main" val="40836968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r>
              <a:rPr lang="en-US" dirty="0" smtClean="0"/>
              <a:t>The figure</a:t>
            </a:r>
            <a:r>
              <a:rPr lang="en-US" baseline="0" dirty="0" smtClean="0"/>
              <a:t> shows the relationship between poverty level and dental care. </a:t>
            </a:r>
          </a:p>
          <a:p>
            <a:endParaRPr lang="en-US" baseline="0" dirty="0" smtClean="0"/>
          </a:p>
          <a:p>
            <a:endParaRPr lang="en-US" baseline="0" dirty="0" smtClean="0"/>
          </a:p>
          <a:p>
            <a:r>
              <a:rPr lang="en-US" baseline="0" dirty="0" smtClean="0"/>
              <a:t>There are more people in “Below 100%” poverty level group  who do not have dental visit than the people in 400% or more in 2005.</a:t>
            </a:r>
          </a:p>
          <a:p>
            <a:r>
              <a:rPr lang="en-US" baseline="0" dirty="0" smtClean="0"/>
              <a:t> </a:t>
            </a:r>
          </a:p>
          <a:p>
            <a:endParaRPr lang="en-US" dirty="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18</a:t>
            </a:fld>
            <a:endParaRPr lang="en-US" altLang="en-US"/>
          </a:p>
        </p:txBody>
      </p:sp>
    </p:spTree>
    <p:extLst>
      <p:ext uri="{BB962C8B-B14F-4D97-AF65-F5344CB8AC3E}">
        <p14:creationId xmlns:p14="http://schemas.microsoft.com/office/powerpoint/2010/main" val="3172054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19</a:t>
            </a:fld>
            <a:endParaRPr lang="en-US" altLang="en-US"/>
          </a:p>
        </p:txBody>
      </p:sp>
    </p:spTree>
    <p:extLst>
      <p:ext uri="{BB962C8B-B14F-4D97-AF65-F5344CB8AC3E}">
        <p14:creationId xmlns:p14="http://schemas.microsoft.com/office/powerpoint/2010/main" val="39109672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20</a:t>
            </a:fld>
            <a:endParaRPr lang="en-US" altLang="en-US"/>
          </a:p>
        </p:txBody>
      </p:sp>
    </p:spTree>
    <p:extLst>
      <p:ext uri="{BB962C8B-B14F-4D97-AF65-F5344CB8AC3E}">
        <p14:creationId xmlns:p14="http://schemas.microsoft.com/office/powerpoint/2010/main" val="3586380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21</a:t>
            </a:fld>
            <a:endParaRPr lang="en-US" altLang="en-US"/>
          </a:p>
        </p:txBody>
      </p:sp>
    </p:spTree>
    <p:extLst>
      <p:ext uri="{BB962C8B-B14F-4D97-AF65-F5344CB8AC3E}">
        <p14:creationId xmlns:p14="http://schemas.microsoft.com/office/powerpoint/2010/main" val="278213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22</a:t>
            </a:fld>
            <a:endParaRPr lang="en-US" altLang="en-US"/>
          </a:p>
        </p:txBody>
      </p:sp>
    </p:spTree>
    <p:extLst>
      <p:ext uri="{BB962C8B-B14F-4D97-AF65-F5344CB8AC3E}">
        <p14:creationId xmlns:p14="http://schemas.microsoft.com/office/powerpoint/2010/main" val="41294766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23</a:t>
            </a:fld>
            <a:endParaRPr lang="en-US" altLang="en-US"/>
          </a:p>
        </p:txBody>
      </p:sp>
    </p:spTree>
    <p:extLst>
      <p:ext uri="{BB962C8B-B14F-4D97-AF65-F5344CB8AC3E}">
        <p14:creationId xmlns:p14="http://schemas.microsoft.com/office/powerpoint/2010/main" val="2722772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24</a:t>
            </a:fld>
            <a:endParaRPr lang="en-US" altLang="en-US"/>
          </a:p>
        </p:txBody>
      </p:sp>
    </p:spTree>
    <p:extLst>
      <p:ext uri="{BB962C8B-B14F-4D97-AF65-F5344CB8AC3E}">
        <p14:creationId xmlns:p14="http://schemas.microsoft.com/office/powerpoint/2010/main" val="5760092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25</a:t>
            </a:fld>
            <a:endParaRPr lang="en-US" altLang="en-US"/>
          </a:p>
        </p:txBody>
      </p:sp>
    </p:spTree>
    <p:extLst>
      <p:ext uri="{BB962C8B-B14F-4D97-AF65-F5344CB8AC3E}">
        <p14:creationId xmlns:p14="http://schemas.microsoft.com/office/powerpoint/2010/main" val="37932314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26</a:t>
            </a:fld>
            <a:endParaRPr lang="en-US" altLang="en-US"/>
          </a:p>
        </p:txBody>
      </p:sp>
    </p:spTree>
    <p:extLst>
      <p:ext uri="{BB962C8B-B14F-4D97-AF65-F5344CB8AC3E}">
        <p14:creationId xmlns:p14="http://schemas.microsoft.com/office/powerpoint/2010/main" val="26856214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27</a:t>
            </a:fld>
            <a:endParaRPr lang="en-US" altLang="en-US"/>
          </a:p>
        </p:txBody>
      </p:sp>
    </p:spTree>
    <p:extLst>
      <p:ext uri="{BB962C8B-B14F-4D97-AF65-F5344CB8AC3E}">
        <p14:creationId xmlns:p14="http://schemas.microsoft.com/office/powerpoint/2010/main" val="31775269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28</a:t>
            </a:fld>
            <a:endParaRPr lang="en-US" altLang="en-US"/>
          </a:p>
        </p:txBody>
      </p:sp>
    </p:spTree>
    <p:extLst>
      <p:ext uri="{BB962C8B-B14F-4D97-AF65-F5344CB8AC3E}">
        <p14:creationId xmlns:p14="http://schemas.microsoft.com/office/powerpoint/2010/main" val="36364780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figure shows the changes in youth</a:t>
            </a:r>
            <a:r>
              <a:rPr lang="en-US" baseline="0" dirty="0" smtClean="0"/>
              <a:t> death rates for homicide, suicide and firearm-related  over time.</a:t>
            </a:r>
          </a:p>
          <a:p>
            <a:r>
              <a:rPr lang="en-US" baseline="0" dirty="0" smtClean="0"/>
              <a:t>As you can see the rate for suicide does not change dramatically. But from 1989-1998, the death due firearm, homicide were changed dramatically, then after that period , the rates go to flat / stable </a:t>
            </a:r>
            <a:endParaRPr lang="en-US" dirty="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29</a:t>
            </a:fld>
            <a:endParaRPr lang="en-US" altLang="en-US"/>
          </a:p>
        </p:txBody>
      </p:sp>
    </p:spTree>
    <p:extLst>
      <p:ext uri="{BB962C8B-B14F-4D97-AF65-F5344CB8AC3E}">
        <p14:creationId xmlns:p14="http://schemas.microsoft.com/office/powerpoint/2010/main" val="5398808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a:t>
            </a:r>
            <a:r>
              <a:rPr lang="en-US" baseline="0" dirty="0" smtClean="0"/>
              <a:t> way to use time variable used to describe the disease is seasonal variable.</a:t>
            </a:r>
          </a:p>
          <a:p>
            <a:endParaRPr lang="en-US" baseline="0" dirty="0" smtClean="0"/>
          </a:p>
          <a:p>
            <a:r>
              <a:rPr lang="en-US" baseline="0" dirty="0" smtClean="0"/>
              <a:t>The figure shows number of cases of Lyme disease , you can see same pattern presented by each year. </a:t>
            </a:r>
            <a:endParaRPr lang="en-US" dirty="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30</a:t>
            </a:fld>
            <a:endParaRPr lang="en-US" altLang="en-US"/>
          </a:p>
        </p:txBody>
      </p:sp>
    </p:spTree>
    <p:extLst>
      <p:ext uri="{BB962C8B-B14F-4D97-AF65-F5344CB8AC3E}">
        <p14:creationId xmlns:p14="http://schemas.microsoft.com/office/powerpoint/2010/main" val="42586459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u="sng" dirty="0" smtClean="0">
                <a:effectLst/>
                <a:latin typeface="Times New Roman" panose="02020603050405020304" pitchFamily="18" charset="0"/>
              </a:rPr>
              <a:t>Point epidemic</a:t>
            </a:r>
            <a:r>
              <a:rPr lang="en-US" u="sng" baseline="0" dirty="0" smtClean="0">
                <a:effectLst/>
                <a:latin typeface="Times New Roman" panose="02020603050405020304" pitchFamily="18" charset="0"/>
              </a:rPr>
              <a:t>, also known as the e</a:t>
            </a:r>
            <a:r>
              <a:rPr lang="en-US" u="sng" dirty="0" smtClean="0">
                <a:effectLst/>
                <a:latin typeface="Times New Roman" panose="02020603050405020304" pitchFamily="18" charset="0"/>
              </a:rPr>
              <a:t>pidemic period,</a:t>
            </a:r>
            <a:r>
              <a:rPr lang="en-US" u="sng" baseline="0" dirty="0" smtClean="0">
                <a:effectLst/>
                <a:latin typeface="Times New Roman" panose="02020603050405020304" pitchFamily="18" charset="0"/>
              </a:rPr>
              <a:t> </a:t>
            </a:r>
            <a:r>
              <a:rPr lang="en-US" dirty="0" smtClean="0">
                <a:effectLst/>
                <a:latin typeface="Times New Roman" panose="02020603050405020304" pitchFamily="18" charset="0"/>
              </a:rPr>
              <a:t> shows the time course of a disease outbreak or epidemic</a:t>
            </a:r>
            <a:r>
              <a:rPr lang="en-US" baseline="0" dirty="0" smtClean="0">
                <a:effectLst/>
                <a:latin typeface="Times New Roman" panose="02020603050405020304" pitchFamily="18" charset="0"/>
              </a:rPr>
              <a:t> and </a:t>
            </a:r>
            <a:r>
              <a:rPr lang="en-US" dirty="0" smtClean="0">
                <a:effectLst/>
                <a:latin typeface="Times New Roman" panose="02020603050405020304" pitchFamily="18" charset="0"/>
              </a:rPr>
              <a:t>may indicate the response of a group of people circumscribed in place to a common source of infection, contamination, or other etiologic factor to which they were exposed almost simultaneously.</a:t>
            </a:r>
          </a:p>
          <a:p>
            <a:endParaRPr lang="en-US" baseline="0" dirty="0" smtClean="0">
              <a:effectLst/>
              <a:latin typeface="Times New Roman" panose="02020603050405020304" pitchFamily="18" charset="0"/>
            </a:endParaRPr>
          </a:p>
          <a:p>
            <a:r>
              <a:rPr lang="en-US" baseline="0" dirty="0" smtClean="0">
                <a:effectLst/>
                <a:latin typeface="Times New Roman" panose="02020603050405020304" pitchFamily="18" charset="0"/>
              </a:rPr>
              <a:t>Point epidemic </a:t>
            </a:r>
            <a:r>
              <a:rPr lang="en-US" dirty="0" smtClean="0">
                <a:effectLst/>
                <a:latin typeface="Times New Roman" panose="02020603050405020304" pitchFamily="18" charset="0"/>
              </a:rPr>
              <a:t>uses a specialized graph called an epidemic curve that, as with the other graphs discussed, places the number of cases on the vertical axis and time on the horizontal axis. For time, either the time of onset of symptoms or the date of diagnosis is used. For very acute diseases with short incubation periods (i.e., time period between exposure and onset of symptoms is short), time may</a:t>
            </a:r>
            <a:r>
              <a:rPr lang="en-US" baseline="0" dirty="0" smtClean="0">
                <a:effectLst/>
                <a:latin typeface="Times New Roman" panose="02020603050405020304" pitchFamily="18" charset="0"/>
              </a:rPr>
              <a:t> be </a:t>
            </a:r>
            <a:r>
              <a:rPr lang="en-US" dirty="0" smtClean="0">
                <a:effectLst/>
                <a:latin typeface="Times New Roman" panose="02020603050405020304" pitchFamily="18" charset="0"/>
              </a:rPr>
              <a:t>shown as the hour of onset. For diseases with longer incubation periods, time may be</a:t>
            </a:r>
            <a:r>
              <a:rPr lang="en-US" baseline="0" dirty="0" smtClean="0">
                <a:effectLst/>
                <a:latin typeface="Times New Roman" panose="02020603050405020304" pitchFamily="18" charset="0"/>
              </a:rPr>
              <a:t> s</a:t>
            </a:r>
            <a:r>
              <a:rPr lang="en-US" dirty="0" smtClean="0">
                <a:effectLst/>
                <a:latin typeface="Times New Roman" panose="02020603050405020304" pitchFamily="18" charset="0"/>
              </a:rPr>
              <a:t>hown in 1-day, 2-day, 3-day, 1-week, or other appropriate intervals. </a:t>
            </a:r>
          </a:p>
          <a:p>
            <a:endParaRPr lang="en-US" dirty="0" smtClean="0">
              <a:effectLst/>
              <a:latin typeface="Times New Roman" panose="02020603050405020304" pitchFamily="18" charset="0"/>
            </a:endParaRPr>
          </a:p>
          <a:p>
            <a:pPr eaLnBrk="1" hangingPunct="1">
              <a:lnSpc>
                <a:spcPct val="90000"/>
              </a:lnSpc>
              <a:defRPr/>
            </a:pPr>
            <a:endParaRPr lang="en-US" u="sng" dirty="0" smtClean="0">
              <a:solidFill>
                <a:srgbClr val="00CC99"/>
              </a:solidFill>
            </a:endParaRPr>
          </a:p>
          <a:p>
            <a:pPr eaLnBrk="1" hangingPunct="1">
              <a:lnSpc>
                <a:spcPct val="90000"/>
              </a:lnSpc>
              <a:defRPr/>
            </a:pPr>
            <a:endParaRPr lang="en-US" u="sng" dirty="0" smtClean="0">
              <a:solidFill>
                <a:srgbClr val="00CC99"/>
              </a:solidFill>
            </a:endParaRPr>
          </a:p>
          <a:p>
            <a:pPr>
              <a:defRPr/>
            </a:pPr>
            <a:endParaRPr lang="en-US" dirty="0"/>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817CF2E-72E4-4FC7-B4E9-EEE9AEE65726}" type="slidenum">
              <a:rPr lang="en-US" altLang="en-US" sz="1200"/>
              <a:pPr eaLnBrk="1" hangingPunct="1"/>
              <a:t>31</a:t>
            </a:fld>
            <a:endParaRPr lang="en-US" altLang="en-US" sz="1200"/>
          </a:p>
        </p:txBody>
      </p:sp>
    </p:spTree>
    <p:extLst>
      <p:ext uri="{BB962C8B-B14F-4D97-AF65-F5344CB8AC3E}">
        <p14:creationId xmlns:p14="http://schemas.microsoft.com/office/powerpoint/2010/main" val="38580767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Conventionally, the data are displayed as a histogram (which is similar to a bar chart but has no gaps between adjacent columns). Sometimes each case is displayed as a square, as shown</a:t>
            </a:r>
            <a:r>
              <a:rPr lang="en-US" baseline="0" dirty="0" smtClean="0"/>
              <a:t> on the slide</a:t>
            </a:r>
            <a:r>
              <a:rPr lang="en-US" dirty="0" smtClean="0"/>
              <a:t>. The shape and other features of an epidemic curve can suggest hypotheses about the time and source of exposure, the mode of transmission, and the causative agent</a:t>
            </a:r>
            <a:endParaRPr lang="en-US" dirty="0"/>
          </a:p>
        </p:txBody>
      </p:sp>
      <p:sp>
        <p:nvSpPr>
          <p:cNvPr id="4" name="Slide Number Placeholder 3"/>
          <p:cNvSpPr>
            <a:spLocks noGrp="1"/>
          </p:cNvSpPr>
          <p:nvPr>
            <p:ph type="sldNum" sz="quarter" idx="10"/>
          </p:nvPr>
        </p:nvSpPr>
        <p:spPr/>
        <p:txBody>
          <a:bodyPr/>
          <a:lstStyle/>
          <a:p>
            <a:fld id="{2A29A605-8A19-4384-9DD1-581F91451A56}" type="slidenum">
              <a:rPr lang="en-US" altLang="en-US" smtClean="0"/>
              <a:pPr/>
              <a:t>32</a:t>
            </a:fld>
            <a:endParaRPr lang="en-US" altLang="en-US"/>
          </a:p>
        </p:txBody>
      </p:sp>
    </p:spTree>
    <p:extLst>
      <p:ext uri="{BB962C8B-B14F-4D97-AF65-F5344CB8AC3E}">
        <p14:creationId xmlns:p14="http://schemas.microsoft.com/office/powerpoint/2010/main" val="869162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5" name="Rectangle 4"/>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Rectangle 5"/>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Rectangle 6"/>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a:lvl1pPr>
          </a:lstStyle>
          <a:p>
            <a:pPr>
              <a:defRPr/>
            </a:pPr>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lvl1pPr>
          </a:lstStyle>
          <a:p>
            <a:fld id="{AF1C6B03-EE4C-4E73-BEAF-180F3CC54C5C}" type="slidenum">
              <a:rPr lang="en-US" altLang="en-US"/>
              <a:pPr/>
              <a:t>‹#›</a:t>
            </a:fld>
            <a:endParaRPr lang="en-US" altLang="en-US"/>
          </a:p>
        </p:txBody>
      </p:sp>
    </p:spTree>
    <p:extLst>
      <p:ext uri="{BB962C8B-B14F-4D97-AF65-F5344CB8AC3E}">
        <p14:creationId xmlns:p14="http://schemas.microsoft.com/office/powerpoint/2010/main" val="133948629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smtClean="0"/>
              <a:t>Click to edit Master title style</a:t>
            </a:r>
            <a:endParaRPr lang="en-US"/>
          </a:p>
        </p:txBody>
      </p:sp>
      <p:sp>
        <p:nvSpPr>
          <p:cNvPr id="8" name="Content Placeholder 7"/>
          <p:cNvSpPr>
            <a:spLocks noGrp="1"/>
          </p:cNvSpPr>
          <p:nvPr>
            <p:ph sz="quarter" idx="1"/>
          </p:nvPr>
        </p:nvSpPr>
        <p:spPr>
          <a:xfrm>
            <a:off x="301752" y="1527048"/>
            <a:ext cx="85039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fld id="{927822E1-24D4-4EA5-A7E6-0C5C6A11D0CE}" type="slidenum">
              <a:rPr lang="en-US" altLang="en-US"/>
              <a:pPr/>
              <a:t>‹#›</a:t>
            </a:fld>
            <a:endParaRPr lang="en-US" altLang="en-US"/>
          </a:p>
        </p:txBody>
      </p:sp>
    </p:spTree>
    <p:extLst>
      <p:ext uri="{BB962C8B-B14F-4D97-AF65-F5344CB8AC3E}">
        <p14:creationId xmlns:p14="http://schemas.microsoft.com/office/powerpoint/2010/main" val="396780339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5" name="Rectangle 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Rectangle 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Rectangle 6"/>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8" name="Rectangle 7"/>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Rectangle 8"/>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pPr>
              <a:defRPr/>
            </a:pPr>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lvl1pPr>
          </a:lstStyle>
          <a:p>
            <a:fld id="{44E7765E-2246-4856-8F89-07C8091759F9}" type="slidenum">
              <a:rPr lang="en-US" altLang="en-US"/>
              <a:pPr/>
              <a:t>‹#›</a:t>
            </a:fld>
            <a:endParaRPr lang="en-US" altLang="en-US"/>
          </a:p>
        </p:txBody>
      </p:sp>
    </p:spTree>
    <p:extLst>
      <p:ext uri="{BB962C8B-B14F-4D97-AF65-F5344CB8AC3E}">
        <p14:creationId xmlns:p14="http://schemas.microsoft.com/office/powerpoint/2010/main" val="196561610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2"/>
        </a:solidFill>
        <a:effectLst/>
      </p:bgPr>
    </p:bg>
    <p:spTree>
      <p:nvGrpSpPr>
        <p:cNvPr id="1" name=""/>
        <p:cNvGrpSpPr/>
        <p:nvPr/>
      </p:nvGrpSpPr>
      <p:grpSpPr>
        <a:xfrm>
          <a:off x="0" y="0"/>
          <a:ext cx="0" cy="0"/>
          <a:chOff x="0" y="0"/>
          <a:chExt cx="0" cy="0"/>
        </a:xfrm>
      </p:grpSpPr>
      <p:sp>
        <p:nvSpPr>
          <p:cNvPr id="5" name="Straight Connector 4"/>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p>
        </p:txBody>
      </p:sp>
      <p:sp>
        <p:nvSpPr>
          <p:cNvPr id="2" name="Title 1"/>
          <p:cNvSpPr>
            <a:spLocks noGrp="1"/>
          </p:cNvSpPr>
          <p:nvPr>
            <p:ph type="title"/>
          </p:nvPr>
        </p:nvSpPr>
        <p:spPr>
          <a:xfrm>
            <a:off x="301752" y="228600"/>
            <a:ext cx="8534400" cy="758952"/>
          </a:xfrm>
        </p:spPr>
        <p:txBody>
          <a:bodyPr/>
          <a:lstStyle/>
          <a:p>
            <a:r>
              <a:rPr lang="en-US" smtClean="0"/>
              <a:t>Click to edit Master title style</a:t>
            </a:r>
            <a:endParaRPr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791200" y="6410325"/>
            <a:ext cx="3044825" cy="365125"/>
          </a:xfrm>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fld id="{A8EDEA36-D546-4257-9ADA-52F4DBCBD8AD}" type="slidenum">
              <a:rPr lang="en-US" altLang="en-US"/>
              <a:pPr/>
              <a:t>‹#›</a:t>
            </a:fld>
            <a:endParaRPr lang="en-US" altLang="en-US"/>
          </a:p>
        </p:txBody>
      </p:sp>
    </p:spTree>
    <p:extLst>
      <p:ext uri="{BB962C8B-B14F-4D97-AF65-F5344CB8AC3E}">
        <p14:creationId xmlns:p14="http://schemas.microsoft.com/office/powerpoint/2010/main" val="1737386541"/>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solidFill>
          <a:schemeClr val="bg2"/>
        </a:solidFill>
        <a:effectLst/>
      </p:bgPr>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p>
        </p:txBody>
      </p:sp>
      <p:sp>
        <p:nvSpPr>
          <p:cNvPr id="8" name="Rectangle 7"/>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Rectangle 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1" name="Rectangle 10"/>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pPr>
              <a:defRPr/>
            </a:pPr>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defRPr/>
            </a:lvl1pPr>
          </a:lstStyle>
          <a:p>
            <a:fld id="{B7A47D64-CA60-4172-81CB-10B27AECABE7}" type="slidenum">
              <a:rPr lang="en-US" altLang="en-US"/>
              <a:pPr/>
              <a:t>‹#›</a:t>
            </a:fld>
            <a:endParaRPr lang="en-US" altLang="en-US"/>
          </a:p>
        </p:txBody>
      </p:sp>
    </p:spTree>
    <p:extLst>
      <p:ext uri="{BB962C8B-B14F-4D97-AF65-F5344CB8AC3E}">
        <p14:creationId xmlns:p14="http://schemas.microsoft.com/office/powerpoint/2010/main" val="70508154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fld id="{6BD34475-6DBD-49F9-A0FD-99E3143FEE9E}" type="slidenum">
              <a:rPr lang="en-US" altLang="en-US"/>
              <a:pPr/>
              <a:t>‹#›</a:t>
            </a:fld>
            <a:endParaRPr lang="en-US" altLang="en-US"/>
          </a:p>
        </p:txBody>
      </p:sp>
    </p:spTree>
    <p:extLst>
      <p:ext uri="{BB962C8B-B14F-4D97-AF65-F5344CB8AC3E}">
        <p14:creationId xmlns:p14="http://schemas.microsoft.com/office/powerpoint/2010/main" val="1789994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3" name="Rectangle 2"/>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4" name="Rectangle 3"/>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5" name="Rectangle 4"/>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8" name="Date Placeholder 1"/>
          <p:cNvSpPr>
            <a:spLocks noGrp="1"/>
          </p:cNvSpPr>
          <p:nvPr>
            <p:ph type="dt" sz="half" idx="10"/>
          </p:nvPr>
        </p:nvSpPr>
        <p:spPr/>
        <p:txBody>
          <a:bodyPr/>
          <a:lstStyle>
            <a:lvl1pPr>
              <a:defRPr/>
            </a:lvl1pPr>
          </a:lstStyle>
          <a:p>
            <a:pPr>
              <a:defRPr/>
            </a:pPr>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fld id="{18468833-2AD0-4D5E-93FF-C196486AF164}" type="slidenum">
              <a:rPr lang="en-US" altLang="en-US"/>
              <a:pPr/>
              <a:t>‹#›</a:t>
            </a:fld>
            <a:endParaRPr lang="en-US" altLang="en-US"/>
          </a:p>
        </p:txBody>
      </p:sp>
    </p:spTree>
    <p:extLst>
      <p:ext uri="{BB962C8B-B14F-4D97-AF65-F5344CB8AC3E}">
        <p14:creationId xmlns:p14="http://schemas.microsoft.com/office/powerpoint/2010/main" val="1008154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8" name="Rectangle 7"/>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fld id="{E254EFF8-F45C-4541-9EBD-E0BD3492FC41}" type="slidenum">
              <a:rPr lang="en-US" altLang="en-US"/>
              <a:pPr/>
              <a:t>‹#›</a:t>
            </a:fld>
            <a:endParaRPr lang="en-US" altLang="en-US"/>
          </a:p>
        </p:txBody>
      </p:sp>
      <p:sp>
        <p:nvSpPr>
          <p:cNvPr id="17" name="Date Placeholder 4"/>
          <p:cNvSpPr>
            <a:spLocks noGrp="1"/>
          </p:cNvSpPr>
          <p:nvPr>
            <p:ph type="dt" sz="half" idx="11"/>
          </p:nvPr>
        </p:nvSpPr>
        <p:spPr/>
        <p:txBody>
          <a:bodyPr/>
          <a:lstStyle>
            <a:lvl1pPr>
              <a:defRPr/>
            </a:lvl1pPr>
          </a:lstStyle>
          <a:p>
            <a:pPr>
              <a:defRPr/>
            </a:pPr>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extLst>
      <p:ext uri="{BB962C8B-B14F-4D97-AF65-F5344CB8AC3E}">
        <p14:creationId xmlns:p14="http://schemas.microsoft.com/office/powerpoint/2010/main" val="1180160168"/>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8" name="Rectangle 7"/>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dirty="0"/>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fld id="{6188A465-F345-4F9C-8614-3A8640222AB7}" type="slidenum">
              <a:rPr lang="en-US" altLang="en-US"/>
              <a:pPr/>
              <a:t>‹#›</a:t>
            </a:fld>
            <a:endParaRPr lang="en-US" alt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extLst>
      <p:ext uri="{BB962C8B-B14F-4D97-AF65-F5344CB8AC3E}">
        <p14:creationId xmlns:p14="http://schemas.microsoft.com/office/powerpoint/2010/main" val="3760006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08D846B-1FF0-40CC-B16D-217C008FF0E0}" type="slidenum">
              <a:rPr lang="en-US" altLang="en-US"/>
              <a:pPr/>
              <a:t>‹#›</a:t>
            </a:fld>
            <a:endParaRPr lang="en-US" altLang="en-US"/>
          </a:p>
        </p:txBody>
      </p:sp>
    </p:spTree>
    <p:extLst>
      <p:ext uri="{BB962C8B-B14F-4D97-AF65-F5344CB8AC3E}">
        <p14:creationId xmlns:p14="http://schemas.microsoft.com/office/powerpoint/2010/main" val="405935925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solidFill>
          <a:schemeClr val="bg2"/>
        </a:solid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5" name="Rectangle 4"/>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Rectangle 5"/>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Rectangle 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fld id="{52A589F2-E8D9-4917-AFDF-ABD266C1E1EF}" type="slidenum">
              <a:rPr lang="en-US" altLang="en-US"/>
              <a:pPr/>
              <a:t>‹#›</a:t>
            </a:fld>
            <a:endParaRPr lang="en-US" altLang="en-US"/>
          </a:p>
        </p:txBody>
      </p:sp>
      <p:sp>
        <p:nvSpPr>
          <p:cNvPr id="14" name="Date Placeholder 3"/>
          <p:cNvSpPr>
            <a:spLocks noGrp="1"/>
          </p:cNvSpPr>
          <p:nvPr>
            <p:ph type="dt" sz="half" idx="11"/>
          </p:nvPr>
        </p:nvSpPr>
        <p:spPr/>
        <p:txBody>
          <a:bodyPr/>
          <a:lstStyle>
            <a:lvl1pPr>
              <a:defRPr/>
            </a:lvl1pPr>
          </a:lstStyle>
          <a:p>
            <a:pPr>
              <a:defRPr/>
            </a:pPr>
            <a:endParaRPr lang="en-US"/>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674705114"/>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6" name="Rectangle 15"/>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4" name="Date Placeholder 13"/>
          <p:cNvSpPr>
            <a:spLocks noGrp="1"/>
          </p:cNvSpPr>
          <p:nvPr>
            <p:ph type="dt" sz="half" idx="2"/>
          </p:nvPr>
        </p:nvSpPr>
        <p:spPr>
          <a:xfrm>
            <a:off x="5791200" y="6405563"/>
            <a:ext cx="3044825" cy="365125"/>
          </a:xfrm>
          <a:prstGeom prst="rect">
            <a:avLst/>
          </a:prstGeom>
        </p:spPr>
        <p:txBody>
          <a:bodyPr vert="horz"/>
          <a:lstStyle>
            <a:lvl1pPr algn="r" eaLnBrk="1" latinLnBrk="0" hangingPunct="1">
              <a:defRPr kumimoji="0" sz="1400">
                <a:solidFill>
                  <a:srgbClr val="FFFFFF"/>
                </a:solidFill>
              </a:defRPr>
            </a:lvl1pPr>
          </a:lstStyle>
          <a:p>
            <a:pPr>
              <a:defRPr/>
            </a:pPr>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latinLnBrk="0" hangingPunct="1">
              <a:defRPr kumimoji="0" sz="1200">
                <a:solidFill>
                  <a:srgbClr val="FFFFFF"/>
                </a:solidFill>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a:defRPr sz="1600">
                <a:solidFill>
                  <a:srgbClr val="7B9899"/>
                </a:solidFill>
              </a:defRPr>
            </a:lvl1pPr>
          </a:lstStyle>
          <a:p>
            <a:fld id="{DF1714A4-D317-48F4-A3DC-9E5C2AD48B31}" type="slidenum">
              <a:rPr lang="en-US" altLang="en-US"/>
              <a:pPr/>
              <a:t>‹#›</a:t>
            </a:fld>
            <a:endParaRPr lang="en-US" altLang="en-US"/>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p:txStyles>
    <p:titleStyle>
      <a:lvl1pPr algn="ctr" rtl="0" fontAlgn="base">
        <a:spcBef>
          <a:spcPct val="0"/>
        </a:spcBef>
        <a:spcAft>
          <a:spcPct val="0"/>
        </a:spcAft>
        <a:defRPr sz="3300" kern="1200">
          <a:solidFill>
            <a:srgbClr val="7B9899"/>
          </a:solidFill>
          <a:latin typeface="+mj-lt"/>
          <a:ea typeface="+mj-ea"/>
          <a:cs typeface="+mj-cs"/>
        </a:defRPr>
      </a:lvl1pPr>
      <a:lvl2pPr algn="ctr" rtl="0" fontAlgn="base">
        <a:spcBef>
          <a:spcPct val="0"/>
        </a:spcBef>
        <a:spcAft>
          <a:spcPct val="0"/>
        </a:spcAft>
        <a:defRPr sz="3300">
          <a:solidFill>
            <a:srgbClr val="7B9899"/>
          </a:solidFill>
          <a:latin typeface="Georgia" panose="02040502050405020303" pitchFamily="18" charset="0"/>
        </a:defRPr>
      </a:lvl2pPr>
      <a:lvl3pPr algn="ctr" rtl="0" fontAlgn="base">
        <a:spcBef>
          <a:spcPct val="0"/>
        </a:spcBef>
        <a:spcAft>
          <a:spcPct val="0"/>
        </a:spcAft>
        <a:defRPr sz="3300">
          <a:solidFill>
            <a:srgbClr val="7B9899"/>
          </a:solidFill>
          <a:latin typeface="Georgia" panose="02040502050405020303" pitchFamily="18" charset="0"/>
        </a:defRPr>
      </a:lvl3pPr>
      <a:lvl4pPr algn="ctr" rtl="0" fontAlgn="base">
        <a:spcBef>
          <a:spcPct val="0"/>
        </a:spcBef>
        <a:spcAft>
          <a:spcPct val="0"/>
        </a:spcAft>
        <a:defRPr sz="3300">
          <a:solidFill>
            <a:srgbClr val="7B9899"/>
          </a:solidFill>
          <a:latin typeface="Georgia" panose="02040502050405020303" pitchFamily="18" charset="0"/>
        </a:defRPr>
      </a:lvl4pPr>
      <a:lvl5pPr algn="ctr" rtl="0" fontAlgn="base">
        <a:spcBef>
          <a:spcPct val="0"/>
        </a:spcBef>
        <a:spcAft>
          <a:spcPct val="0"/>
        </a:spcAft>
        <a:defRPr sz="3300">
          <a:solidFill>
            <a:srgbClr val="7B9899"/>
          </a:solidFill>
          <a:latin typeface="Georgia" panose="02040502050405020303" pitchFamily="18" charset="0"/>
        </a:defRPr>
      </a:lvl5pPr>
      <a:lvl6pPr marL="457200" algn="ctr" rtl="0" fontAlgn="base">
        <a:spcBef>
          <a:spcPct val="0"/>
        </a:spcBef>
        <a:spcAft>
          <a:spcPct val="0"/>
        </a:spcAft>
        <a:defRPr sz="3300">
          <a:solidFill>
            <a:srgbClr val="7B9899"/>
          </a:solidFill>
          <a:latin typeface="Georgia" panose="02040502050405020303" pitchFamily="18" charset="0"/>
        </a:defRPr>
      </a:lvl6pPr>
      <a:lvl7pPr marL="914400" algn="ctr" rtl="0" fontAlgn="base">
        <a:spcBef>
          <a:spcPct val="0"/>
        </a:spcBef>
        <a:spcAft>
          <a:spcPct val="0"/>
        </a:spcAft>
        <a:defRPr sz="3300">
          <a:solidFill>
            <a:srgbClr val="7B9899"/>
          </a:solidFill>
          <a:latin typeface="Georgia" panose="02040502050405020303" pitchFamily="18" charset="0"/>
        </a:defRPr>
      </a:lvl7pPr>
      <a:lvl8pPr marL="1371600" algn="ctr" rtl="0" fontAlgn="base">
        <a:spcBef>
          <a:spcPct val="0"/>
        </a:spcBef>
        <a:spcAft>
          <a:spcPct val="0"/>
        </a:spcAft>
        <a:defRPr sz="3300">
          <a:solidFill>
            <a:srgbClr val="7B9899"/>
          </a:solidFill>
          <a:latin typeface="Georgia" panose="02040502050405020303" pitchFamily="18" charset="0"/>
        </a:defRPr>
      </a:lvl8pPr>
      <a:lvl9pPr marL="1828800" algn="ctr" rtl="0" fontAlgn="base">
        <a:spcBef>
          <a:spcPct val="0"/>
        </a:spcBef>
        <a:spcAft>
          <a:spcPct val="0"/>
        </a:spcAft>
        <a:defRPr sz="3300">
          <a:solidFill>
            <a:srgbClr val="7B9899"/>
          </a:solidFill>
          <a:latin typeface="Georgia" panose="02040502050405020303" pitchFamily="18" charset="0"/>
        </a:defRPr>
      </a:lvl9pPr>
    </p:titleStyle>
    <p:bodyStyle>
      <a:lvl1pPr marL="273050" indent="-273050" algn="l" rtl="0" fontAlgn="base">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fontAlgn="base">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fontAlgn="base">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fontAlgn="base">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fontAlgn="base">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2.wmf"/><Relationship Id="rId4" Type="http://schemas.openxmlformats.org/officeDocument/2006/relationships/oleObject" Target="../embeddings/oleObject1.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124200"/>
            <a:ext cx="7772400" cy="1752600"/>
          </a:xfrm>
        </p:spPr>
        <p:txBody>
          <a:bodyPr/>
          <a:lstStyle/>
          <a:p>
            <a:r>
              <a:rPr lang="en-US" altLang="en-US" sz="4400" b="1" dirty="0">
                <a:solidFill>
                  <a:schemeClr val="tx1"/>
                </a:solidFill>
                <a:latin typeface="Cambria" panose="02040503050406030204" pitchFamily="18" charset="0"/>
              </a:rPr>
              <a:t>Descriptive Epidemiology: Patterns of Disease- Person, Place, Time</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solidFill>
                  <a:srgbClr val="000000"/>
                </a:solidFill>
              </a:rPr>
              <a:t>Learning Objectives</a:t>
            </a:r>
            <a:endParaRPr lang="en-US" dirty="0"/>
          </a:p>
        </p:txBody>
      </p:sp>
      <p:sp>
        <p:nvSpPr>
          <p:cNvPr id="3" name="Content Placeholder 2"/>
          <p:cNvSpPr>
            <a:spLocks noGrp="1"/>
          </p:cNvSpPr>
          <p:nvPr>
            <p:ph sz="quarter" idx="1"/>
          </p:nvPr>
        </p:nvSpPr>
        <p:spPr/>
        <p:txBody>
          <a:bodyPr/>
          <a:lstStyle/>
          <a:p>
            <a:pPr marL="696278" lvl="1" indent="-457200" defTabSz="914382" fontAlgn="auto">
              <a:lnSpc>
                <a:spcPct val="95000"/>
              </a:lnSpc>
              <a:spcBef>
                <a:spcPct val="0"/>
              </a:spcBef>
              <a:spcAft>
                <a:spcPts val="0"/>
              </a:spcAft>
              <a:buClr>
                <a:srgbClr val="000000"/>
              </a:buClr>
              <a:buFont typeface="Wingdings" panose="05000000000000000000" pitchFamily="2" charset="2"/>
              <a:buChar char="q"/>
              <a:defRPr/>
            </a:pPr>
            <a:r>
              <a:rPr lang="en-US" sz="2880" dirty="0">
                <a:solidFill>
                  <a:srgbClr val="000000"/>
                </a:solidFill>
              </a:rPr>
              <a:t>Define the term </a:t>
            </a:r>
            <a:r>
              <a:rPr lang="en-US" sz="2880" b="1" dirty="0">
                <a:solidFill>
                  <a:srgbClr val="000000"/>
                </a:solidFill>
              </a:rPr>
              <a:t>descriptive </a:t>
            </a:r>
            <a:r>
              <a:rPr lang="en-US" sz="2880" b="1" dirty="0" smtClean="0">
                <a:solidFill>
                  <a:srgbClr val="000000"/>
                </a:solidFill>
              </a:rPr>
              <a:t>epidemiology</a:t>
            </a:r>
            <a:endParaRPr lang="en-US" sz="2880" b="1" dirty="0">
              <a:solidFill>
                <a:srgbClr val="000000"/>
              </a:solidFill>
            </a:endParaRPr>
          </a:p>
          <a:p>
            <a:pPr lvl="1" indent="-308610" defTabSz="914382" fontAlgn="auto">
              <a:lnSpc>
                <a:spcPct val="95000"/>
              </a:lnSpc>
              <a:spcBef>
                <a:spcPct val="0"/>
              </a:spcBef>
              <a:spcAft>
                <a:spcPts val="0"/>
              </a:spcAft>
              <a:buClr>
                <a:srgbClr val="000000"/>
              </a:buClr>
              <a:buFontTx/>
              <a:buChar char="•"/>
              <a:defRPr/>
            </a:pPr>
            <a:endParaRPr lang="en-US" sz="2880" dirty="0" smtClean="0">
              <a:solidFill>
                <a:srgbClr val="000000"/>
              </a:solidFill>
            </a:endParaRPr>
          </a:p>
          <a:p>
            <a:pPr marL="696278" lvl="1" indent="-457200" defTabSz="914382" fontAlgn="auto">
              <a:lnSpc>
                <a:spcPct val="95000"/>
              </a:lnSpc>
              <a:spcBef>
                <a:spcPct val="0"/>
              </a:spcBef>
              <a:spcAft>
                <a:spcPts val="0"/>
              </a:spcAft>
              <a:buClr>
                <a:srgbClr val="000000"/>
              </a:buClr>
              <a:buFont typeface="Wingdings" panose="05000000000000000000" pitchFamily="2" charset="2"/>
              <a:buChar char="q"/>
              <a:defRPr/>
            </a:pPr>
            <a:r>
              <a:rPr lang="en-US" sz="2880" dirty="0" smtClean="0">
                <a:solidFill>
                  <a:srgbClr val="000000"/>
                </a:solidFill>
              </a:rPr>
              <a:t>Three types </a:t>
            </a:r>
            <a:r>
              <a:rPr lang="en-US" sz="2880" dirty="0">
                <a:solidFill>
                  <a:srgbClr val="000000"/>
                </a:solidFill>
              </a:rPr>
              <a:t>of descriptive epidemiologic </a:t>
            </a:r>
            <a:r>
              <a:rPr lang="en-US" sz="2880" dirty="0" smtClean="0">
                <a:solidFill>
                  <a:srgbClr val="000000"/>
                </a:solidFill>
              </a:rPr>
              <a:t>study: case reports, case series, cross-sectional study</a:t>
            </a:r>
          </a:p>
          <a:p>
            <a:pPr marL="696278" lvl="1" indent="-457200" defTabSz="914382" fontAlgn="auto">
              <a:lnSpc>
                <a:spcPct val="95000"/>
              </a:lnSpc>
              <a:spcBef>
                <a:spcPct val="0"/>
              </a:spcBef>
              <a:spcAft>
                <a:spcPts val="0"/>
              </a:spcAft>
              <a:buClr>
                <a:srgbClr val="000000"/>
              </a:buClr>
              <a:buFont typeface="Wingdings" panose="05000000000000000000" pitchFamily="2" charset="2"/>
              <a:buChar char="q"/>
              <a:defRPr/>
            </a:pPr>
            <a:endParaRPr lang="en-US" sz="2880" dirty="0">
              <a:solidFill>
                <a:srgbClr val="000000"/>
              </a:solidFill>
            </a:endParaRPr>
          </a:p>
          <a:p>
            <a:pPr marL="696278" lvl="1" indent="-457200" defTabSz="914382" fontAlgn="auto">
              <a:lnSpc>
                <a:spcPct val="95000"/>
              </a:lnSpc>
              <a:spcBef>
                <a:spcPct val="0"/>
              </a:spcBef>
              <a:spcAft>
                <a:spcPts val="0"/>
              </a:spcAft>
              <a:buClr>
                <a:srgbClr val="000000"/>
              </a:buClr>
              <a:buFont typeface="Wingdings" panose="05000000000000000000" pitchFamily="2" charset="2"/>
              <a:buChar char="q"/>
              <a:defRPr/>
            </a:pPr>
            <a:r>
              <a:rPr lang="en-US" sz="2880" dirty="0" smtClean="0">
                <a:solidFill>
                  <a:srgbClr val="000000"/>
                </a:solidFill>
              </a:rPr>
              <a:t>Learn what is cross-sectional study</a:t>
            </a:r>
          </a:p>
          <a:p>
            <a:pPr marL="696278" lvl="1" indent="-457200" defTabSz="914382" fontAlgn="auto">
              <a:lnSpc>
                <a:spcPct val="95000"/>
              </a:lnSpc>
              <a:spcBef>
                <a:spcPct val="0"/>
              </a:spcBef>
              <a:spcAft>
                <a:spcPts val="0"/>
              </a:spcAft>
              <a:buClr>
                <a:srgbClr val="000000"/>
              </a:buClr>
              <a:buFont typeface="Wingdings" panose="05000000000000000000" pitchFamily="2" charset="2"/>
              <a:buChar char="q"/>
              <a:defRPr/>
            </a:pPr>
            <a:endParaRPr lang="en-US" sz="2880" dirty="0">
              <a:solidFill>
                <a:srgbClr val="000000"/>
              </a:solidFill>
            </a:endParaRPr>
          </a:p>
          <a:p>
            <a:pPr marL="696278" lvl="1" indent="-457200" defTabSz="914382" fontAlgn="auto">
              <a:lnSpc>
                <a:spcPct val="95000"/>
              </a:lnSpc>
              <a:spcBef>
                <a:spcPct val="0"/>
              </a:spcBef>
              <a:spcAft>
                <a:spcPts val="0"/>
              </a:spcAft>
              <a:buClr>
                <a:srgbClr val="000000"/>
              </a:buClr>
              <a:buFont typeface="Wingdings" panose="05000000000000000000" pitchFamily="2" charset="2"/>
              <a:buChar char="q"/>
              <a:defRPr/>
            </a:pPr>
            <a:r>
              <a:rPr lang="en-US" sz="2880" dirty="0" smtClean="0">
                <a:solidFill>
                  <a:srgbClr val="000000"/>
                </a:solidFill>
              </a:rPr>
              <a:t>What are the variables for person, time, location, respectively </a:t>
            </a:r>
          </a:p>
          <a:p>
            <a:pPr marL="239078" lvl="1" indent="0" defTabSz="914382" fontAlgn="auto">
              <a:lnSpc>
                <a:spcPct val="95000"/>
              </a:lnSpc>
              <a:spcBef>
                <a:spcPct val="0"/>
              </a:spcBef>
              <a:spcAft>
                <a:spcPts val="0"/>
              </a:spcAft>
              <a:buClr>
                <a:srgbClr val="000000"/>
              </a:buClr>
              <a:buNone/>
              <a:defRPr/>
            </a:pPr>
            <a:endParaRPr lang="en-US" sz="2880" dirty="0" smtClean="0">
              <a:solidFill>
                <a:srgbClr val="000000"/>
              </a:solidFill>
            </a:endParaRPr>
          </a:p>
          <a:p>
            <a:pPr marL="696278" lvl="1" indent="-457200" defTabSz="914382" fontAlgn="auto">
              <a:lnSpc>
                <a:spcPct val="95000"/>
              </a:lnSpc>
              <a:spcBef>
                <a:spcPct val="0"/>
              </a:spcBef>
              <a:spcAft>
                <a:spcPts val="0"/>
              </a:spcAft>
              <a:buClr>
                <a:srgbClr val="000000"/>
              </a:buClr>
              <a:buFont typeface="Wingdings" panose="05000000000000000000" pitchFamily="2" charset="2"/>
              <a:buChar char="q"/>
              <a:defRPr/>
            </a:pPr>
            <a:r>
              <a:rPr lang="en-US" sz="2880" dirty="0" smtClean="0">
                <a:solidFill>
                  <a:srgbClr val="000000"/>
                </a:solidFill>
              </a:rPr>
              <a:t>Define epidemiologic terms </a:t>
            </a:r>
          </a:p>
          <a:p>
            <a:pPr marL="696278" lvl="1" indent="-457200" defTabSz="914382" fontAlgn="auto">
              <a:lnSpc>
                <a:spcPct val="95000"/>
              </a:lnSpc>
              <a:spcBef>
                <a:spcPct val="0"/>
              </a:spcBef>
              <a:spcAft>
                <a:spcPts val="0"/>
              </a:spcAft>
              <a:buClr>
                <a:srgbClr val="000000"/>
              </a:buClr>
              <a:buFont typeface="Wingdings" panose="05000000000000000000" pitchFamily="2" charset="2"/>
              <a:buChar char="q"/>
              <a:defRPr/>
            </a:pPr>
            <a:endParaRPr lang="en-US" sz="2880" dirty="0"/>
          </a:p>
          <a:p>
            <a:pPr marL="0" indent="0">
              <a:buNone/>
            </a:pPr>
            <a:endParaRPr lang="en-US" dirty="0"/>
          </a:p>
        </p:txBody>
      </p:sp>
    </p:spTree>
    <p:extLst>
      <p:ext uri="{BB962C8B-B14F-4D97-AF65-F5344CB8AC3E}">
        <p14:creationId xmlns:p14="http://schemas.microsoft.com/office/powerpoint/2010/main" val="3424386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2393950"/>
            <a:ext cx="7772400" cy="4114800"/>
          </a:xfrm>
        </p:spPr>
        <p:txBody>
          <a:bodyPr/>
          <a:lstStyle/>
          <a:p>
            <a:pPr marL="0" indent="0">
              <a:buFont typeface="Wingdings" panose="05000000000000000000" pitchFamily="2" charset="2"/>
              <a:buNone/>
              <a:defRPr/>
            </a:pPr>
            <a:r>
              <a:rPr lang="en-US" altLang="en-US" sz="3000" dirty="0">
                <a:solidFill>
                  <a:srgbClr val="000000"/>
                </a:solidFill>
                <a:latin typeface="Cambria" panose="02040503050406030204" pitchFamily="18" charset="0"/>
              </a:rPr>
              <a:t>A </a:t>
            </a:r>
            <a:r>
              <a:rPr lang="en-US" altLang="en-US" sz="3000" b="1" dirty="0">
                <a:solidFill>
                  <a:srgbClr val="000000"/>
                </a:solidFill>
                <a:latin typeface="Cambria" panose="02040503050406030204" pitchFamily="18" charset="0"/>
              </a:rPr>
              <a:t>descriptive epidemiologic study</a:t>
            </a:r>
            <a:r>
              <a:rPr lang="en-US" altLang="en-US" sz="3000" dirty="0">
                <a:solidFill>
                  <a:srgbClr val="000000"/>
                </a:solidFill>
                <a:latin typeface="Cambria" panose="02040503050406030204" pitchFamily="18" charset="0"/>
              </a:rPr>
              <a:t> </a:t>
            </a:r>
            <a:r>
              <a:rPr lang="en-US" altLang="en-US" sz="3000" dirty="0" smtClean="0">
                <a:solidFill>
                  <a:srgbClr val="000000"/>
                </a:solidFill>
                <a:latin typeface="Cambria" panose="02040503050406030204" pitchFamily="18" charset="0"/>
              </a:rPr>
              <a:t>is concerned </a:t>
            </a:r>
            <a:r>
              <a:rPr lang="en-US" altLang="en-US" sz="3000" dirty="0">
                <a:solidFill>
                  <a:srgbClr val="000000"/>
                </a:solidFill>
                <a:latin typeface="Cambria" panose="02040503050406030204" pitchFamily="18" charset="0"/>
              </a:rPr>
              <a:t>with characterizing the amount and distribution of health and disease within a population</a:t>
            </a:r>
            <a:r>
              <a:rPr lang="en-US" altLang="en-US" sz="3000" dirty="0" smtClean="0">
                <a:solidFill>
                  <a:srgbClr val="000000"/>
                </a:solidFill>
                <a:latin typeface="Cambria" panose="02040503050406030204" pitchFamily="18" charset="0"/>
              </a:rPr>
              <a:t>.</a:t>
            </a:r>
            <a:endParaRPr lang="en-US" altLang="en-US" sz="3000" dirty="0">
              <a:solidFill>
                <a:srgbClr val="000000"/>
              </a:solidFill>
              <a:latin typeface="Cambria" panose="02040503050406030204" pitchFamily="18" charset="0"/>
            </a:endParaRPr>
          </a:p>
          <a:p>
            <a:pPr>
              <a:defRPr/>
            </a:pPr>
            <a:endParaRPr lang="en-US" sz="3000" dirty="0">
              <a:latin typeface="Cambria" panose="02040503050406030204" pitchFamily="18" charset="0"/>
            </a:endParaRPr>
          </a:p>
        </p:txBody>
      </p:sp>
      <p:sp>
        <p:nvSpPr>
          <p:cNvPr id="9219" name="Rectangle 1"/>
          <p:cNvSpPr>
            <a:spLocks noGrp="1" noChangeArrowheads="1"/>
          </p:cNvSpPr>
          <p:nvPr>
            <p:ph type="title"/>
          </p:nvPr>
        </p:nvSpPr>
        <p:spPr>
          <a:xfrm>
            <a:off x="609600" y="381000"/>
            <a:ext cx="7793037" cy="1462088"/>
          </a:xfrm>
        </p:spPr>
        <p:txBody>
          <a:bodyPr lIns="0" tIns="0" rIns="0" bIns="0" anchor="t"/>
          <a:lstStyle/>
          <a:p>
            <a:pPr eaLnBrk="1" hangingPunct="1">
              <a:lnSpc>
                <a:spcPct val="95000"/>
              </a:lnSpc>
            </a:pPr>
            <a:r>
              <a:rPr lang="en-US" altLang="en-US" sz="4000" dirty="0" smtClean="0">
                <a:solidFill>
                  <a:srgbClr val="000000"/>
                </a:solidFill>
                <a:latin typeface="Cambria" panose="02040503050406030204" pitchFamily="18" charset="0"/>
              </a:rPr>
              <a:t>Descriptive Epidemiologic Study</a:t>
            </a:r>
          </a:p>
        </p:txBody>
      </p:sp>
    </p:spTree>
    <p:extLst>
      <p:ext uri="{BB962C8B-B14F-4D97-AF65-F5344CB8AC3E}">
        <p14:creationId xmlns:p14="http://schemas.microsoft.com/office/powerpoint/2010/main" val="410999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04800" y="457200"/>
            <a:ext cx="8534400" cy="758825"/>
          </a:xfrm>
        </p:spPr>
        <p:txBody>
          <a:bodyPr/>
          <a:lstStyle/>
          <a:p>
            <a:r>
              <a:rPr lang="en-US" altLang="en-US" sz="4000" dirty="0" smtClean="0">
                <a:solidFill>
                  <a:srgbClr val="000000"/>
                </a:solidFill>
                <a:latin typeface="Cambria" panose="02040503050406030204" pitchFamily="18" charset="0"/>
              </a:rPr>
              <a:t>Examples of Descriptive Studies</a:t>
            </a:r>
            <a:endParaRPr lang="en-US" altLang="en-US" sz="4000" dirty="0" smtClean="0">
              <a:latin typeface="Cambria" panose="02040503050406030204" pitchFamily="18" charset="0"/>
            </a:endParaRPr>
          </a:p>
        </p:txBody>
      </p:sp>
      <p:sp>
        <p:nvSpPr>
          <p:cNvPr id="17411" name="Content Placeholder 2"/>
          <p:cNvSpPr>
            <a:spLocks noGrp="1"/>
          </p:cNvSpPr>
          <p:nvPr>
            <p:ph idx="1"/>
          </p:nvPr>
        </p:nvSpPr>
        <p:spPr>
          <a:xfrm>
            <a:off x="365760" y="2133600"/>
            <a:ext cx="8244840" cy="4572000"/>
          </a:xfrm>
        </p:spPr>
        <p:txBody>
          <a:bodyPr/>
          <a:lstStyle/>
          <a:p>
            <a:pPr eaLnBrk="1" hangingPunct="1">
              <a:lnSpc>
                <a:spcPct val="90000"/>
              </a:lnSpc>
              <a:spcAft>
                <a:spcPts val="2400"/>
              </a:spcAft>
              <a:buFont typeface="Courier New" panose="02070309020205020404" pitchFamily="49" charset="0"/>
              <a:buChar char="o"/>
            </a:pPr>
            <a:r>
              <a:rPr lang="en-US" altLang="en-US" sz="2500" dirty="0" smtClean="0"/>
              <a:t>Compare temporal trends in the incidence of heart disease (</a:t>
            </a:r>
            <a:r>
              <a:rPr lang="en-US" altLang="en-US" sz="2500" dirty="0" smtClean="0">
                <a:solidFill>
                  <a:srgbClr val="C00000"/>
                </a:solidFill>
              </a:rPr>
              <a:t>Time</a:t>
            </a:r>
            <a:r>
              <a:rPr lang="en-US" altLang="en-US" sz="2500" dirty="0" smtClean="0"/>
              <a:t>)</a:t>
            </a:r>
          </a:p>
          <a:p>
            <a:pPr eaLnBrk="1" hangingPunct="1">
              <a:lnSpc>
                <a:spcPct val="90000"/>
              </a:lnSpc>
              <a:spcAft>
                <a:spcPts val="2400"/>
              </a:spcAft>
              <a:buFont typeface="Courier New" panose="02070309020205020404" pitchFamily="49" charset="0"/>
              <a:buChar char="o"/>
            </a:pPr>
            <a:r>
              <a:rPr lang="en-US" altLang="en-US" sz="2500" dirty="0" smtClean="0"/>
              <a:t>Compare geographic patterns in lung cancer and contrast with smoking rates(</a:t>
            </a:r>
            <a:r>
              <a:rPr lang="en-US" altLang="en-US" sz="2500" dirty="0" smtClean="0">
                <a:solidFill>
                  <a:srgbClr val="C00000"/>
                </a:solidFill>
              </a:rPr>
              <a:t>Place</a:t>
            </a:r>
            <a:r>
              <a:rPr lang="en-US" altLang="en-US" sz="2500" dirty="0" smtClean="0"/>
              <a:t>)</a:t>
            </a:r>
          </a:p>
          <a:p>
            <a:pPr eaLnBrk="1" hangingPunct="1">
              <a:lnSpc>
                <a:spcPct val="90000"/>
              </a:lnSpc>
              <a:spcAft>
                <a:spcPts val="2400"/>
              </a:spcAft>
              <a:buFont typeface="Courier New" panose="02070309020205020404" pitchFamily="49" charset="0"/>
              <a:buChar char="o"/>
            </a:pPr>
            <a:r>
              <a:rPr lang="en-US" altLang="en-US" sz="2500" dirty="0" smtClean="0"/>
              <a:t>Compare estimated lifetime risk by age and race (</a:t>
            </a:r>
            <a:r>
              <a:rPr lang="en-US" altLang="en-US" sz="2500" dirty="0" smtClean="0">
                <a:solidFill>
                  <a:srgbClr val="C00000"/>
                </a:solidFill>
              </a:rPr>
              <a:t>Person</a:t>
            </a:r>
            <a:r>
              <a:rPr lang="en-US" altLang="en-US" sz="2500" dirty="0" smtClean="0"/>
              <a:t>)</a:t>
            </a:r>
          </a:p>
          <a:p>
            <a:pPr eaLnBrk="1" hangingPunct="1">
              <a:lnSpc>
                <a:spcPct val="90000"/>
              </a:lnSpc>
              <a:buFontTx/>
              <a:buNone/>
            </a:pPr>
            <a:endParaRPr lang="en-US" altLang="en-US" dirty="0" smtClean="0">
              <a:solidFill>
                <a:srgbClr val="0000CC"/>
              </a:solidFill>
            </a:endParaRPr>
          </a:p>
          <a:p>
            <a:endParaRPr lang="en-US" altLang="en-US" dirty="0" smtClean="0"/>
          </a:p>
        </p:txBody>
      </p:sp>
    </p:spTree>
    <p:extLst>
      <p:ext uri="{BB962C8B-B14F-4D97-AF65-F5344CB8AC3E}">
        <p14:creationId xmlns:p14="http://schemas.microsoft.com/office/powerpoint/2010/main" val="12287051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3" descr="Picture shows incidence of heart disease over time "/>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676400"/>
            <a:ext cx="6972300" cy="475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Rectangle 4"/>
          <p:cNvSpPr>
            <a:spLocks noChangeArrowheads="1"/>
          </p:cNvSpPr>
          <p:nvPr/>
        </p:nvSpPr>
        <p:spPr bwMode="auto">
          <a:xfrm>
            <a:off x="457200" y="499808"/>
            <a:ext cx="886968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eaLnBrk="1" hangingPunct="1">
              <a:lnSpc>
                <a:spcPct val="90000"/>
              </a:lnSpc>
              <a:spcBef>
                <a:spcPct val="0"/>
              </a:spcBef>
              <a:buClrTx/>
              <a:buSzTx/>
              <a:buFontTx/>
              <a:buNone/>
            </a:pPr>
            <a:r>
              <a:rPr lang="en-US" altLang="en-US" sz="3000" dirty="0">
                <a:solidFill>
                  <a:srgbClr val="0000CC"/>
                </a:solidFill>
                <a:latin typeface="Cambria" panose="02040503050406030204" pitchFamily="18" charset="0"/>
              </a:rPr>
              <a:t>Temporal trends in the incidence of heart disease</a:t>
            </a:r>
          </a:p>
        </p:txBody>
      </p:sp>
    </p:spTree>
    <p:extLst>
      <p:ext uri="{BB962C8B-B14F-4D97-AF65-F5344CB8AC3E}">
        <p14:creationId xmlns:p14="http://schemas.microsoft.com/office/powerpoint/2010/main" val="5637630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913606" y="-19050"/>
            <a:ext cx="7793037" cy="1843088"/>
          </a:xfrm>
        </p:spPr>
        <p:txBody>
          <a:bodyPr/>
          <a:lstStyle/>
          <a:p>
            <a:r>
              <a:rPr lang="en-US" altLang="en-US" sz="3000" dirty="0" smtClean="0">
                <a:solidFill>
                  <a:schemeClr val="tx1"/>
                </a:solidFill>
                <a:latin typeface="Cambria" panose="02040503050406030204" pitchFamily="18" charset="0"/>
              </a:rPr>
              <a:t>Geographic patterns in lung cancer and contrast with smoking rates</a:t>
            </a:r>
            <a:br>
              <a:rPr lang="en-US" altLang="en-US" sz="3000" dirty="0" smtClean="0">
                <a:solidFill>
                  <a:schemeClr val="tx1"/>
                </a:solidFill>
                <a:latin typeface="Cambria" panose="02040503050406030204" pitchFamily="18" charset="0"/>
              </a:rPr>
            </a:br>
            <a:endParaRPr lang="en-US" altLang="en-US" sz="3000" dirty="0" smtClean="0">
              <a:solidFill>
                <a:schemeClr val="tx1"/>
              </a:solidFill>
              <a:latin typeface="Cambria" panose="02040503050406030204" pitchFamily="18" charset="0"/>
            </a:endParaRPr>
          </a:p>
        </p:txBody>
      </p:sp>
      <p:sp>
        <p:nvSpPr>
          <p:cNvPr id="23555" name="Content Placeholder 2"/>
          <p:cNvSpPr>
            <a:spLocks noGrp="1"/>
          </p:cNvSpPr>
          <p:nvPr>
            <p:ph idx="1"/>
          </p:nvPr>
        </p:nvSpPr>
        <p:spPr>
          <a:xfrm>
            <a:off x="228600" y="5654591"/>
            <a:ext cx="7772400" cy="4038600"/>
          </a:xfrm>
        </p:spPr>
        <p:txBody>
          <a:bodyPr/>
          <a:lstStyle/>
          <a:p>
            <a:pPr marL="0" indent="0">
              <a:buFont typeface="Wingdings" panose="05000000000000000000" pitchFamily="2" charset="2"/>
              <a:buNone/>
            </a:pPr>
            <a:r>
              <a:rPr lang="en-US" altLang="en-US" sz="2000" dirty="0" smtClean="0"/>
              <a:t>http://www.cancer-rates.info/ky/</a:t>
            </a:r>
          </a:p>
        </p:txBody>
      </p:sp>
      <p:pic>
        <p:nvPicPr>
          <p:cNvPr id="23556" name="Picture 5" descr="picture shows percent of kentucky smokers by  area development distrct"/>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058590"/>
            <a:ext cx="4103034" cy="2808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6" descr="Age adjusted cancer incidence of lung and bronchus cancer by area development district"/>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2008" y="2058590"/>
            <a:ext cx="4236192" cy="2855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477000" y="5470441"/>
            <a:ext cx="749300" cy="368300"/>
          </a:xfrm>
          <a:prstGeom prst="rect">
            <a:avLst/>
          </a:prstGeom>
          <a:noFill/>
        </p:spPr>
        <p:txBody>
          <a:bodyPr wrap="none">
            <a:spAutoFit/>
          </a:bodyPr>
          <a:lstStyle/>
          <a:p>
            <a:pPr>
              <a:defRPr/>
            </a:pPr>
            <a:r>
              <a:rPr lang="en-US" dirty="0">
                <a:latin typeface="+mn-lt"/>
              </a:rPr>
              <a:t>BRFSS</a:t>
            </a:r>
          </a:p>
        </p:txBody>
      </p:sp>
    </p:spTree>
    <p:extLst>
      <p:ext uri="{BB962C8B-B14F-4D97-AF65-F5344CB8AC3E}">
        <p14:creationId xmlns:p14="http://schemas.microsoft.com/office/powerpoint/2010/main" val="6218642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42004"/>
            <a:ext cx="8763000" cy="758825"/>
          </a:xfrm>
        </p:spPr>
        <p:txBody>
          <a:bodyPr/>
          <a:lstStyle/>
          <a:p>
            <a:r>
              <a:rPr lang="en-US" altLang="en-US" sz="3000" dirty="0" smtClean="0">
                <a:solidFill>
                  <a:schemeClr val="tx1"/>
                </a:solidFill>
              </a:rPr>
              <a:t>Compare estimated lifetime risk </a:t>
            </a:r>
            <a:r>
              <a:rPr lang="en-US" altLang="en-US" sz="3000" dirty="0">
                <a:solidFill>
                  <a:schemeClr val="tx1"/>
                </a:solidFill>
              </a:rPr>
              <a:t>by age and </a:t>
            </a:r>
            <a:r>
              <a:rPr lang="en-US" altLang="en-US" sz="3000" dirty="0" smtClean="0">
                <a:solidFill>
                  <a:schemeClr val="tx1"/>
                </a:solidFill>
              </a:rPr>
              <a:t>gender</a:t>
            </a:r>
            <a:endParaRPr lang="en-US" sz="3000" dirty="0">
              <a:solidFill>
                <a:schemeClr val="tx1"/>
              </a:solidFill>
            </a:endParaRPr>
          </a:p>
        </p:txBody>
      </p:sp>
      <p:sp>
        <p:nvSpPr>
          <p:cNvPr id="3" name="Content Placeholder 2"/>
          <p:cNvSpPr>
            <a:spLocks noGrp="1"/>
          </p:cNvSpPr>
          <p:nvPr>
            <p:ph sz="quarter" idx="1"/>
          </p:nvPr>
        </p:nvSpPr>
        <p:spPr>
          <a:xfrm>
            <a:off x="411480" y="5791200"/>
            <a:ext cx="8503920" cy="4572000"/>
          </a:xfrm>
        </p:spPr>
        <p:txBody>
          <a:bodyPr/>
          <a:lstStyle/>
          <a:p>
            <a:pPr marL="0" indent="0">
              <a:buNone/>
            </a:pPr>
            <a:r>
              <a:rPr lang="en-US" sz="1800" dirty="0" smtClean="0"/>
              <a:t>(Source: http</a:t>
            </a:r>
            <a:r>
              <a:rPr lang="en-US" sz="1800" dirty="0"/>
              <a:t>://</a:t>
            </a:r>
            <a:r>
              <a:rPr lang="en-US" sz="1800" dirty="0" smtClean="0"/>
              <a:t>bigthink.com/articles/race-gender-and-alzheimers-disease)</a:t>
            </a:r>
            <a:endParaRPr lang="en-US" sz="1800" dirty="0"/>
          </a:p>
        </p:txBody>
      </p:sp>
      <p:pic>
        <p:nvPicPr>
          <p:cNvPr id="4" name="Picture 3" descr="Figure shows estimated life time risk by age and gender."/>
          <p:cNvPicPr>
            <a:picLocks noChangeAspect="1"/>
          </p:cNvPicPr>
          <p:nvPr/>
        </p:nvPicPr>
        <p:blipFill>
          <a:blip r:embed="rId3"/>
          <a:stretch>
            <a:fillRect/>
          </a:stretch>
        </p:blipFill>
        <p:spPr>
          <a:xfrm>
            <a:off x="1219200" y="1979485"/>
            <a:ext cx="5657850" cy="3667125"/>
          </a:xfrm>
          <a:prstGeom prst="rect">
            <a:avLst/>
          </a:prstGeom>
        </p:spPr>
      </p:pic>
    </p:spTree>
    <p:extLst>
      <p:ext uri="{BB962C8B-B14F-4D97-AF65-F5344CB8AC3E}">
        <p14:creationId xmlns:p14="http://schemas.microsoft.com/office/powerpoint/2010/main" val="36380313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algn="ctr"/>
            <a:r>
              <a:rPr lang="en-US" altLang="en-US" sz="3500" dirty="0" smtClean="0">
                <a:solidFill>
                  <a:srgbClr val="000000"/>
                </a:solidFill>
                <a:latin typeface="Cambria" panose="02040503050406030204" pitchFamily="18" charset="0"/>
              </a:rPr>
              <a:t>Example of Descriptive Epidemiologic Study</a:t>
            </a:r>
            <a:endParaRPr lang="en-US" altLang="en-US" sz="3500" dirty="0" smtClean="0">
              <a:latin typeface="Cambria" panose="02040503050406030204" pitchFamily="18" charset="0"/>
            </a:endParaRPr>
          </a:p>
        </p:txBody>
      </p:sp>
      <p:sp>
        <p:nvSpPr>
          <p:cNvPr id="25603" name="Content Placeholder 2"/>
          <p:cNvSpPr>
            <a:spLocks noGrp="1"/>
          </p:cNvSpPr>
          <p:nvPr>
            <p:ph idx="1"/>
          </p:nvPr>
        </p:nvSpPr>
        <p:spPr/>
        <p:txBody>
          <a:bodyPr/>
          <a:lstStyle/>
          <a:p>
            <a:pPr>
              <a:spcBef>
                <a:spcPct val="0"/>
              </a:spcBef>
              <a:spcAft>
                <a:spcPts val="1800"/>
              </a:spcAft>
            </a:pPr>
            <a:r>
              <a:rPr lang="en-US" altLang="en-US" dirty="0" smtClean="0">
                <a:latin typeface="Cambria" panose="02040503050406030204" pitchFamily="18" charset="0"/>
              </a:rPr>
              <a:t>Study of children who were exclusively breastfed</a:t>
            </a:r>
          </a:p>
          <a:p>
            <a:pPr>
              <a:spcBef>
                <a:spcPct val="0"/>
              </a:spcBef>
              <a:spcAft>
                <a:spcPts val="1800"/>
              </a:spcAft>
            </a:pPr>
            <a:r>
              <a:rPr lang="en-US" altLang="en-US" dirty="0" smtClean="0">
                <a:latin typeface="Cambria" panose="02040503050406030204" pitchFamily="18" charset="0"/>
              </a:rPr>
              <a:t>Purpose</a:t>
            </a:r>
          </a:p>
          <a:p>
            <a:pPr lvl="1">
              <a:spcBef>
                <a:spcPct val="0"/>
              </a:spcBef>
              <a:spcAft>
                <a:spcPts val="1800"/>
              </a:spcAft>
              <a:buFont typeface="Wingdings" panose="05000000000000000000" pitchFamily="2" charset="2"/>
              <a:buChar char="Ø"/>
            </a:pPr>
            <a:r>
              <a:rPr lang="en-US" altLang="en-US" sz="2400" dirty="0" smtClean="0">
                <a:latin typeface="Cambria" panose="02040503050406030204" pitchFamily="18" charset="0"/>
              </a:rPr>
              <a:t>Reinforce the health of babies and mothers</a:t>
            </a:r>
          </a:p>
          <a:p>
            <a:pPr lvl="1">
              <a:spcBef>
                <a:spcPct val="0"/>
              </a:spcBef>
              <a:spcAft>
                <a:spcPts val="1800"/>
              </a:spcAft>
              <a:buFont typeface="Wingdings" panose="05000000000000000000" pitchFamily="2" charset="2"/>
              <a:buChar char="Ø"/>
            </a:pPr>
            <a:r>
              <a:rPr lang="en-US" altLang="en-US" sz="2400" dirty="0" smtClean="0">
                <a:latin typeface="Cambria" panose="02040503050406030204" pitchFamily="18" charset="0"/>
              </a:rPr>
              <a:t>Promote mother-child bonding</a:t>
            </a:r>
          </a:p>
        </p:txBody>
      </p:sp>
    </p:spTree>
    <p:extLst>
      <p:ext uri="{BB962C8B-B14F-4D97-AF65-F5344CB8AC3E}">
        <p14:creationId xmlns:p14="http://schemas.microsoft.com/office/powerpoint/2010/main" val="14326470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descr="table shows table for eismtated percentage of infants born in 2004 who were exclusively breastfed throught 3 and 6 month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7257"/>
            <a:ext cx="569882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781800" y="2088921"/>
            <a:ext cx="2686060" cy="830997"/>
          </a:xfrm>
          <a:prstGeom prst="rect">
            <a:avLst/>
          </a:prstGeom>
        </p:spPr>
        <p:txBody>
          <a:bodyPr wrap="square">
            <a:spAutoFit/>
          </a:bodyPr>
          <a:lstStyle/>
          <a:p>
            <a:r>
              <a:rPr lang="en-US" b="1" dirty="0"/>
              <a:t>Breastfeeding Study</a:t>
            </a:r>
          </a:p>
        </p:txBody>
      </p:sp>
    </p:spTree>
    <p:extLst>
      <p:ext uri="{BB962C8B-B14F-4D97-AF65-F5344CB8AC3E}">
        <p14:creationId xmlns:p14="http://schemas.microsoft.com/office/powerpoint/2010/main" val="38448444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p:txBody>
          <a:bodyPr/>
          <a:lstStyle/>
          <a:p>
            <a:pPr eaLnBrk="1" hangingPunct="1">
              <a:lnSpc>
                <a:spcPct val="95000"/>
              </a:lnSpc>
              <a:spcBef>
                <a:spcPct val="0"/>
              </a:spcBef>
              <a:spcAft>
                <a:spcPts val="1800"/>
              </a:spcAft>
              <a:buClr>
                <a:schemeClr val="tx2"/>
              </a:buClr>
              <a:buFont typeface="Wingdings" panose="05000000000000000000" pitchFamily="2" charset="2"/>
              <a:buChar char="q"/>
            </a:pPr>
            <a:r>
              <a:rPr lang="en-US" altLang="en-US" sz="3400" dirty="0" smtClean="0">
                <a:solidFill>
                  <a:srgbClr val="000000"/>
                </a:solidFill>
                <a:latin typeface="Cambria" panose="02040503050406030204" pitchFamily="18" charset="0"/>
              </a:rPr>
              <a:t>Provides valuable information for the following activities:</a:t>
            </a:r>
          </a:p>
          <a:p>
            <a:pPr marL="1358900" lvl="2" indent="-571500" eaLnBrk="1" hangingPunct="1">
              <a:lnSpc>
                <a:spcPct val="95000"/>
              </a:lnSpc>
              <a:spcBef>
                <a:spcPct val="0"/>
              </a:spcBef>
              <a:spcAft>
                <a:spcPts val="1800"/>
              </a:spcAft>
              <a:buClr>
                <a:srgbClr val="C00000"/>
              </a:buClr>
              <a:buFont typeface="Wingdings" panose="05000000000000000000" pitchFamily="2" charset="2"/>
              <a:buChar char="Ø"/>
            </a:pPr>
            <a:r>
              <a:rPr lang="en-US" altLang="en-US" sz="2600" dirty="0" smtClean="0">
                <a:solidFill>
                  <a:srgbClr val="000000"/>
                </a:solidFill>
                <a:latin typeface="Cambria" panose="02040503050406030204" pitchFamily="18" charset="0"/>
              </a:rPr>
              <a:t>Evaluation trends in health and disease</a:t>
            </a:r>
          </a:p>
          <a:p>
            <a:pPr marL="1358900" lvl="2" indent="-571500" eaLnBrk="1" hangingPunct="1">
              <a:lnSpc>
                <a:spcPct val="95000"/>
              </a:lnSpc>
              <a:spcBef>
                <a:spcPct val="0"/>
              </a:spcBef>
              <a:spcAft>
                <a:spcPts val="1800"/>
              </a:spcAft>
              <a:buClr>
                <a:srgbClr val="C00000"/>
              </a:buClr>
              <a:buFont typeface="Wingdings" panose="05000000000000000000" pitchFamily="2" charset="2"/>
              <a:buChar char="Ø"/>
            </a:pPr>
            <a:r>
              <a:rPr lang="en-US" altLang="en-US" sz="2600" dirty="0" smtClean="0">
                <a:solidFill>
                  <a:srgbClr val="000000"/>
                </a:solidFill>
                <a:latin typeface="Cambria" panose="02040503050406030204" pitchFamily="18" charset="0"/>
              </a:rPr>
              <a:t>Provide a basis for planning, provision and evaluation of health services</a:t>
            </a:r>
          </a:p>
          <a:p>
            <a:pPr marL="1358900" lvl="2" indent="-571500" eaLnBrk="1" hangingPunct="1">
              <a:lnSpc>
                <a:spcPct val="95000"/>
              </a:lnSpc>
              <a:spcBef>
                <a:spcPct val="0"/>
              </a:spcBef>
              <a:spcAft>
                <a:spcPts val="1800"/>
              </a:spcAft>
              <a:buClr>
                <a:srgbClr val="C00000"/>
              </a:buClr>
              <a:buFont typeface="Wingdings" panose="05000000000000000000" pitchFamily="2" charset="2"/>
              <a:buChar char="Ø"/>
            </a:pPr>
            <a:r>
              <a:rPr lang="en-US" altLang="en-US" sz="2600" dirty="0" smtClean="0">
                <a:solidFill>
                  <a:srgbClr val="000000"/>
                </a:solidFill>
                <a:latin typeface="Cambria" panose="02040503050406030204" pitchFamily="18" charset="0"/>
              </a:rPr>
              <a:t>Identify problem and conduct of additional research</a:t>
            </a:r>
          </a:p>
          <a:p>
            <a:pPr>
              <a:spcAft>
                <a:spcPts val="1800"/>
              </a:spcAft>
              <a:buClr>
                <a:schemeClr val="tx2"/>
              </a:buClr>
              <a:buFont typeface="Wingdings" panose="05000000000000000000" pitchFamily="2" charset="2"/>
              <a:buChar char="q"/>
            </a:pPr>
            <a:endParaRPr lang="en-US" altLang="en-US" dirty="0" smtClean="0">
              <a:latin typeface="Cambria" panose="02040503050406030204" pitchFamily="18" charset="0"/>
            </a:endParaRPr>
          </a:p>
        </p:txBody>
      </p:sp>
      <p:sp>
        <p:nvSpPr>
          <p:cNvPr id="29699" name="Rectangle 2"/>
          <p:cNvSpPr>
            <a:spLocks noGrp="1" noChangeArrowheads="1"/>
          </p:cNvSpPr>
          <p:nvPr>
            <p:ph type="title"/>
          </p:nvPr>
        </p:nvSpPr>
        <p:spPr/>
        <p:txBody>
          <a:bodyPr/>
          <a:lstStyle/>
          <a:p>
            <a:pPr eaLnBrk="1" hangingPunct="1"/>
            <a:r>
              <a:rPr lang="en-US" altLang="en-US" sz="4000" smtClean="0">
                <a:solidFill>
                  <a:srgbClr val="000000"/>
                </a:solidFill>
                <a:latin typeface="Cambria" panose="02040503050406030204" pitchFamily="18" charset="0"/>
              </a:rPr>
              <a:t>Descriptive Epidemiology</a:t>
            </a:r>
          </a:p>
        </p:txBody>
      </p:sp>
    </p:spTree>
    <p:extLst>
      <p:ext uri="{BB962C8B-B14F-4D97-AF65-F5344CB8AC3E}">
        <p14:creationId xmlns:p14="http://schemas.microsoft.com/office/powerpoint/2010/main" val="4150396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695325" y="228600"/>
            <a:ext cx="7850187" cy="700087"/>
          </a:xfrm>
        </p:spPr>
        <p:txBody>
          <a:bodyPr/>
          <a:lstStyle/>
          <a:p>
            <a:r>
              <a:rPr lang="en-US" altLang="en-US" sz="3200" dirty="0" smtClean="0">
                <a:solidFill>
                  <a:srgbClr val="000000"/>
                </a:solidFill>
                <a:latin typeface="Cambria" panose="02040503050406030204" pitchFamily="18" charset="0"/>
              </a:rPr>
              <a:t>Types of Descriptive Epidemiologic Studies</a:t>
            </a:r>
            <a:endParaRPr lang="en-US" altLang="en-US" sz="3200" dirty="0" smtClean="0">
              <a:latin typeface="Cambria" panose="02040503050406030204" pitchFamily="18" charset="0"/>
            </a:endParaRPr>
          </a:p>
        </p:txBody>
      </p:sp>
      <p:sp>
        <p:nvSpPr>
          <p:cNvPr id="3" name="Content Placeholder 2"/>
          <p:cNvSpPr>
            <a:spLocks noGrp="1"/>
          </p:cNvSpPr>
          <p:nvPr>
            <p:ph idx="1"/>
          </p:nvPr>
        </p:nvSpPr>
        <p:spPr>
          <a:xfrm>
            <a:off x="1087438" y="2057400"/>
            <a:ext cx="7065962" cy="4191000"/>
          </a:xfrm>
        </p:spPr>
        <p:txBody>
          <a:bodyPr/>
          <a:lstStyle/>
          <a:p>
            <a:pPr marL="604362" lvl="1" indent="-457200" eaLnBrk="1" hangingPunct="1">
              <a:spcBef>
                <a:spcPct val="0"/>
              </a:spcBef>
              <a:spcAft>
                <a:spcPts val="1200"/>
              </a:spcAft>
              <a:buClr>
                <a:schemeClr val="tx2"/>
              </a:buClr>
              <a:buFont typeface="Wingdings" panose="05000000000000000000" pitchFamily="2" charset="2"/>
              <a:buChar char="q"/>
              <a:defRPr/>
            </a:pPr>
            <a:r>
              <a:rPr lang="en-US" altLang="en-US" sz="3240" dirty="0">
                <a:solidFill>
                  <a:srgbClr val="000000"/>
                </a:solidFill>
                <a:latin typeface="Cambria" panose="02040503050406030204" pitchFamily="18" charset="0"/>
              </a:rPr>
              <a:t>Case reports</a:t>
            </a:r>
            <a:endParaRPr lang="en-US" altLang="en-US" sz="3240" dirty="0" smtClean="0">
              <a:solidFill>
                <a:srgbClr val="898989"/>
              </a:solidFill>
              <a:latin typeface="Cambria" panose="02040503050406030204" pitchFamily="18" charset="0"/>
            </a:endParaRPr>
          </a:p>
          <a:p>
            <a:pPr marL="604362" lvl="1" indent="-457200" eaLnBrk="1" hangingPunct="1">
              <a:spcBef>
                <a:spcPct val="0"/>
              </a:spcBef>
              <a:spcAft>
                <a:spcPts val="1200"/>
              </a:spcAft>
              <a:buClr>
                <a:schemeClr val="tx2"/>
              </a:buClr>
              <a:buFont typeface="Wingdings" panose="05000000000000000000" pitchFamily="2" charset="2"/>
              <a:buChar char="q"/>
              <a:defRPr/>
            </a:pPr>
            <a:r>
              <a:rPr lang="en-US" altLang="en-US" sz="3240" dirty="0">
                <a:solidFill>
                  <a:srgbClr val="000000"/>
                </a:solidFill>
                <a:latin typeface="Cambria" panose="02040503050406030204" pitchFamily="18" charset="0"/>
              </a:rPr>
              <a:t>Case series</a:t>
            </a:r>
            <a:endParaRPr lang="en-US" altLang="en-US" sz="3240" dirty="0" smtClean="0">
              <a:solidFill>
                <a:srgbClr val="898989"/>
              </a:solidFill>
              <a:latin typeface="Cambria" panose="02040503050406030204" pitchFamily="18" charset="0"/>
            </a:endParaRPr>
          </a:p>
          <a:p>
            <a:pPr marL="604362" lvl="1" indent="-457200" eaLnBrk="1" hangingPunct="1">
              <a:spcBef>
                <a:spcPct val="0"/>
              </a:spcBef>
              <a:spcAft>
                <a:spcPts val="1200"/>
              </a:spcAft>
              <a:buClr>
                <a:schemeClr val="tx2"/>
              </a:buClr>
              <a:buFont typeface="Wingdings" panose="05000000000000000000" pitchFamily="2" charset="2"/>
              <a:buChar char="q"/>
              <a:defRPr/>
            </a:pPr>
            <a:r>
              <a:rPr lang="en-US" altLang="en-US" sz="3240" dirty="0">
                <a:solidFill>
                  <a:srgbClr val="000000"/>
                </a:solidFill>
                <a:latin typeface="Cambria" panose="02040503050406030204" pitchFamily="18" charset="0"/>
              </a:rPr>
              <a:t>Cross-sectional studies</a:t>
            </a:r>
          </a:p>
          <a:p>
            <a:pPr>
              <a:spcAft>
                <a:spcPts val="1200"/>
              </a:spcAft>
              <a:buClr>
                <a:schemeClr val="tx2"/>
              </a:buClr>
              <a:buFont typeface="Wingdings" panose="05000000000000000000" pitchFamily="2" charset="2"/>
              <a:buChar char="q"/>
              <a:defRPr/>
            </a:pPr>
            <a:endParaRPr lang="en-US" dirty="0">
              <a:latin typeface="Cambria" panose="02040503050406030204" pitchFamily="18" charset="0"/>
            </a:endParaRPr>
          </a:p>
        </p:txBody>
      </p:sp>
    </p:spTree>
    <p:extLst>
      <p:ext uri="{BB962C8B-B14F-4D97-AF65-F5344CB8AC3E}">
        <p14:creationId xmlns:p14="http://schemas.microsoft.com/office/powerpoint/2010/main" val="3445291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ltLang="en-US" sz="4000" smtClean="0">
                <a:latin typeface="Cambria" panose="02040503050406030204" pitchFamily="18" charset="0"/>
              </a:rPr>
              <a:t>Case Reports</a:t>
            </a:r>
          </a:p>
        </p:txBody>
      </p:sp>
      <p:sp>
        <p:nvSpPr>
          <p:cNvPr id="36867" name="Rectangle 3"/>
          <p:cNvSpPr>
            <a:spLocks noGrp="1" noChangeArrowheads="1"/>
          </p:cNvSpPr>
          <p:nvPr>
            <p:ph idx="1"/>
          </p:nvPr>
        </p:nvSpPr>
        <p:spPr/>
        <p:txBody>
          <a:bodyPr/>
          <a:lstStyle/>
          <a:p>
            <a:pPr eaLnBrk="1" hangingPunct="1">
              <a:spcBef>
                <a:spcPct val="0"/>
              </a:spcBef>
              <a:spcAft>
                <a:spcPts val="1800"/>
              </a:spcAft>
            </a:pPr>
            <a:r>
              <a:rPr lang="en-US" altLang="en-US" sz="2800" dirty="0" smtClean="0">
                <a:latin typeface="Cambria" panose="02040503050406030204" pitchFamily="18" charset="0"/>
              </a:rPr>
              <a:t>Accounts of a single occurrence of a noteworthy health-related incident or of a small collection of such events</a:t>
            </a:r>
          </a:p>
          <a:p>
            <a:pPr marL="0" indent="0" eaLnBrk="1" hangingPunct="1">
              <a:spcBef>
                <a:spcPct val="0"/>
              </a:spcBef>
              <a:spcAft>
                <a:spcPts val="1800"/>
              </a:spcAft>
              <a:buNone/>
            </a:pPr>
            <a:endParaRPr lang="en-US" altLang="en-US" sz="2800" dirty="0" smtClean="0">
              <a:latin typeface="Cambria" panose="02040503050406030204" pitchFamily="18" charset="0"/>
            </a:endParaRPr>
          </a:p>
          <a:p>
            <a:pPr eaLnBrk="1" hangingPunct="1">
              <a:spcBef>
                <a:spcPct val="0"/>
              </a:spcBef>
              <a:spcAft>
                <a:spcPts val="1800"/>
              </a:spcAft>
            </a:pPr>
            <a:r>
              <a:rPr lang="en-US" altLang="en-US" sz="2800" dirty="0" smtClean="0">
                <a:latin typeface="Cambria" panose="02040503050406030204" pitchFamily="18" charset="0"/>
              </a:rPr>
              <a:t>Example: Adverse reactions due to cosmetic surgery in the United States</a:t>
            </a:r>
          </a:p>
        </p:txBody>
      </p:sp>
    </p:spTree>
    <p:extLst>
      <p:ext uri="{BB962C8B-B14F-4D97-AF65-F5344CB8AC3E}">
        <p14:creationId xmlns:p14="http://schemas.microsoft.com/office/powerpoint/2010/main" val="2113024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sz="4000" smtClean="0">
                <a:latin typeface="Cambria" panose="02040503050406030204" pitchFamily="18" charset="0"/>
              </a:rPr>
              <a:t>Case Series</a:t>
            </a:r>
          </a:p>
        </p:txBody>
      </p:sp>
      <p:sp>
        <p:nvSpPr>
          <p:cNvPr id="39939" name="Rectangle 3"/>
          <p:cNvSpPr>
            <a:spLocks noGrp="1" noChangeArrowheads="1"/>
          </p:cNvSpPr>
          <p:nvPr>
            <p:ph idx="1"/>
          </p:nvPr>
        </p:nvSpPr>
        <p:spPr/>
        <p:txBody>
          <a:bodyPr/>
          <a:lstStyle/>
          <a:p>
            <a:pPr eaLnBrk="1" hangingPunct="1">
              <a:spcBef>
                <a:spcPct val="0"/>
              </a:spcBef>
              <a:spcAft>
                <a:spcPts val="1800"/>
              </a:spcAft>
            </a:pPr>
            <a:r>
              <a:rPr lang="en-US" altLang="en-US" sz="2800" smtClean="0"/>
              <a:t>In comparison with a case report, a case series is a larger collection of cases of disease, often grouped consecutively and listing common features, e.g. characteristics of affected patients.</a:t>
            </a:r>
          </a:p>
          <a:p>
            <a:pPr eaLnBrk="1" hangingPunct="1">
              <a:spcBef>
                <a:spcPct val="0"/>
              </a:spcBef>
              <a:spcAft>
                <a:spcPts val="1800"/>
              </a:spcAft>
            </a:pPr>
            <a:r>
              <a:rPr lang="en-US" altLang="en-US" sz="2800" smtClean="0"/>
              <a:t>Example: reported cases of primary meningoencephalitis (121 cases reported between 1937 and 2007) </a:t>
            </a:r>
          </a:p>
        </p:txBody>
      </p:sp>
    </p:spTree>
    <p:extLst>
      <p:ext uri="{BB962C8B-B14F-4D97-AF65-F5344CB8AC3E}">
        <p14:creationId xmlns:p14="http://schemas.microsoft.com/office/powerpoint/2010/main" val="6701493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z="2400" dirty="0" smtClean="0"/>
              <a:t>Case series for Primary amebic meningoencephalitis</a:t>
            </a:r>
          </a:p>
        </p:txBody>
      </p:sp>
      <p:sp>
        <p:nvSpPr>
          <p:cNvPr id="40963" name="Content Placeholder 2"/>
          <p:cNvSpPr>
            <a:spLocks noGrp="1"/>
          </p:cNvSpPr>
          <p:nvPr>
            <p:ph idx="1"/>
          </p:nvPr>
        </p:nvSpPr>
        <p:spPr/>
        <p:txBody>
          <a:bodyPr/>
          <a:lstStyle/>
          <a:p>
            <a:endParaRPr lang="en-US" altLang="en-US" smtClean="0"/>
          </a:p>
        </p:txBody>
      </p:sp>
      <p:pic>
        <p:nvPicPr>
          <p:cNvPr id="40964" name="Picture 3" descr="Figure  shows number of primary amebic mengingoencephalities distributed according to the yea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9225" y="1184148"/>
            <a:ext cx="86868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95188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altLang="en-US" sz="4000" smtClean="0">
                <a:latin typeface="Cambria" panose="02040503050406030204" pitchFamily="18" charset="0"/>
              </a:rPr>
              <a:t>Cross-Sectional Studies</a:t>
            </a:r>
          </a:p>
        </p:txBody>
      </p:sp>
      <p:sp>
        <p:nvSpPr>
          <p:cNvPr id="43011" name="Rectangle 3"/>
          <p:cNvSpPr>
            <a:spLocks noGrp="1" noChangeArrowheads="1"/>
          </p:cNvSpPr>
          <p:nvPr>
            <p:ph idx="1"/>
          </p:nvPr>
        </p:nvSpPr>
        <p:spPr>
          <a:xfrm>
            <a:off x="838200" y="1752600"/>
            <a:ext cx="7772400" cy="4419600"/>
          </a:xfrm>
        </p:spPr>
        <p:txBody>
          <a:bodyPr/>
          <a:lstStyle/>
          <a:p>
            <a:pPr eaLnBrk="1" hangingPunct="1">
              <a:spcBef>
                <a:spcPct val="0"/>
              </a:spcBef>
              <a:spcAft>
                <a:spcPts val="1200"/>
              </a:spcAft>
              <a:buFont typeface="Wingdings" panose="05000000000000000000" pitchFamily="2" charset="2"/>
              <a:buChar char="q"/>
            </a:pPr>
            <a:r>
              <a:rPr lang="en-US" altLang="en-US" sz="2400" dirty="0" smtClean="0">
                <a:latin typeface="Cambria" panose="02040503050406030204" pitchFamily="18" charset="0"/>
              </a:rPr>
              <a:t>Examines the relationship between </a:t>
            </a:r>
            <a:r>
              <a:rPr lang="en-US" altLang="en-US" sz="2400" b="1" dirty="0" smtClean="0">
                <a:latin typeface="Cambria" panose="02040503050406030204" pitchFamily="18" charset="0"/>
              </a:rPr>
              <a:t>diseases</a:t>
            </a:r>
            <a:r>
              <a:rPr lang="en-US" altLang="en-US" sz="2400" dirty="0" smtClean="0">
                <a:latin typeface="Cambria" panose="02040503050406030204" pitchFamily="18" charset="0"/>
              </a:rPr>
              <a:t> (or other health-related characteristics) and other </a:t>
            </a:r>
            <a:r>
              <a:rPr lang="en-US" altLang="en-US" sz="2400" b="1" dirty="0" smtClean="0">
                <a:latin typeface="Cambria" panose="02040503050406030204" pitchFamily="18" charset="0"/>
              </a:rPr>
              <a:t>variables of interest</a:t>
            </a:r>
            <a:r>
              <a:rPr lang="en-US" altLang="en-US" sz="2400" dirty="0" smtClean="0">
                <a:latin typeface="Cambria" panose="02040503050406030204" pitchFamily="18" charset="0"/>
              </a:rPr>
              <a:t> as they exist in a defined population at one particular time.”</a:t>
            </a:r>
          </a:p>
          <a:p>
            <a:pPr eaLnBrk="1" hangingPunct="1">
              <a:spcBef>
                <a:spcPct val="0"/>
              </a:spcBef>
              <a:spcAft>
                <a:spcPts val="1200"/>
              </a:spcAft>
              <a:buFont typeface="Wingdings" panose="05000000000000000000" pitchFamily="2" charset="2"/>
              <a:buChar char="q"/>
            </a:pPr>
            <a:r>
              <a:rPr lang="en-US" altLang="en-US" sz="2400" dirty="0" smtClean="0">
                <a:latin typeface="Cambria" panose="02040503050406030204" pitchFamily="18" charset="0"/>
              </a:rPr>
              <a:t>A type of prevalence study</a:t>
            </a:r>
          </a:p>
          <a:p>
            <a:pPr eaLnBrk="1" hangingPunct="1">
              <a:spcBef>
                <a:spcPct val="0"/>
              </a:spcBef>
              <a:spcAft>
                <a:spcPts val="1200"/>
              </a:spcAft>
              <a:buFont typeface="Wingdings" panose="05000000000000000000" pitchFamily="2" charset="2"/>
              <a:buChar char="q"/>
            </a:pPr>
            <a:r>
              <a:rPr lang="en-US" altLang="en-US" sz="2400" dirty="0" smtClean="0">
                <a:latin typeface="Cambria" panose="02040503050406030204" pitchFamily="18" charset="0"/>
              </a:rPr>
              <a:t>Example: the Behavioral Risk Factor Surveillance System (BRFSS)</a:t>
            </a:r>
          </a:p>
          <a:p>
            <a:pPr eaLnBrk="1" hangingPunct="1">
              <a:spcBef>
                <a:spcPct val="0"/>
              </a:spcBef>
              <a:spcAft>
                <a:spcPts val="1200"/>
              </a:spcAft>
            </a:pPr>
            <a:endParaRPr lang="en-US" altLang="en-US" sz="2400" dirty="0" smtClean="0"/>
          </a:p>
        </p:txBody>
      </p:sp>
    </p:spTree>
    <p:extLst>
      <p:ext uri="{BB962C8B-B14F-4D97-AF65-F5344CB8AC3E}">
        <p14:creationId xmlns:p14="http://schemas.microsoft.com/office/powerpoint/2010/main" val="40008541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
          <p:cNvSpPr>
            <a:spLocks noGrp="1" noChangeArrowheads="1"/>
          </p:cNvSpPr>
          <p:nvPr>
            <p:ph type="title"/>
          </p:nvPr>
        </p:nvSpPr>
        <p:spPr>
          <a:xfrm>
            <a:off x="685800" y="450170"/>
            <a:ext cx="7793037" cy="1462088"/>
          </a:xfrm>
        </p:spPr>
        <p:txBody>
          <a:bodyPr lIns="0" tIns="0" rIns="0" bIns="0" anchor="t"/>
          <a:lstStyle/>
          <a:p>
            <a:pPr eaLnBrk="1" hangingPunct="1">
              <a:lnSpc>
                <a:spcPct val="95000"/>
              </a:lnSpc>
            </a:pPr>
            <a:r>
              <a:rPr lang="en-US" altLang="en-US" sz="4000" dirty="0" smtClean="0">
                <a:solidFill>
                  <a:srgbClr val="000000"/>
                </a:solidFill>
                <a:latin typeface="Cambria" panose="02040503050406030204" pitchFamily="18" charset="0"/>
              </a:rPr>
              <a:t>Person Variables: Examples</a:t>
            </a:r>
          </a:p>
        </p:txBody>
      </p:sp>
      <p:sp>
        <p:nvSpPr>
          <p:cNvPr id="48131" name="Rectangle 2"/>
          <p:cNvSpPr>
            <a:spLocks noGrp="1" noChangeArrowheads="1"/>
          </p:cNvSpPr>
          <p:nvPr>
            <p:ph idx="1"/>
          </p:nvPr>
        </p:nvSpPr>
        <p:spPr>
          <a:xfrm>
            <a:off x="328613" y="2338388"/>
            <a:ext cx="7772400" cy="4114800"/>
          </a:xfrm>
        </p:spPr>
        <p:txBody>
          <a:bodyPr lIns="0" tIns="0" rIns="0" bIns="0"/>
          <a:lstStyle/>
          <a:p>
            <a:pPr lvl="1" indent="-628650" eaLnBrk="1" hangingPunct="1">
              <a:spcBef>
                <a:spcPct val="0"/>
              </a:spcBef>
              <a:spcAft>
                <a:spcPts val="1200"/>
              </a:spcAft>
              <a:buClr>
                <a:schemeClr val="tx2"/>
              </a:buClr>
              <a:buFont typeface="Wingdings" panose="05000000000000000000" pitchFamily="2" charset="2"/>
              <a:buChar char="q"/>
            </a:pPr>
            <a:r>
              <a:rPr lang="en-US" altLang="en-US" sz="3200" smtClean="0">
                <a:solidFill>
                  <a:srgbClr val="000000"/>
                </a:solidFill>
              </a:rPr>
              <a:t>Age </a:t>
            </a:r>
            <a:endParaRPr lang="en-US" altLang="en-US" sz="3200" smtClean="0"/>
          </a:p>
          <a:p>
            <a:pPr lvl="1" indent="-628650" eaLnBrk="1" hangingPunct="1">
              <a:spcBef>
                <a:spcPct val="0"/>
              </a:spcBef>
              <a:spcAft>
                <a:spcPts val="1200"/>
              </a:spcAft>
              <a:buClr>
                <a:schemeClr val="tx2"/>
              </a:buClr>
              <a:buFont typeface="Wingdings" panose="05000000000000000000" pitchFamily="2" charset="2"/>
              <a:buChar char="q"/>
            </a:pPr>
            <a:r>
              <a:rPr lang="en-US" altLang="en-US" sz="3200" smtClean="0">
                <a:solidFill>
                  <a:srgbClr val="000000"/>
                </a:solidFill>
              </a:rPr>
              <a:t>Sex </a:t>
            </a:r>
            <a:endParaRPr lang="en-US" altLang="en-US" sz="3200" smtClean="0"/>
          </a:p>
          <a:p>
            <a:pPr lvl="1" indent="-628650" eaLnBrk="1" hangingPunct="1">
              <a:spcBef>
                <a:spcPct val="0"/>
              </a:spcBef>
              <a:spcAft>
                <a:spcPts val="1200"/>
              </a:spcAft>
              <a:buClr>
                <a:schemeClr val="tx2"/>
              </a:buClr>
              <a:buFont typeface="Wingdings" panose="05000000000000000000" pitchFamily="2" charset="2"/>
              <a:buChar char="q"/>
            </a:pPr>
            <a:r>
              <a:rPr lang="en-US" altLang="en-US" sz="3200" smtClean="0">
                <a:solidFill>
                  <a:srgbClr val="000000"/>
                </a:solidFill>
              </a:rPr>
              <a:t>Race/Ethnicity</a:t>
            </a:r>
            <a:endParaRPr lang="en-US" altLang="en-US" sz="3200" smtClean="0"/>
          </a:p>
          <a:p>
            <a:pPr lvl="1" indent="-628650" eaLnBrk="1" hangingPunct="1">
              <a:spcBef>
                <a:spcPct val="0"/>
              </a:spcBef>
              <a:spcAft>
                <a:spcPts val="1200"/>
              </a:spcAft>
              <a:buClr>
                <a:schemeClr val="tx2"/>
              </a:buClr>
              <a:buFont typeface="Wingdings" panose="05000000000000000000" pitchFamily="2" charset="2"/>
              <a:buChar char="q"/>
            </a:pPr>
            <a:r>
              <a:rPr lang="en-US" altLang="en-US" sz="3200" smtClean="0">
                <a:solidFill>
                  <a:srgbClr val="000000"/>
                </a:solidFill>
              </a:rPr>
              <a:t>Socioeconomic Status </a:t>
            </a:r>
          </a:p>
        </p:txBody>
      </p:sp>
      <p:sp>
        <p:nvSpPr>
          <p:cNvPr id="6" name="Rectangle 4"/>
          <p:cNvSpPr txBox="1">
            <a:spLocks noChangeArrowheads="1"/>
          </p:cNvSpPr>
          <p:nvPr/>
        </p:nvSpPr>
        <p:spPr>
          <a:xfrm>
            <a:off x="4724400" y="2109788"/>
            <a:ext cx="5105400" cy="4573587"/>
          </a:xfrm>
          <a:prstGeom prst="rect">
            <a:avLst/>
          </a:prstGeom>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a:lstStyle>
          <a:p>
            <a:pPr lvl="1" eaLnBrk="1" hangingPunct="1">
              <a:spcBef>
                <a:spcPct val="0"/>
              </a:spcBef>
              <a:spcAft>
                <a:spcPts val="1800"/>
              </a:spcAft>
              <a:buClr>
                <a:schemeClr val="tx2"/>
              </a:buClr>
              <a:buFont typeface="Wingdings" panose="05000000000000000000" pitchFamily="2" charset="2"/>
              <a:buChar char="q"/>
              <a:defRPr/>
            </a:pPr>
            <a:r>
              <a:rPr lang="en-US" altLang="en-US" sz="3200" kern="0" dirty="0" smtClean="0">
                <a:solidFill>
                  <a:srgbClr val="000000"/>
                </a:solidFill>
                <a:latin typeface="Cambria" panose="02040503050406030204" pitchFamily="18" charset="0"/>
              </a:rPr>
              <a:t>Marital Status</a:t>
            </a:r>
          </a:p>
          <a:p>
            <a:pPr lvl="1" eaLnBrk="1" hangingPunct="1">
              <a:spcBef>
                <a:spcPct val="0"/>
              </a:spcBef>
              <a:spcAft>
                <a:spcPts val="1800"/>
              </a:spcAft>
              <a:buClr>
                <a:schemeClr val="tx2"/>
              </a:buClr>
              <a:buFont typeface="Wingdings" panose="05000000000000000000" pitchFamily="2" charset="2"/>
              <a:buChar char="q"/>
              <a:defRPr/>
            </a:pPr>
            <a:r>
              <a:rPr lang="en-US" altLang="en-US" sz="3200" kern="0" dirty="0" smtClean="0">
                <a:solidFill>
                  <a:srgbClr val="000000"/>
                </a:solidFill>
                <a:latin typeface="Cambria" panose="02040503050406030204" pitchFamily="18" charset="0"/>
              </a:rPr>
              <a:t>Nativity (place of origin)</a:t>
            </a:r>
          </a:p>
          <a:p>
            <a:pPr lvl="1" eaLnBrk="1" hangingPunct="1">
              <a:spcBef>
                <a:spcPct val="0"/>
              </a:spcBef>
              <a:spcAft>
                <a:spcPts val="1800"/>
              </a:spcAft>
              <a:buClr>
                <a:schemeClr val="tx2"/>
              </a:buClr>
              <a:buFont typeface="Wingdings" panose="05000000000000000000" pitchFamily="2" charset="2"/>
              <a:buChar char="q"/>
              <a:defRPr/>
            </a:pPr>
            <a:r>
              <a:rPr lang="en-US" altLang="en-US" sz="3200" kern="0" dirty="0" smtClean="0">
                <a:solidFill>
                  <a:srgbClr val="000000"/>
                </a:solidFill>
                <a:latin typeface="Cambria" panose="02040503050406030204" pitchFamily="18" charset="0"/>
              </a:rPr>
              <a:t>Migration</a:t>
            </a:r>
          </a:p>
          <a:p>
            <a:pPr lvl="1" eaLnBrk="1" hangingPunct="1">
              <a:spcBef>
                <a:spcPct val="0"/>
              </a:spcBef>
              <a:spcAft>
                <a:spcPts val="1800"/>
              </a:spcAft>
              <a:buClr>
                <a:schemeClr val="tx2"/>
              </a:buClr>
              <a:buFont typeface="Wingdings" panose="05000000000000000000" pitchFamily="2" charset="2"/>
              <a:buChar char="q"/>
              <a:defRPr/>
            </a:pPr>
            <a:r>
              <a:rPr lang="en-US" altLang="en-US" sz="3200" kern="0" dirty="0" smtClean="0">
                <a:solidFill>
                  <a:srgbClr val="000000"/>
                </a:solidFill>
                <a:latin typeface="Cambria" panose="02040503050406030204" pitchFamily="18" charset="0"/>
              </a:rPr>
              <a:t>Religion</a:t>
            </a:r>
          </a:p>
          <a:p>
            <a:pPr eaLnBrk="1" hangingPunct="1">
              <a:buClr>
                <a:schemeClr val="tx2"/>
              </a:buClr>
              <a:buFontTx/>
              <a:buNone/>
              <a:defRPr/>
            </a:pPr>
            <a:endParaRPr lang="en-US" altLang="en-US" sz="3000" kern="0" dirty="0" smtClean="0"/>
          </a:p>
        </p:txBody>
      </p:sp>
    </p:spTree>
    <p:extLst>
      <p:ext uri="{BB962C8B-B14F-4D97-AF65-F5344CB8AC3E}">
        <p14:creationId xmlns:p14="http://schemas.microsoft.com/office/powerpoint/2010/main" val="3043631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sz="4200" dirty="0">
                <a:solidFill>
                  <a:schemeClr val="tx1"/>
                </a:solidFill>
              </a:rPr>
              <a:t>Socioeconomic Status (SES)</a:t>
            </a:r>
          </a:p>
        </p:txBody>
      </p:sp>
      <p:sp>
        <p:nvSpPr>
          <p:cNvPr id="26627" name="Rectangle 3"/>
          <p:cNvSpPr>
            <a:spLocks noGrp="1" noChangeArrowheads="1"/>
          </p:cNvSpPr>
          <p:nvPr>
            <p:ph idx="1"/>
          </p:nvPr>
        </p:nvSpPr>
        <p:spPr>
          <a:xfrm>
            <a:off x="301625" y="2209800"/>
            <a:ext cx="8689848" cy="4270248"/>
          </a:xfrm>
        </p:spPr>
        <p:txBody>
          <a:bodyPr/>
          <a:lstStyle/>
          <a:p>
            <a:pPr marL="0" indent="0" eaLnBrk="1" hangingPunct="1">
              <a:buNone/>
            </a:pPr>
            <a:r>
              <a:rPr lang="en-US" altLang="en-US" sz="3600" dirty="0"/>
              <a:t>Defined as a </a:t>
            </a:r>
            <a:r>
              <a:rPr lang="en-US" altLang="en-US" sz="3600" dirty="0" smtClean="0"/>
              <a:t>term </a:t>
            </a:r>
            <a:r>
              <a:rPr lang="en-US" altLang="en-US" sz="3600" dirty="0"/>
              <a:t>for a person’s position in </a:t>
            </a:r>
            <a:r>
              <a:rPr lang="en-US" altLang="en-US" sz="3600" dirty="0" smtClean="0"/>
              <a:t>society</a:t>
            </a:r>
            <a:endParaRPr lang="en-US" altLang="en-US" sz="3600" dirty="0"/>
          </a:p>
          <a:p>
            <a:pPr eaLnBrk="1" hangingPunct="1">
              <a:buFontTx/>
              <a:buNone/>
            </a:pPr>
            <a:endParaRPr lang="en-US" altLang="en-US" sz="4500" dirty="0" smtClean="0"/>
          </a:p>
        </p:txBody>
      </p:sp>
    </p:spTree>
    <p:extLst>
      <p:ext uri="{BB962C8B-B14F-4D97-AF65-F5344CB8AC3E}">
        <p14:creationId xmlns:p14="http://schemas.microsoft.com/office/powerpoint/2010/main" val="28307661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4"/>
          <p:cNvSpPr>
            <a:spLocks noGrp="1"/>
          </p:cNvSpPr>
          <p:nvPr>
            <p:ph type="title"/>
          </p:nvPr>
        </p:nvSpPr>
        <p:spPr>
          <a:xfrm>
            <a:off x="6217920" y="1165860"/>
            <a:ext cx="2926080" cy="2948940"/>
          </a:xfrm>
        </p:spPr>
        <p:txBody>
          <a:bodyPr/>
          <a:lstStyle/>
          <a:p>
            <a:pPr eaLnBrk="1" hangingPunct="1"/>
            <a:r>
              <a:rPr lang="en-US" altLang="en-US" sz="2520" dirty="0"/>
              <a:t>No dental visit in the past year among persons with natural teeth, by age and percent of poverty level: United States, 2005. </a:t>
            </a:r>
          </a:p>
        </p:txBody>
      </p:sp>
      <p:pic>
        <p:nvPicPr>
          <p:cNvPr id="28677" name="Picture 5" descr="poverty level and access to dental services 2005"/>
          <p:cNvPicPr>
            <a:picLocks noChangeAspect="1" noChangeArrowheads="1"/>
          </p:cNvPicPr>
          <p:nvPr/>
        </p:nvPicPr>
        <p:blipFill>
          <a:blip r:embed="rId3">
            <a:extLst>
              <a:ext uri="{28A0092B-C50C-407E-A947-70E740481C1C}">
                <a14:useLocalDpi xmlns:a14="http://schemas.microsoft.com/office/drawing/2010/main" val="0"/>
              </a:ext>
            </a:extLst>
          </a:blip>
          <a:srcRect l="2785" t="6470" r="2553" b="14656"/>
          <a:stretch>
            <a:fillRect/>
          </a:stretch>
        </p:blipFill>
        <p:spPr bwMode="auto">
          <a:xfrm>
            <a:off x="0" y="0"/>
            <a:ext cx="617362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4516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altLang="en-US" sz="4500" dirty="0" smtClean="0">
                <a:solidFill>
                  <a:schemeClr val="tx1"/>
                </a:solidFill>
                <a:latin typeface="Cambria" panose="02040503050406030204" pitchFamily="18" charset="0"/>
              </a:rPr>
              <a:t>Nativity</a:t>
            </a:r>
          </a:p>
        </p:txBody>
      </p:sp>
      <p:sp>
        <p:nvSpPr>
          <p:cNvPr id="63491" name="Rectangle 3"/>
          <p:cNvSpPr>
            <a:spLocks noGrp="1" noChangeArrowheads="1"/>
          </p:cNvSpPr>
          <p:nvPr>
            <p:ph idx="1"/>
          </p:nvPr>
        </p:nvSpPr>
        <p:spPr/>
        <p:txBody>
          <a:bodyPr/>
          <a:lstStyle/>
          <a:p>
            <a:pPr eaLnBrk="1" hangingPunct="1">
              <a:buFont typeface="Wingdings" panose="05000000000000000000" pitchFamily="2" charset="2"/>
              <a:buChar char="q"/>
            </a:pPr>
            <a:r>
              <a:rPr lang="en-US" altLang="en-US" sz="3200" dirty="0" smtClean="0">
                <a:latin typeface="Cambria" panose="02040503050406030204" pitchFamily="18" charset="0"/>
              </a:rPr>
              <a:t>Place of origin of the individual or his or her relatives</a:t>
            </a:r>
          </a:p>
          <a:p>
            <a:pPr lvl="1" eaLnBrk="1" hangingPunct="1">
              <a:buFont typeface="Wingdings" panose="05000000000000000000" pitchFamily="2" charset="2"/>
              <a:buChar char="q"/>
            </a:pPr>
            <a:r>
              <a:rPr lang="en-US" altLang="en-US" sz="3000" dirty="0" smtClean="0">
                <a:latin typeface="Cambria" panose="02040503050406030204" pitchFamily="18" charset="0"/>
              </a:rPr>
              <a:t>Subdivisions include</a:t>
            </a:r>
            <a:r>
              <a:rPr lang="en-US" altLang="en-US" sz="3600" dirty="0" smtClean="0">
                <a:latin typeface="Cambria" panose="02040503050406030204" pitchFamily="18" charset="0"/>
              </a:rPr>
              <a:t>:</a:t>
            </a:r>
          </a:p>
          <a:p>
            <a:pPr lvl="2" eaLnBrk="1" hangingPunct="1">
              <a:buFont typeface="Wingdings" panose="05000000000000000000" pitchFamily="2" charset="2"/>
              <a:buChar char="Ø"/>
            </a:pPr>
            <a:r>
              <a:rPr lang="en-US" altLang="en-US" dirty="0" smtClean="0">
                <a:latin typeface="Cambria" panose="02040503050406030204" pitchFamily="18" charset="0"/>
              </a:rPr>
              <a:t>Foreign-born</a:t>
            </a:r>
          </a:p>
          <a:p>
            <a:pPr lvl="2" eaLnBrk="1" hangingPunct="1">
              <a:buFont typeface="Wingdings" panose="05000000000000000000" pitchFamily="2" charset="2"/>
              <a:buChar char="Ø"/>
            </a:pPr>
            <a:r>
              <a:rPr lang="en-US" altLang="en-US" dirty="0" smtClean="0">
                <a:latin typeface="Cambria" panose="02040503050406030204" pitchFamily="18" charset="0"/>
              </a:rPr>
              <a:t>Native-born</a:t>
            </a:r>
          </a:p>
        </p:txBody>
      </p:sp>
    </p:spTree>
    <p:extLst>
      <p:ext uri="{BB962C8B-B14F-4D97-AF65-F5344CB8AC3E}">
        <p14:creationId xmlns:p14="http://schemas.microsoft.com/office/powerpoint/2010/main" val="959903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0225" y="1752600"/>
            <a:ext cx="8077200" cy="4270248"/>
          </a:xfrm>
        </p:spPr>
        <p:txBody>
          <a:bodyPr/>
          <a:lstStyle/>
          <a:p>
            <a:pPr marL="0" indent="0">
              <a:buNone/>
            </a:pPr>
            <a:r>
              <a:rPr lang="en-US" sz="3500" kern="0" dirty="0">
                <a:solidFill>
                  <a:srgbClr val="000000"/>
                </a:solidFill>
                <a:latin typeface="Cambria" panose="02040503050406030204" pitchFamily="18" charset="0"/>
              </a:rPr>
              <a:t>Differences in the occurrence of diseases and adverse health conditions in the </a:t>
            </a:r>
            <a:r>
              <a:rPr lang="en-US" sz="3500" kern="0" dirty="0" smtClean="0">
                <a:solidFill>
                  <a:srgbClr val="000000"/>
                </a:solidFill>
                <a:latin typeface="Cambria" panose="02040503050406030204" pitchFamily="18" charset="0"/>
              </a:rPr>
              <a:t>population</a:t>
            </a:r>
          </a:p>
          <a:p>
            <a:pPr marL="0" indent="0">
              <a:buNone/>
            </a:pPr>
            <a:endParaRPr lang="en-US" sz="3500" kern="0" dirty="0" smtClean="0">
              <a:solidFill>
                <a:srgbClr val="000000"/>
              </a:solidFill>
              <a:latin typeface="Cambria" panose="02040503050406030204" pitchFamily="18" charset="0"/>
            </a:endParaRPr>
          </a:p>
          <a:p>
            <a:pPr marL="0" indent="0">
              <a:buNone/>
            </a:pPr>
            <a:r>
              <a:rPr lang="en-US" sz="3000" kern="0" dirty="0" smtClean="0">
                <a:solidFill>
                  <a:srgbClr val="000000"/>
                </a:solidFill>
                <a:latin typeface="Cambria" panose="02040503050406030204" pitchFamily="18" charset="0"/>
              </a:rPr>
              <a:t>Example: lung cancer prevalence difference are difference between African American and other racial groups</a:t>
            </a:r>
            <a:endParaRPr lang="en-US" sz="3000" kern="0" dirty="0">
              <a:solidFill>
                <a:srgbClr val="000000"/>
              </a:solidFill>
              <a:latin typeface="Cambria" panose="02040503050406030204" pitchFamily="18" charset="0"/>
            </a:endParaRPr>
          </a:p>
          <a:p>
            <a:pPr marL="0" indent="0">
              <a:buNone/>
            </a:pPr>
            <a:endParaRPr lang="en-US" sz="3500" dirty="0"/>
          </a:p>
        </p:txBody>
      </p:sp>
      <p:sp>
        <p:nvSpPr>
          <p:cNvPr id="4" name="Title 1"/>
          <p:cNvSpPr>
            <a:spLocks noGrp="1"/>
          </p:cNvSpPr>
          <p:nvPr>
            <p:ph type="title"/>
          </p:nvPr>
        </p:nvSpPr>
        <p:spPr/>
        <p:txBody>
          <a:bodyPr/>
          <a:lstStyle/>
          <a:p>
            <a:r>
              <a:rPr lang="en-US" altLang="en-US" sz="4500" dirty="0" smtClean="0">
                <a:solidFill>
                  <a:srgbClr val="000000"/>
                </a:solidFill>
                <a:latin typeface="Cambria" panose="02040503050406030204" pitchFamily="18" charset="0"/>
              </a:rPr>
              <a:t>Health Disparities</a:t>
            </a:r>
            <a:endParaRPr lang="en-US" altLang="en-US" sz="4500" dirty="0" smtClean="0">
              <a:latin typeface="Cambria" panose="02040503050406030204" pitchFamily="18" charset="0"/>
            </a:endParaRPr>
          </a:p>
        </p:txBody>
      </p:sp>
    </p:spTree>
    <p:extLst>
      <p:ext uri="{BB962C8B-B14F-4D97-AF65-F5344CB8AC3E}">
        <p14:creationId xmlns:p14="http://schemas.microsoft.com/office/powerpoint/2010/main" val="2893556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tx1"/>
                </a:solidFill>
              </a:rPr>
              <a:t>Place variable</a:t>
            </a:r>
            <a:endParaRPr lang="en-US" sz="4000" dirty="0">
              <a:solidFill>
                <a:schemeClr val="tx1"/>
              </a:solidFill>
            </a:endParaRPr>
          </a:p>
        </p:txBody>
      </p:sp>
      <p:sp>
        <p:nvSpPr>
          <p:cNvPr id="3" name="Content Placeholder 2"/>
          <p:cNvSpPr>
            <a:spLocks noGrp="1"/>
          </p:cNvSpPr>
          <p:nvPr>
            <p:ph sz="quarter" idx="1"/>
          </p:nvPr>
        </p:nvSpPr>
        <p:spPr/>
        <p:txBody>
          <a:bodyPr/>
          <a:lstStyle/>
          <a:p>
            <a:pPr marL="506413" lvl="1" indent="-342900">
              <a:lnSpc>
                <a:spcPct val="95000"/>
              </a:lnSpc>
              <a:spcBef>
                <a:spcPct val="0"/>
              </a:spcBef>
              <a:buClr>
                <a:srgbClr val="000000"/>
              </a:buClr>
              <a:buFontTx/>
              <a:buChar char="•"/>
            </a:pPr>
            <a:r>
              <a:rPr lang="en-US" altLang="en-US" sz="3600" dirty="0">
                <a:solidFill>
                  <a:srgbClr val="000000"/>
                </a:solidFill>
              </a:rPr>
              <a:t>International</a:t>
            </a:r>
            <a:endParaRPr lang="en-US" altLang="en-US" sz="3600" dirty="0">
              <a:solidFill>
                <a:srgbClr val="898989"/>
              </a:solidFill>
            </a:endParaRPr>
          </a:p>
          <a:p>
            <a:pPr marL="506413" lvl="1" indent="-342900">
              <a:lnSpc>
                <a:spcPct val="95000"/>
              </a:lnSpc>
              <a:spcBef>
                <a:spcPct val="0"/>
              </a:spcBef>
              <a:buClr>
                <a:srgbClr val="000000"/>
              </a:buClr>
              <a:buFontTx/>
              <a:buChar char="•"/>
            </a:pPr>
            <a:r>
              <a:rPr lang="en-US" altLang="en-US" sz="3600" dirty="0">
                <a:solidFill>
                  <a:srgbClr val="000000"/>
                </a:solidFill>
              </a:rPr>
              <a:t>National (within-country)</a:t>
            </a:r>
            <a:endParaRPr lang="en-US" altLang="en-US" sz="3600" dirty="0">
              <a:solidFill>
                <a:srgbClr val="898989"/>
              </a:solidFill>
            </a:endParaRPr>
          </a:p>
          <a:p>
            <a:pPr marL="506413" lvl="1" indent="-342900">
              <a:lnSpc>
                <a:spcPct val="95000"/>
              </a:lnSpc>
              <a:spcBef>
                <a:spcPct val="0"/>
              </a:spcBef>
              <a:buClr>
                <a:srgbClr val="000000"/>
              </a:buClr>
              <a:buFontTx/>
              <a:buChar char="•"/>
            </a:pPr>
            <a:r>
              <a:rPr lang="en-US" altLang="en-US" sz="3600" dirty="0">
                <a:solidFill>
                  <a:srgbClr val="000000"/>
                </a:solidFill>
              </a:rPr>
              <a:t>Urban-rural differences</a:t>
            </a:r>
            <a:endParaRPr lang="en-US" altLang="en-US" sz="3600" dirty="0">
              <a:solidFill>
                <a:srgbClr val="898989"/>
              </a:solidFill>
            </a:endParaRPr>
          </a:p>
          <a:p>
            <a:pPr marL="506413" lvl="1" indent="-342900">
              <a:lnSpc>
                <a:spcPct val="95000"/>
              </a:lnSpc>
              <a:spcBef>
                <a:spcPct val="0"/>
              </a:spcBef>
              <a:buClr>
                <a:srgbClr val="000000"/>
              </a:buClr>
              <a:buFontTx/>
              <a:buChar char="•"/>
            </a:pPr>
            <a:r>
              <a:rPr lang="en-US" altLang="en-US" sz="3600" dirty="0">
                <a:solidFill>
                  <a:srgbClr val="000000"/>
                </a:solidFill>
              </a:rPr>
              <a:t>Localized patterns of disease</a:t>
            </a:r>
          </a:p>
          <a:p>
            <a:endParaRPr lang="en-US" dirty="0"/>
          </a:p>
        </p:txBody>
      </p:sp>
      <p:sp>
        <p:nvSpPr>
          <p:cNvPr id="4" name="Rectangle 3"/>
          <p:cNvSpPr/>
          <p:nvPr/>
        </p:nvSpPr>
        <p:spPr>
          <a:xfrm>
            <a:off x="4142234" y="3198168"/>
            <a:ext cx="859531" cy="461665"/>
          </a:xfrm>
          <a:prstGeom prst="rect">
            <a:avLst/>
          </a:prstGeom>
        </p:spPr>
        <p:txBody>
          <a:bodyPr wrap="none">
            <a:spAutoFit/>
          </a:bodyPr>
          <a:lstStyle/>
          <a:p>
            <a:r>
              <a:rPr lang="en-US" altLang="en-US" dirty="0">
                <a:solidFill>
                  <a:srgbClr val="000000"/>
                </a:solidFill>
                <a:latin typeface="Cambria" panose="02040503050406030204" pitchFamily="18" charset="0"/>
              </a:rPr>
              <a:t>Time</a:t>
            </a:r>
            <a:endParaRPr lang="en-US" dirty="0"/>
          </a:p>
        </p:txBody>
      </p:sp>
    </p:spTree>
    <p:extLst>
      <p:ext uri="{BB962C8B-B14F-4D97-AF65-F5344CB8AC3E}">
        <p14:creationId xmlns:p14="http://schemas.microsoft.com/office/powerpoint/2010/main" val="365976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731520" y="205740"/>
            <a:ext cx="7772400" cy="1144429"/>
          </a:xfrm>
        </p:spPr>
        <p:txBody>
          <a:bodyPr/>
          <a:lstStyle/>
          <a:p>
            <a:pPr eaLnBrk="1" hangingPunct="1"/>
            <a:r>
              <a:rPr lang="en-US" altLang="en-US" sz="3960"/>
              <a:t>International</a:t>
            </a:r>
          </a:p>
        </p:txBody>
      </p:sp>
      <p:sp>
        <p:nvSpPr>
          <p:cNvPr id="31747" name="Rectangle 3"/>
          <p:cNvSpPr>
            <a:spLocks noGrp="1" noChangeArrowheads="1"/>
          </p:cNvSpPr>
          <p:nvPr>
            <p:ph idx="1"/>
          </p:nvPr>
        </p:nvSpPr>
        <p:spPr>
          <a:xfrm>
            <a:off x="731520" y="1577340"/>
            <a:ext cx="7772400" cy="4937760"/>
          </a:xfrm>
        </p:spPr>
        <p:txBody>
          <a:bodyPr/>
          <a:lstStyle/>
          <a:p>
            <a:pPr eaLnBrk="1" hangingPunct="1"/>
            <a:r>
              <a:rPr lang="en-US" altLang="en-US" sz="2880"/>
              <a:t>World Health Organization (WHO) studies: </a:t>
            </a:r>
          </a:p>
          <a:p>
            <a:pPr lvl="1" eaLnBrk="1" hangingPunct="1"/>
            <a:r>
              <a:rPr lang="en-US" altLang="en-US" sz="2520"/>
              <a:t>Both infectious and chronic diseases show great variation from one country to another.</a:t>
            </a:r>
          </a:p>
          <a:p>
            <a:pPr eaLnBrk="1" hangingPunct="1"/>
            <a:r>
              <a:rPr lang="en-US" altLang="en-US" sz="2880"/>
              <a:t>Climate, cultural factors, national dietary habits, and access to health care affect disease occurrence.</a:t>
            </a:r>
          </a:p>
          <a:p>
            <a:pPr eaLnBrk="1" hangingPunct="1"/>
            <a:r>
              <a:rPr lang="en-US" altLang="en-US" sz="2880"/>
              <a:t>Variations in life expectancy (U.S. ranked number 47 in 2008).</a:t>
            </a:r>
          </a:p>
          <a:p>
            <a:pPr eaLnBrk="1" hangingPunct="1"/>
            <a:r>
              <a:rPr lang="en-US" altLang="en-US" sz="2880"/>
              <a:t>Wild poliovirus is endemic in parts of Asia and Africa (2005 data). </a:t>
            </a:r>
          </a:p>
          <a:p>
            <a:pPr eaLnBrk="1" hangingPunct="1"/>
            <a:endParaRPr lang="en-US" altLang="en-US" sz="2880"/>
          </a:p>
        </p:txBody>
      </p:sp>
    </p:spTree>
    <p:extLst>
      <p:ext uri="{BB962C8B-B14F-4D97-AF65-F5344CB8AC3E}">
        <p14:creationId xmlns:p14="http://schemas.microsoft.com/office/powerpoint/2010/main" val="15743986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z="3960"/>
              <a:t>National (Within-Country)</a:t>
            </a:r>
          </a:p>
        </p:txBody>
      </p:sp>
      <p:sp>
        <p:nvSpPr>
          <p:cNvPr id="33795" name="Rectangle 3"/>
          <p:cNvSpPr>
            <a:spLocks noGrp="1" noChangeArrowheads="1"/>
          </p:cNvSpPr>
          <p:nvPr>
            <p:ph idx="1"/>
          </p:nvPr>
        </p:nvSpPr>
        <p:spPr/>
        <p:txBody>
          <a:bodyPr/>
          <a:lstStyle/>
          <a:p>
            <a:pPr eaLnBrk="1" hangingPunct="1"/>
            <a:r>
              <a:rPr lang="en-US" altLang="en-US" sz="2880" dirty="0"/>
              <a:t>Regional differences may affect the prevalence and incidence of disease.</a:t>
            </a:r>
          </a:p>
          <a:p>
            <a:pPr lvl="1" eaLnBrk="1" hangingPunct="1"/>
            <a:r>
              <a:rPr lang="en-US" altLang="en-US" sz="2520" dirty="0"/>
              <a:t>Factors include:</a:t>
            </a:r>
          </a:p>
          <a:p>
            <a:pPr lvl="2" eaLnBrk="1" hangingPunct="1"/>
            <a:r>
              <a:rPr lang="en-US" altLang="en-US" sz="2160" dirty="0"/>
              <a:t>Climate </a:t>
            </a:r>
          </a:p>
          <a:p>
            <a:pPr lvl="2" eaLnBrk="1" hangingPunct="1"/>
            <a:r>
              <a:rPr lang="en-US" altLang="en-US" sz="2160" dirty="0"/>
              <a:t>Latitude</a:t>
            </a:r>
          </a:p>
          <a:p>
            <a:pPr lvl="2" eaLnBrk="1" hangingPunct="1"/>
            <a:r>
              <a:rPr lang="en-US" altLang="en-US" sz="2160" dirty="0"/>
              <a:t>Environmental pollution</a:t>
            </a:r>
          </a:p>
          <a:p>
            <a:pPr eaLnBrk="1" hangingPunct="1"/>
            <a:r>
              <a:rPr lang="en-US" altLang="en-US" sz="2880" dirty="0"/>
              <a:t>Example: Regional variations in stroke (see Figure 4-12)</a:t>
            </a:r>
          </a:p>
        </p:txBody>
      </p:sp>
    </p:spTree>
    <p:extLst>
      <p:ext uri="{BB962C8B-B14F-4D97-AF65-F5344CB8AC3E}">
        <p14:creationId xmlns:p14="http://schemas.microsoft.com/office/powerpoint/2010/main" val="36535159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Picture 5" descr="History of stroke MMWR 56 no 19 p 4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524000"/>
            <a:ext cx="6528904" cy="4950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762000" y="152400"/>
            <a:ext cx="7738016" cy="1015663"/>
          </a:xfrm>
          <a:prstGeom prst="rect">
            <a:avLst/>
          </a:prstGeom>
          <a:noFill/>
        </p:spPr>
        <p:txBody>
          <a:bodyPr wrap="none" rtlCol="0">
            <a:spAutoFit/>
          </a:bodyPr>
          <a:lstStyle/>
          <a:p>
            <a:pPr algn="ctr"/>
            <a:r>
              <a:rPr lang="en-US" sz="3000" dirty="0" smtClean="0"/>
              <a:t>Stroke by state/area from Behavioral Risk Factor</a:t>
            </a:r>
          </a:p>
          <a:p>
            <a:pPr algn="ctr"/>
            <a:r>
              <a:rPr lang="en-US" sz="3000" dirty="0" smtClean="0"/>
              <a:t> Surveillance System, US, 2005</a:t>
            </a:r>
            <a:endParaRPr lang="en-US" sz="3000" dirty="0"/>
          </a:p>
        </p:txBody>
      </p:sp>
    </p:spTree>
    <p:extLst>
      <p:ext uri="{BB962C8B-B14F-4D97-AF65-F5344CB8AC3E}">
        <p14:creationId xmlns:p14="http://schemas.microsoft.com/office/powerpoint/2010/main" val="3881776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z="3960"/>
              <a:t>Urban-Rural Differences</a:t>
            </a:r>
          </a:p>
        </p:txBody>
      </p:sp>
      <p:sp>
        <p:nvSpPr>
          <p:cNvPr id="35843" name="Rectangle 3"/>
          <p:cNvSpPr>
            <a:spLocks noGrp="1" noChangeArrowheads="1"/>
          </p:cNvSpPr>
          <p:nvPr>
            <p:ph idx="1"/>
          </p:nvPr>
        </p:nvSpPr>
        <p:spPr/>
        <p:txBody>
          <a:bodyPr/>
          <a:lstStyle/>
          <a:p>
            <a:pPr eaLnBrk="1" hangingPunct="1">
              <a:spcAft>
                <a:spcPts val="1200"/>
              </a:spcAft>
            </a:pPr>
            <a:r>
              <a:rPr lang="en-US" altLang="en-US" sz="2880" dirty="0"/>
              <a:t>Urban and rural sections of the United States show variations in morbidity and mortality related to environmental and lifestyle issues.</a:t>
            </a:r>
          </a:p>
          <a:p>
            <a:pPr lvl="1" eaLnBrk="1" hangingPunct="1">
              <a:spcAft>
                <a:spcPts val="1200"/>
              </a:spcAft>
            </a:pPr>
            <a:r>
              <a:rPr lang="en-US" altLang="en-US" sz="2520" dirty="0"/>
              <a:t>Urban example: elevated occurrence of lead poisoning among children who live in older buildings.</a:t>
            </a:r>
          </a:p>
          <a:p>
            <a:pPr lvl="1" eaLnBrk="1" hangingPunct="1">
              <a:spcAft>
                <a:spcPts val="1200"/>
              </a:spcAft>
            </a:pPr>
            <a:r>
              <a:rPr lang="en-US" altLang="en-US" sz="2520" dirty="0"/>
              <a:t>Rural example: pesticide exposure and farming injuries among agricultural workers.</a:t>
            </a:r>
          </a:p>
        </p:txBody>
      </p:sp>
    </p:spTree>
    <p:extLst>
      <p:ext uri="{BB962C8B-B14F-4D97-AF65-F5344CB8AC3E}">
        <p14:creationId xmlns:p14="http://schemas.microsoft.com/office/powerpoint/2010/main" val="32549699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ltLang="en-US" sz="3960" dirty="0"/>
              <a:t>Localized Patterns of Disease</a:t>
            </a:r>
          </a:p>
        </p:txBody>
      </p:sp>
      <p:sp>
        <p:nvSpPr>
          <p:cNvPr id="36867" name="Rectangle 3"/>
          <p:cNvSpPr>
            <a:spLocks noGrp="1" noChangeArrowheads="1"/>
          </p:cNvSpPr>
          <p:nvPr>
            <p:ph idx="1"/>
          </p:nvPr>
        </p:nvSpPr>
        <p:spPr/>
        <p:txBody>
          <a:bodyPr/>
          <a:lstStyle/>
          <a:p>
            <a:pPr eaLnBrk="1" hangingPunct="1">
              <a:spcAft>
                <a:spcPts val="1200"/>
              </a:spcAft>
            </a:pPr>
            <a:r>
              <a:rPr lang="en-US" altLang="en-US" sz="2880" dirty="0"/>
              <a:t>Associated with specific environmental conditions that may exist in a particular geographic area. Examples:</a:t>
            </a:r>
          </a:p>
          <a:p>
            <a:pPr lvl="1" eaLnBrk="1" hangingPunct="1">
              <a:spcAft>
                <a:spcPts val="1200"/>
              </a:spcAft>
            </a:pPr>
            <a:r>
              <a:rPr lang="en-US" altLang="en-US" sz="2520" dirty="0"/>
              <a:t>Cancer and radon </a:t>
            </a:r>
            <a:r>
              <a:rPr lang="en-US" altLang="en-US" sz="2520" dirty="0" smtClean="0"/>
              <a:t>gas Kentucky</a:t>
            </a:r>
            <a:endParaRPr lang="en-US" altLang="en-US" sz="2520" dirty="0"/>
          </a:p>
          <a:p>
            <a:pPr lvl="1" eaLnBrk="1" hangingPunct="1">
              <a:spcAft>
                <a:spcPts val="1200"/>
              </a:spcAft>
            </a:pPr>
            <a:r>
              <a:rPr lang="en-US" altLang="en-US" sz="2520" dirty="0"/>
              <a:t>Naturally occurring arsenic in water supply</a:t>
            </a:r>
          </a:p>
          <a:p>
            <a:pPr lvl="1" eaLnBrk="1" hangingPunct="1">
              <a:spcAft>
                <a:spcPts val="1200"/>
              </a:spcAft>
            </a:pPr>
            <a:r>
              <a:rPr lang="en-US" altLang="en-US" sz="2520" dirty="0"/>
              <a:t>Presence of disease vectors: Dengue fever along the Texas-Mexico border</a:t>
            </a:r>
          </a:p>
        </p:txBody>
      </p:sp>
    </p:spTree>
    <p:extLst>
      <p:ext uri="{BB962C8B-B14F-4D97-AF65-F5344CB8AC3E}">
        <p14:creationId xmlns:p14="http://schemas.microsoft.com/office/powerpoint/2010/main" val="19404844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solidFill>
                  <a:srgbClr val="000000"/>
                </a:solidFill>
              </a:rPr>
              <a:t>Time Variables</a:t>
            </a:r>
            <a:endParaRPr lang="en-US" dirty="0"/>
          </a:p>
        </p:txBody>
      </p:sp>
      <p:sp>
        <p:nvSpPr>
          <p:cNvPr id="3" name="Content Placeholder 2"/>
          <p:cNvSpPr>
            <a:spLocks noGrp="1"/>
          </p:cNvSpPr>
          <p:nvPr>
            <p:ph sz="quarter" idx="1"/>
          </p:nvPr>
        </p:nvSpPr>
        <p:spPr/>
        <p:txBody>
          <a:bodyPr/>
          <a:lstStyle/>
          <a:p>
            <a:pPr marL="455772" lvl="1" indent="-308610">
              <a:spcBef>
                <a:spcPct val="0"/>
              </a:spcBef>
              <a:spcAft>
                <a:spcPts val="1200"/>
              </a:spcAft>
              <a:buClr>
                <a:srgbClr val="000000"/>
              </a:buClr>
              <a:buFontTx/>
              <a:buChar char="•"/>
            </a:pPr>
            <a:r>
              <a:rPr lang="en-US" altLang="en-US" sz="3600" dirty="0">
                <a:solidFill>
                  <a:srgbClr val="000000"/>
                </a:solidFill>
              </a:rPr>
              <a:t>Secular trends</a:t>
            </a:r>
            <a:endParaRPr lang="en-US" altLang="en-US" sz="3600" dirty="0">
              <a:solidFill>
                <a:srgbClr val="898989"/>
              </a:solidFill>
            </a:endParaRPr>
          </a:p>
          <a:p>
            <a:pPr marL="455772" lvl="1" indent="-308610">
              <a:spcBef>
                <a:spcPct val="0"/>
              </a:spcBef>
              <a:spcAft>
                <a:spcPts val="1200"/>
              </a:spcAft>
              <a:buClr>
                <a:srgbClr val="000000"/>
              </a:buClr>
              <a:buFontTx/>
              <a:buChar char="•"/>
            </a:pPr>
            <a:r>
              <a:rPr lang="en-US" altLang="en-US" sz="3600" dirty="0">
                <a:solidFill>
                  <a:srgbClr val="000000"/>
                </a:solidFill>
              </a:rPr>
              <a:t>Cyclic (seasonal) trends</a:t>
            </a:r>
            <a:endParaRPr lang="en-US" altLang="en-US" sz="3600" dirty="0">
              <a:solidFill>
                <a:srgbClr val="898989"/>
              </a:solidFill>
            </a:endParaRPr>
          </a:p>
          <a:p>
            <a:pPr marL="455772" lvl="1" indent="-308610">
              <a:spcBef>
                <a:spcPct val="0"/>
              </a:spcBef>
              <a:spcAft>
                <a:spcPts val="1200"/>
              </a:spcAft>
              <a:buClr>
                <a:srgbClr val="000000"/>
              </a:buClr>
              <a:buFontTx/>
              <a:buChar char="•"/>
            </a:pPr>
            <a:r>
              <a:rPr lang="en-US" altLang="en-US" sz="3600" dirty="0">
                <a:solidFill>
                  <a:srgbClr val="000000"/>
                </a:solidFill>
              </a:rPr>
              <a:t>Point epidemics</a:t>
            </a:r>
            <a:endParaRPr lang="en-US" altLang="en-US" sz="3600" dirty="0">
              <a:solidFill>
                <a:srgbClr val="898989"/>
              </a:solidFill>
            </a:endParaRPr>
          </a:p>
          <a:p>
            <a:pPr marL="455772" lvl="1" indent="-308610">
              <a:spcBef>
                <a:spcPct val="0"/>
              </a:spcBef>
              <a:spcAft>
                <a:spcPts val="1200"/>
              </a:spcAft>
              <a:buClr>
                <a:srgbClr val="000000"/>
              </a:buClr>
              <a:buFontTx/>
              <a:buChar char="•"/>
            </a:pPr>
            <a:r>
              <a:rPr lang="en-US" altLang="en-US" sz="3600" dirty="0">
                <a:solidFill>
                  <a:srgbClr val="000000"/>
                </a:solidFill>
              </a:rPr>
              <a:t>Clustering</a:t>
            </a:r>
          </a:p>
          <a:p>
            <a:endParaRPr lang="en-US" dirty="0"/>
          </a:p>
        </p:txBody>
      </p:sp>
    </p:spTree>
    <p:extLst>
      <p:ext uri="{BB962C8B-B14F-4D97-AF65-F5344CB8AC3E}">
        <p14:creationId xmlns:p14="http://schemas.microsoft.com/office/powerpoint/2010/main" val="13600862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34400" cy="838200"/>
          </a:xfrm>
        </p:spPr>
        <p:txBody>
          <a:bodyPr/>
          <a:lstStyle/>
          <a:p>
            <a:r>
              <a:rPr lang="en-US" altLang="en-US" sz="4500" dirty="0">
                <a:solidFill>
                  <a:srgbClr val="000000"/>
                </a:solidFill>
              </a:rPr>
              <a:t>Secular Trends</a:t>
            </a:r>
            <a:endParaRPr lang="en-US" sz="4500" dirty="0"/>
          </a:p>
        </p:txBody>
      </p:sp>
      <p:sp>
        <p:nvSpPr>
          <p:cNvPr id="4" name="Rectangle 2"/>
          <p:cNvSpPr>
            <a:spLocks noGrp="1" noChangeArrowheads="1"/>
          </p:cNvSpPr>
          <p:nvPr>
            <p:ph sz="quarter" idx="1"/>
          </p:nvPr>
        </p:nvSpPr>
        <p:spPr/>
        <p:txBody>
          <a:bodyPr lIns="0" tIns="0" rIns="0" bIns="0"/>
          <a:lstStyle/>
          <a:p>
            <a:pPr marL="506413" lvl="1" indent="-342900" algn="l" eaLnBrk="1" hangingPunct="1">
              <a:lnSpc>
                <a:spcPct val="95000"/>
              </a:lnSpc>
              <a:spcBef>
                <a:spcPct val="0"/>
              </a:spcBef>
              <a:spcAft>
                <a:spcPts val="1200"/>
              </a:spcAft>
              <a:buClr>
                <a:srgbClr val="000000"/>
              </a:buClr>
              <a:buFontTx/>
              <a:buChar char="•"/>
            </a:pPr>
            <a:r>
              <a:rPr lang="en-US" altLang="en-US" sz="3500" dirty="0" smtClean="0">
                <a:solidFill>
                  <a:srgbClr val="000000"/>
                </a:solidFill>
              </a:rPr>
              <a:t>Refer to gradual changes in the frequency of disease over long time periods. </a:t>
            </a:r>
          </a:p>
          <a:p>
            <a:pPr marL="506413" lvl="1" indent="-342900" algn="l" eaLnBrk="1" hangingPunct="1">
              <a:lnSpc>
                <a:spcPct val="95000"/>
              </a:lnSpc>
              <a:spcBef>
                <a:spcPct val="0"/>
              </a:spcBef>
              <a:spcAft>
                <a:spcPts val="1200"/>
              </a:spcAft>
              <a:buClr>
                <a:srgbClr val="000000"/>
              </a:buClr>
              <a:buFontTx/>
              <a:buChar char="•"/>
            </a:pPr>
            <a:endParaRPr lang="en-US" altLang="en-US" sz="3500" dirty="0">
              <a:solidFill>
                <a:srgbClr val="000000"/>
              </a:solidFill>
            </a:endParaRPr>
          </a:p>
          <a:p>
            <a:pPr marL="506413" lvl="1" indent="-342900" algn="l" eaLnBrk="1" hangingPunct="1">
              <a:lnSpc>
                <a:spcPct val="95000"/>
              </a:lnSpc>
              <a:spcBef>
                <a:spcPct val="0"/>
              </a:spcBef>
              <a:spcAft>
                <a:spcPts val="1200"/>
              </a:spcAft>
              <a:buClr>
                <a:srgbClr val="000000"/>
              </a:buClr>
              <a:buFontTx/>
              <a:buChar char="•"/>
            </a:pPr>
            <a:r>
              <a:rPr lang="en-US" altLang="en-US" sz="3500" dirty="0" smtClean="0">
                <a:solidFill>
                  <a:srgbClr val="000000"/>
                </a:solidFill>
              </a:rPr>
              <a:t>Examples:</a:t>
            </a:r>
          </a:p>
          <a:p>
            <a:pPr marL="571500" lvl="2" indent="0" algn="l" eaLnBrk="1" hangingPunct="1">
              <a:lnSpc>
                <a:spcPct val="95000"/>
              </a:lnSpc>
              <a:spcBef>
                <a:spcPct val="0"/>
              </a:spcBef>
              <a:spcAft>
                <a:spcPts val="1200"/>
              </a:spcAft>
              <a:buClr>
                <a:srgbClr val="000000"/>
              </a:buClr>
              <a:buNone/>
            </a:pPr>
            <a:r>
              <a:rPr lang="en-US" altLang="en-US" sz="3500" dirty="0">
                <a:solidFill>
                  <a:srgbClr val="000000"/>
                </a:solidFill>
              </a:rPr>
              <a:t> </a:t>
            </a:r>
            <a:r>
              <a:rPr lang="en-US" altLang="en-US" sz="3500" dirty="0" smtClean="0">
                <a:solidFill>
                  <a:srgbClr val="000000"/>
                </a:solidFill>
              </a:rPr>
              <a:t>-</a:t>
            </a:r>
            <a:r>
              <a:rPr lang="en-US" altLang="en-US" sz="2500" dirty="0" smtClean="0">
                <a:solidFill>
                  <a:srgbClr val="000000"/>
                </a:solidFill>
              </a:rPr>
              <a:t>Rates(per100,000) for Homicide, Suicide, and Firearm-Related Deaths of Youth from 1970-2014</a:t>
            </a:r>
          </a:p>
        </p:txBody>
      </p:sp>
    </p:spTree>
    <p:extLst>
      <p:ext uri="{BB962C8B-B14F-4D97-AF65-F5344CB8AC3E}">
        <p14:creationId xmlns:p14="http://schemas.microsoft.com/office/powerpoint/2010/main" val="27650610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34400" cy="990600"/>
          </a:xfrm>
        </p:spPr>
        <p:txBody>
          <a:bodyPr/>
          <a:lstStyle/>
          <a:p>
            <a:r>
              <a:rPr lang="en-US" sz="2500" dirty="0" smtClean="0"/>
              <a:t>Rates for Homicide, Suicide, and Firearm-related deaths of youth</a:t>
            </a:r>
            <a:endParaRPr lang="en-US" sz="2500" dirty="0"/>
          </a:p>
        </p:txBody>
      </p:sp>
      <p:sp>
        <p:nvSpPr>
          <p:cNvPr id="3" name="Content Placeholder 2"/>
          <p:cNvSpPr>
            <a:spLocks noGrp="1"/>
          </p:cNvSpPr>
          <p:nvPr>
            <p:ph sz="quarter" idx="1"/>
          </p:nvPr>
        </p:nvSpPr>
        <p:spPr/>
        <p:txBody>
          <a:bodyPr/>
          <a:lstStyle/>
          <a:p>
            <a:endParaRPr lang="en-US"/>
          </a:p>
        </p:txBody>
      </p:sp>
      <p:pic>
        <p:nvPicPr>
          <p:cNvPr id="4" name="Picture 3" descr="Rates for homicide, suicide and firearm-related deaths of youth"/>
          <p:cNvPicPr>
            <a:picLocks noChangeAspect="1"/>
          </p:cNvPicPr>
          <p:nvPr/>
        </p:nvPicPr>
        <p:blipFill>
          <a:blip r:embed="rId3"/>
          <a:stretch>
            <a:fillRect/>
          </a:stretch>
        </p:blipFill>
        <p:spPr>
          <a:xfrm>
            <a:off x="609600" y="1571194"/>
            <a:ext cx="7412918" cy="4483708"/>
          </a:xfrm>
          <a:prstGeom prst="rect">
            <a:avLst/>
          </a:prstGeom>
        </p:spPr>
      </p:pic>
    </p:spTree>
    <p:extLst>
      <p:ext uri="{BB962C8B-B14F-4D97-AF65-F5344CB8AC3E}">
        <p14:creationId xmlns:p14="http://schemas.microsoft.com/office/powerpoint/2010/main" val="1803332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latin typeface="Cambria" panose="02040503050406030204" pitchFamily="18" charset="0"/>
              </a:rPr>
              <a:t>Seasonal Variation </a:t>
            </a:r>
            <a:endParaRPr lang="en-US" dirty="0"/>
          </a:p>
        </p:txBody>
      </p:sp>
      <p:graphicFrame>
        <p:nvGraphicFramePr>
          <p:cNvPr id="18" name="Object 2" descr="Figure shows seasonal cycle of lyme diseases cases from 1993-1997"/>
          <p:cNvGraphicFramePr>
            <a:graphicFrameLocks noGrp="1" noChangeAspect="1"/>
          </p:cNvGraphicFramePr>
          <p:nvPr>
            <p:ph sz="quarter" idx="1"/>
            <p:extLst>
              <p:ext uri="{D42A27DB-BD31-4B8C-83A1-F6EECF244321}">
                <p14:modId xmlns:p14="http://schemas.microsoft.com/office/powerpoint/2010/main" val="2321002690"/>
              </p:ext>
            </p:extLst>
          </p:nvPr>
        </p:nvGraphicFramePr>
        <p:xfrm>
          <a:off x="1219200" y="1594000"/>
          <a:ext cx="6248400" cy="4806462"/>
        </p:xfrm>
        <a:graphic>
          <a:graphicData uri="http://schemas.openxmlformats.org/presentationml/2006/ole">
            <mc:AlternateContent xmlns:mc="http://schemas.openxmlformats.org/markup-compatibility/2006">
              <mc:Choice xmlns:v="urn:schemas-microsoft-com:vml" Requires="v">
                <p:oleObj spid="_x0000_s1037" name="Chart" r:id="rId4" imgW="2971800" imgH="2286000" progId="">
                  <p:embed/>
                </p:oleObj>
              </mc:Choice>
              <mc:Fallback>
                <p:oleObj name="Chart" r:id="rId4" imgW="2971800" imgH="2286000" progId="">
                  <p:embed/>
                  <p:pic>
                    <p:nvPicPr>
                      <p:cNvPr id="8806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594000"/>
                        <a:ext cx="6248400" cy="4806462"/>
                      </a:xfrm>
                      <a:prstGeom prst="rect">
                        <a:avLst/>
                      </a:prstGeom>
                      <a:noFill/>
                      <a:ln>
                        <a:noFill/>
                      </a:ln>
                      <a:effectLst/>
                    </p:spPr>
                  </p:pic>
                </p:oleObj>
              </mc:Fallback>
            </mc:AlternateContent>
          </a:graphicData>
        </a:graphic>
      </p:graphicFrame>
      <p:sp>
        <p:nvSpPr>
          <p:cNvPr id="19" name="Rectangle 6"/>
          <p:cNvSpPr>
            <a:spLocks noChangeArrowheads="1"/>
          </p:cNvSpPr>
          <p:nvPr/>
        </p:nvSpPr>
        <p:spPr bwMode="auto">
          <a:xfrm>
            <a:off x="2670175" y="5785000"/>
            <a:ext cx="4648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50000"/>
              </a:spcBef>
              <a:buClrTx/>
              <a:buSzTx/>
              <a:buFontTx/>
              <a:buNone/>
            </a:pPr>
            <a:r>
              <a:rPr lang="en-US" altLang="en-US" sz="1600" dirty="0">
                <a:latin typeface="Times New Roman" panose="02020603050405020304" pitchFamily="18" charset="0"/>
              </a:rPr>
              <a:t>1993     </a:t>
            </a:r>
            <a:r>
              <a:rPr lang="en-US" altLang="en-US" sz="1600" dirty="0" smtClean="0">
                <a:latin typeface="Times New Roman" panose="02020603050405020304" pitchFamily="18" charset="0"/>
              </a:rPr>
              <a:t>     </a:t>
            </a:r>
            <a:r>
              <a:rPr lang="en-US" altLang="en-US" sz="1600" dirty="0">
                <a:latin typeface="Times New Roman" panose="02020603050405020304" pitchFamily="18" charset="0"/>
              </a:rPr>
              <a:t>1994     </a:t>
            </a:r>
            <a:r>
              <a:rPr lang="en-US" altLang="en-US" sz="1600" dirty="0" smtClean="0">
                <a:latin typeface="Times New Roman" panose="02020603050405020304" pitchFamily="18" charset="0"/>
              </a:rPr>
              <a:t>     </a:t>
            </a:r>
            <a:r>
              <a:rPr lang="en-US" altLang="en-US" sz="1600" dirty="0">
                <a:latin typeface="Times New Roman" panose="02020603050405020304" pitchFamily="18" charset="0"/>
              </a:rPr>
              <a:t>1995      </a:t>
            </a:r>
            <a:r>
              <a:rPr lang="en-US" altLang="en-US" sz="1600" dirty="0" smtClean="0">
                <a:latin typeface="Times New Roman" panose="02020603050405020304" pitchFamily="18" charset="0"/>
              </a:rPr>
              <a:t>       </a:t>
            </a:r>
            <a:r>
              <a:rPr lang="en-US" altLang="en-US" sz="1600" dirty="0">
                <a:latin typeface="Times New Roman" panose="02020603050405020304" pitchFamily="18" charset="0"/>
              </a:rPr>
              <a:t>1996        1997</a:t>
            </a:r>
          </a:p>
        </p:txBody>
      </p:sp>
      <p:sp>
        <p:nvSpPr>
          <p:cNvPr id="20" name="Rectangle 19"/>
          <p:cNvSpPr/>
          <p:nvPr/>
        </p:nvSpPr>
        <p:spPr>
          <a:xfrm>
            <a:off x="1600200" y="6123554"/>
            <a:ext cx="7772400" cy="338554"/>
          </a:xfrm>
          <a:prstGeom prst="rect">
            <a:avLst/>
          </a:prstGeom>
        </p:spPr>
        <p:txBody>
          <a:bodyPr wrap="square">
            <a:spAutoFit/>
          </a:bodyPr>
          <a:lstStyle/>
          <a:p>
            <a:pPr>
              <a:spcBef>
                <a:spcPct val="50000"/>
              </a:spcBef>
              <a:buClrTx/>
              <a:buSzTx/>
              <a:buFontTx/>
              <a:buNone/>
            </a:pPr>
            <a:r>
              <a:rPr lang="en-US" altLang="en-US" sz="1600" smtClean="0"/>
              <a:t>Figure 2.3. Seasonal cycle of Lyme disease cases: 1993-1997</a:t>
            </a:r>
            <a:endParaRPr lang="en-US" altLang="en-US" sz="1600" dirty="0"/>
          </a:p>
        </p:txBody>
      </p:sp>
      <p:sp>
        <p:nvSpPr>
          <p:cNvPr id="21" name="TextBox 20"/>
          <p:cNvSpPr txBox="1"/>
          <p:nvPr/>
        </p:nvSpPr>
        <p:spPr>
          <a:xfrm>
            <a:off x="7467600" y="2514600"/>
            <a:ext cx="1368425" cy="1477328"/>
          </a:xfrm>
          <a:prstGeom prst="rect">
            <a:avLst/>
          </a:prstGeom>
          <a:noFill/>
        </p:spPr>
        <p:txBody>
          <a:bodyPr wrap="square" rtlCol="0">
            <a:spAutoFit/>
          </a:bodyPr>
          <a:lstStyle/>
          <a:p>
            <a:r>
              <a:rPr lang="en-US" altLang="en-US" sz="1000" dirty="0"/>
              <a:t>Source: Morbidity and Mortality Weekly Reports: 42(53) 10/21/94; 43(53) 10/6/95; 44(53) 10/25/96; </a:t>
            </a:r>
            <a:r>
              <a:rPr lang="en-US" altLang="en-US" sz="1000" dirty="0" smtClean="0"/>
              <a:t>45(53</a:t>
            </a:r>
            <a:r>
              <a:rPr lang="en-US" altLang="en-US" sz="1000" dirty="0"/>
              <a:t>) 10/31/97; 46(54) 11/20/98</a:t>
            </a:r>
          </a:p>
          <a:p>
            <a:endParaRPr lang="en-US" sz="1000" dirty="0"/>
          </a:p>
        </p:txBody>
      </p:sp>
    </p:spTree>
    <p:extLst>
      <p:ext uri="{BB962C8B-B14F-4D97-AF65-F5344CB8AC3E}">
        <p14:creationId xmlns:p14="http://schemas.microsoft.com/office/powerpoint/2010/main" val="3063876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609600" y="0"/>
            <a:ext cx="7772400" cy="1143000"/>
          </a:xfrm>
        </p:spPr>
        <p:txBody>
          <a:bodyPr/>
          <a:lstStyle/>
          <a:p>
            <a:r>
              <a:rPr lang="en-US" altLang="en-US" dirty="0"/>
              <a:t>Point </a:t>
            </a:r>
            <a:r>
              <a:rPr lang="en-US" altLang="en-US" dirty="0" smtClean="0"/>
              <a:t>Epidemic</a:t>
            </a:r>
          </a:p>
        </p:txBody>
      </p:sp>
      <p:sp>
        <p:nvSpPr>
          <p:cNvPr id="21507" name="Content Placeholder 2"/>
          <p:cNvSpPr>
            <a:spLocks noGrp="1"/>
          </p:cNvSpPr>
          <p:nvPr>
            <p:ph idx="1"/>
          </p:nvPr>
        </p:nvSpPr>
        <p:spPr>
          <a:xfrm>
            <a:off x="609600" y="1676400"/>
            <a:ext cx="7772400" cy="5029200"/>
          </a:xfrm>
        </p:spPr>
        <p:txBody>
          <a:bodyPr/>
          <a:lstStyle/>
          <a:p>
            <a:pPr>
              <a:buSzPct val="150000"/>
              <a:buFont typeface="Arial" panose="020B0604020202020204" pitchFamily="34" charset="0"/>
              <a:buChar char="•"/>
            </a:pPr>
            <a:r>
              <a:rPr lang="en-US" altLang="en-US" dirty="0" smtClean="0"/>
              <a:t> </a:t>
            </a:r>
            <a:r>
              <a:rPr lang="en-US" altLang="en-US" sz="2800" dirty="0" smtClean="0"/>
              <a:t>Short-term changes occur over limited time frames</a:t>
            </a:r>
          </a:p>
          <a:p>
            <a:pPr lvl="1">
              <a:buFont typeface="Wingdings" panose="05000000000000000000" pitchFamily="2" charset="2"/>
              <a:buChar char="ü"/>
            </a:pPr>
            <a:r>
              <a:rPr lang="en-US" altLang="en-US" dirty="0" smtClean="0"/>
              <a:t> Hours</a:t>
            </a:r>
          </a:p>
          <a:p>
            <a:pPr lvl="1">
              <a:buFont typeface="Wingdings" panose="05000000000000000000" pitchFamily="2" charset="2"/>
              <a:buChar char="ü"/>
            </a:pPr>
            <a:r>
              <a:rPr lang="en-US" altLang="en-US" dirty="0" smtClean="0"/>
              <a:t> Days</a:t>
            </a:r>
          </a:p>
          <a:p>
            <a:pPr lvl="1">
              <a:buFont typeface="Wingdings" panose="05000000000000000000" pitchFamily="2" charset="2"/>
              <a:buChar char="ü"/>
            </a:pPr>
            <a:r>
              <a:rPr lang="en-US" altLang="en-US" dirty="0" smtClean="0"/>
              <a:t> Weeks</a:t>
            </a:r>
          </a:p>
          <a:p>
            <a:pPr lvl="1">
              <a:buFont typeface="Wingdings" panose="05000000000000000000" pitchFamily="2" charset="2"/>
              <a:buChar char="ü"/>
            </a:pPr>
            <a:r>
              <a:rPr lang="en-US" altLang="en-US" dirty="0" smtClean="0"/>
              <a:t> Months</a:t>
            </a:r>
          </a:p>
          <a:p>
            <a:r>
              <a:rPr lang="en-US" altLang="en-US" sz="2800" dirty="0" smtClean="0"/>
              <a:t>Used for short-term exposures or diseases with short incubation and/or illness durations</a:t>
            </a:r>
          </a:p>
        </p:txBody>
      </p:sp>
    </p:spTree>
    <p:extLst>
      <p:ext uri="{BB962C8B-B14F-4D97-AF65-F5344CB8AC3E}">
        <p14:creationId xmlns:p14="http://schemas.microsoft.com/office/powerpoint/2010/main" val="37372283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Point Epidemic</a:t>
            </a:r>
            <a:endParaRPr lang="en-US" dirty="0"/>
          </a:p>
        </p:txBody>
      </p:sp>
      <p:pic>
        <p:nvPicPr>
          <p:cNvPr id="7170" name="Picture 2" descr="Histogram shows a comparison of number of cases by day and tim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00200" y="2057400"/>
            <a:ext cx="5943600" cy="4141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9584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Content Placeholder 2"/>
          <p:cNvSpPr>
            <a:spLocks noGrp="1"/>
          </p:cNvSpPr>
          <p:nvPr>
            <p:ph idx="1"/>
          </p:nvPr>
        </p:nvSpPr>
        <p:spPr/>
        <p:txBody>
          <a:bodyPr/>
          <a:lstStyle/>
          <a:p>
            <a:r>
              <a:rPr lang="en-US" altLang="en-US" sz="2400" dirty="0" smtClean="0">
                <a:solidFill>
                  <a:srgbClr val="000000"/>
                </a:solidFill>
                <a:latin typeface="Cambria" panose="02040503050406030204" pitchFamily="18" charset="0"/>
              </a:rPr>
              <a:t>A closely grouped series of events or cases of a disease or other health-related phenomena with well-defined distribution patterns in relation to time or place or both</a:t>
            </a:r>
            <a:endParaRPr lang="en-US" altLang="en-US" sz="2400" dirty="0" smtClean="0">
              <a:latin typeface="Cambria" panose="02040503050406030204" pitchFamily="18" charset="0"/>
            </a:endParaRPr>
          </a:p>
        </p:txBody>
      </p:sp>
      <p:sp>
        <p:nvSpPr>
          <p:cNvPr id="92163" name="Rectangle 1"/>
          <p:cNvSpPr>
            <a:spLocks noGrp="1" noChangeArrowheads="1"/>
          </p:cNvSpPr>
          <p:nvPr>
            <p:ph type="title"/>
          </p:nvPr>
        </p:nvSpPr>
        <p:spPr>
          <a:xfrm>
            <a:off x="301752" y="381000"/>
            <a:ext cx="7793037" cy="1462088"/>
          </a:xfrm>
        </p:spPr>
        <p:txBody>
          <a:bodyPr lIns="0" tIns="0" rIns="0" bIns="0" anchor="t"/>
          <a:lstStyle/>
          <a:p>
            <a:pPr eaLnBrk="1" hangingPunct="1">
              <a:lnSpc>
                <a:spcPct val="95000"/>
              </a:lnSpc>
            </a:pPr>
            <a:r>
              <a:rPr lang="en-US" altLang="en-US" sz="4000" dirty="0" smtClean="0">
                <a:solidFill>
                  <a:srgbClr val="000000"/>
                </a:solidFill>
                <a:latin typeface="Cambria" panose="02040503050406030204" pitchFamily="18" charset="0"/>
              </a:rPr>
              <a:t>Clustering</a:t>
            </a:r>
          </a:p>
        </p:txBody>
      </p:sp>
    </p:spTree>
    <p:extLst>
      <p:ext uri="{BB962C8B-B14F-4D97-AF65-F5344CB8AC3E}">
        <p14:creationId xmlns:p14="http://schemas.microsoft.com/office/powerpoint/2010/main" val="13670793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
          <p:cNvSpPr>
            <a:spLocks noGrp="1" noChangeArrowheads="1"/>
          </p:cNvSpPr>
          <p:nvPr>
            <p:ph type="title"/>
          </p:nvPr>
        </p:nvSpPr>
        <p:spPr>
          <a:xfrm>
            <a:off x="0" y="152400"/>
            <a:ext cx="9161463" cy="1462088"/>
          </a:xfrm>
        </p:spPr>
        <p:txBody>
          <a:bodyPr lIns="0" tIns="0" rIns="0" bIns="0" anchor="t"/>
          <a:lstStyle/>
          <a:p>
            <a:pPr eaLnBrk="1" hangingPunct="1">
              <a:lnSpc>
                <a:spcPct val="95000"/>
              </a:lnSpc>
            </a:pPr>
            <a:r>
              <a:rPr lang="en-US" altLang="en-US" sz="3600" dirty="0" smtClean="0">
                <a:solidFill>
                  <a:srgbClr val="000000"/>
                </a:solidFill>
                <a:latin typeface="Cambria" panose="02040503050406030204" pitchFamily="18" charset="0"/>
              </a:rPr>
              <a:t>Epidemiologic Inferences from </a:t>
            </a:r>
            <a:br>
              <a:rPr lang="en-US" altLang="en-US" sz="3600" dirty="0" smtClean="0">
                <a:solidFill>
                  <a:srgbClr val="000000"/>
                </a:solidFill>
                <a:latin typeface="Cambria" panose="02040503050406030204" pitchFamily="18" charset="0"/>
              </a:rPr>
            </a:br>
            <a:r>
              <a:rPr lang="en-US" altLang="en-US" sz="3600" dirty="0" smtClean="0">
                <a:solidFill>
                  <a:srgbClr val="000000"/>
                </a:solidFill>
                <a:latin typeface="Cambria" panose="02040503050406030204" pitchFamily="18" charset="0"/>
              </a:rPr>
              <a:t>Descriptive Data</a:t>
            </a:r>
          </a:p>
        </p:txBody>
      </p:sp>
      <p:sp>
        <p:nvSpPr>
          <p:cNvPr id="93187" name="Rectangle 2"/>
          <p:cNvSpPr>
            <a:spLocks noGrp="1" noChangeArrowheads="1"/>
          </p:cNvSpPr>
          <p:nvPr>
            <p:ph idx="1"/>
          </p:nvPr>
        </p:nvSpPr>
        <p:spPr>
          <a:xfrm>
            <a:off x="621937" y="2590800"/>
            <a:ext cx="8503920" cy="4572000"/>
          </a:xfrm>
        </p:spPr>
        <p:txBody>
          <a:bodyPr lIns="0" tIns="0" rIns="0" bIns="0"/>
          <a:lstStyle/>
          <a:p>
            <a:pPr marL="620713" lvl="1" indent="-457200" eaLnBrk="1" hangingPunct="1">
              <a:spcBef>
                <a:spcPct val="0"/>
              </a:spcBef>
              <a:spcAft>
                <a:spcPts val="1200"/>
              </a:spcAft>
              <a:buClr>
                <a:schemeClr val="tx2"/>
              </a:buClr>
              <a:buFont typeface="Wingdings" panose="05000000000000000000" pitchFamily="2" charset="2"/>
              <a:buChar char="q"/>
            </a:pPr>
            <a:r>
              <a:rPr lang="en-US" altLang="en-US" sz="2800" dirty="0" smtClean="0">
                <a:solidFill>
                  <a:srgbClr val="000000"/>
                </a:solidFill>
              </a:rPr>
              <a:t>provide a basis for generating hypotheses.</a:t>
            </a:r>
          </a:p>
          <a:p>
            <a:pPr marL="620713" lvl="1" indent="-457200" eaLnBrk="1" hangingPunct="1">
              <a:spcBef>
                <a:spcPct val="0"/>
              </a:spcBef>
              <a:spcAft>
                <a:spcPts val="1200"/>
              </a:spcAft>
              <a:buClr>
                <a:schemeClr val="tx2"/>
              </a:buClr>
              <a:buFont typeface="Wingdings" panose="05000000000000000000" pitchFamily="2" charset="2"/>
              <a:buChar char="q"/>
            </a:pPr>
            <a:r>
              <a:rPr lang="en-US" altLang="en-US" sz="2800" dirty="0" smtClean="0">
                <a:solidFill>
                  <a:srgbClr val="000000"/>
                </a:solidFill>
              </a:rPr>
              <a:t>Connect intimately with the process of epidemiologic inference.</a:t>
            </a:r>
          </a:p>
          <a:p>
            <a:pPr marL="620713" lvl="1" indent="-457200" eaLnBrk="1" hangingPunct="1">
              <a:spcBef>
                <a:spcPct val="0"/>
              </a:spcBef>
              <a:spcAft>
                <a:spcPts val="1200"/>
              </a:spcAft>
              <a:buClr>
                <a:schemeClr val="tx2"/>
              </a:buClr>
              <a:buFont typeface="Wingdings" panose="05000000000000000000" pitchFamily="2" charset="2"/>
              <a:buChar char="q"/>
            </a:pPr>
            <a:r>
              <a:rPr lang="en-US" altLang="en-US" sz="2800" dirty="0" smtClean="0">
                <a:solidFill>
                  <a:srgbClr val="000000"/>
                </a:solidFill>
              </a:rPr>
              <a:t>Epidemiologic inference is initiated with descriptive observations.</a:t>
            </a:r>
          </a:p>
        </p:txBody>
      </p:sp>
    </p:spTree>
    <p:extLst>
      <p:ext uri="{BB962C8B-B14F-4D97-AF65-F5344CB8AC3E}">
        <p14:creationId xmlns:p14="http://schemas.microsoft.com/office/powerpoint/2010/main" val="308199845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14521</TotalTime>
  <Words>2826</Words>
  <Application>Microsoft Office PowerPoint</Application>
  <PresentationFormat>On-screen Show (4:3)</PresentationFormat>
  <Paragraphs>323</Paragraphs>
  <Slides>34</Slides>
  <Notes>32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4" baseType="lpstr">
      <vt:lpstr>Arial</vt:lpstr>
      <vt:lpstr>Cambria</vt:lpstr>
      <vt:lpstr>Courier New</vt:lpstr>
      <vt:lpstr>Georgia</vt:lpstr>
      <vt:lpstr>Tahoma</vt:lpstr>
      <vt:lpstr>Times New Roman</vt:lpstr>
      <vt:lpstr>Wingdings</vt:lpstr>
      <vt:lpstr>Wingdings 2</vt:lpstr>
      <vt:lpstr>Civic</vt:lpstr>
      <vt:lpstr>Chart</vt:lpstr>
      <vt:lpstr>Descriptive Epidemiology: Patterns of Disease- Person, Place, Time</vt:lpstr>
      <vt:lpstr>Learning Objectives</vt:lpstr>
      <vt:lpstr>Descriptive Epidemiologic Study</vt:lpstr>
      <vt:lpstr>Examples of Descriptive Studies</vt:lpstr>
      <vt:lpstr>PowerPoint Presentation</vt:lpstr>
      <vt:lpstr>Geographic patterns in lung cancer and contrast with smoking rates </vt:lpstr>
      <vt:lpstr>Compare estimated lifetime risk by age and gender</vt:lpstr>
      <vt:lpstr>Example of Descriptive Epidemiologic Study</vt:lpstr>
      <vt:lpstr>PowerPoint Presentation</vt:lpstr>
      <vt:lpstr>Descriptive Epidemiology</vt:lpstr>
      <vt:lpstr>Types of Descriptive Epidemiologic Studies</vt:lpstr>
      <vt:lpstr>Case Reports</vt:lpstr>
      <vt:lpstr>Case Series</vt:lpstr>
      <vt:lpstr>Case series for Primary amebic meningoencephalitis</vt:lpstr>
      <vt:lpstr>Cross-Sectional Studies</vt:lpstr>
      <vt:lpstr>Person Variables: Examples</vt:lpstr>
      <vt:lpstr>Socioeconomic Status (SES)</vt:lpstr>
      <vt:lpstr>No dental visit in the past year among persons with natural teeth, by age and percent of poverty level: United States, 2005. </vt:lpstr>
      <vt:lpstr>Nativity</vt:lpstr>
      <vt:lpstr>Health Disparities</vt:lpstr>
      <vt:lpstr>Place variable</vt:lpstr>
      <vt:lpstr>International</vt:lpstr>
      <vt:lpstr>National (Within-Country)</vt:lpstr>
      <vt:lpstr>PowerPoint Presentation</vt:lpstr>
      <vt:lpstr>Urban-Rural Differences</vt:lpstr>
      <vt:lpstr>Localized Patterns of Disease</vt:lpstr>
      <vt:lpstr>Time Variables</vt:lpstr>
      <vt:lpstr>Secular Trends</vt:lpstr>
      <vt:lpstr>Rates for Homicide, Suicide, and Firearm-related deaths of youth</vt:lpstr>
      <vt:lpstr>Seasonal Variation </vt:lpstr>
      <vt:lpstr>Point Epidemic</vt:lpstr>
      <vt:lpstr>Time: Point Epidemic</vt:lpstr>
      <vt:lpstr>Clustering</vt:lpstr>
      <vt:lpstr>Epidemiologic Inferences from  Descriptive Data</vt:lpstr>
    </vt:vector>
  </TitlesOfParts>
  <Company>WKU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Measures of Effect</dc:title>
  <dc:creator>user</dc:creator>
  <cp:lastModifiedBy>Ding, Xiuhua</cp:lastModifiedBy>
  <cp:revision>294</cp:revision>
  <dcterms:created xsi:type="dcterms:W3CDTF">2003-01-26T15:37:05Z</dcterms:created>
  <dcterms:modified xsi:type="dcterms:W3CDTF">2019-09-09T18:48:46Z</dcterms:modified>
</cp:coreProperties>
</file>